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8"/>
  </p:notesMasterIdLst>
  <p:sldIdLst>
    <p:sldId id="354" r:id="rId2"/>
    <p:sldId id="372" r:id="rId3"/>
    <p:sldId id="360" r:id="rId4"/>
    <p:sldId id="362" r:id="rId5"/>
    <p:sldId id="363" r:id="rId6"/>
    <p:sldId id="361" r:id="rId7"/>
    <p:sldId id="261" r:id="rId8"/>
    <p:sldId id="289" r:id="rId9"/>
    <p:sldId id="329" r:id="rId10"/>
    <p:sldId id="425" r:id="rId11"/>
    <p:sldId id="353" r:id="rId12"/>
    <p:sldId id="380" r:id="rId13"/>
    <p:sldId id="379" r:id="rId14"/>
    <p:sldId id="382" r:id="rId15"/>
    <p:sldId id="393" r:id="rId16"/>
    <p:sldId id="364" r:id="rId17"/>
    <p:sldId id="387" r:id="rId18"/>
    <p:sldId id="392" r:id="rId19"/>
    <p:sldId id="269" r:id="rId20"/>
    <p:sldId id="389" r:id="rId21"/>
    <p:sldId id="390" r:id="rId22"/>
    <p:sldId id="406" r:id="rId23"/>
    <p:sldId id="394" r:id="rId24"/>
    <p:sldId id="384" r:id="rId25"/>
    <p:sldId id="395" r:id="rId26"/>
    <p:sldId id="399" r:id="rId27"/>
    <p:sldId id="407" r:id="rId28"/>
    <p:sldId id="455" r:id="rId29"/>
    <p:sldId id="398" r:id="rId30"/>
    <p:sldId id="396" r:id="rId31"/>
    <p:sldId id="431" r:id="rId32"/>
    <p:sldId id="454" r:id="rId33"/>
    <p:sldId id="359" r:id="rId34"/>
    <p:sldId id="408" r:id="rId35"/>
    <p:sldId id="415" r:id="rId36"/>
    <p:sldId id="417" r:id="rId37"/>
    <p:sldId id="325" r:id="rId38"/>
    <p:sldId id="327" r:id="rId39"/>
    <p:sldId id="326" r:id="rId40"/>
    <p:sldId id="324" r:id="rId41"/>
    <p:sldId id="330" r:id="rId42"/>
    <p:sldId id="328" r:id="rId43"/>
    <p:sldId id="273" r:id="rId44"/>
    <p:sldId id="332" r:id="rId45"/>
    <p:sldId id="444" r:id="rId46"/>
    <p:sldId id="448" r:id="rId47"/>
    <p:sldId id="449" r:id="rId48"/>
    <p:sldId id="450" r:id="rId49"/>
    <p:sldId id="451" r:id="rId50"/>
    <p:sldId id="420" r:id="rId51"/>
    <p:sldId id="421" r:id="rId52"/>
    <p:sldId id="339" r:id="rId53"/>
    <p:sldId id="267" r:id="rId54"/>
    <p:sldId id="341" r:id="rId55"/>
    <p:sldId id="266" r:id="rId56"/>
    <p:sldId id="346" r:id="rId57"/>
    <p:sldId id="275" r:id="rId58"/>
    <p:sldId id="301" r:id="rId59"/>
    <p:sldId id="278" r:id="rId60"/>
    <p:sldId id="276" r:id="rId61"/>
    <p:sldId id="345" r:id="rId62"/>
    <p:sldId id="347" r:id="rId63"/>
    <p:sldId id="303" r:id="rId64"/>
    <p:sldId id="349" r:id="rId65"/>
    <p:sldId id="320" r:id="rId66"/>
    <p:sldId id="291" r:id="rId67"/>
    <p:sldId id="293" r:id="rId68"/>
    <p:sldId id="284" r:id="rId69"/>
    <p:sldId id="365" r:id="rId70"/>
    <p:sldId id="369" r:id="rId71"/>
    <p:sldId id="370" r:id="rId72"/>
    <p:sldId id="368" r:id="rId73"/>
    <p:sldId id="311" r:id="rId74"/>
    <p:sldId id="460" r:id="rId75"/>
    <p:sldId id="295" r:id="rId76"/>
    <p:sldId id="294" r:id="rId7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E6DBC7"/>
    <a:srgbClr val="DAD3C3"/>
    <a:srgbClr val="D3CBBC"/>
    <a:srgbClr val="CDE9FF"/>
    <a:srgbClr val="CDEEFF"/>
    <a:srgbClr val="D7E7FF"/>
    <a:srgbClr val="C9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1" autoAdjust="0"/>
  </p:normalViewPr>
  <p:slideViewPr>
    <p:cSldViewPr snapToGrid="0">
      <p:cViewPr>
        <p:scale>
          <a:sx n="118" d="100"/>
          <a:sy n="118" d="100"/>
        </p:scale>
        <p:origin x="1020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napToGrid="0">
      <p:cViewPr varScale="1">
        <p:scale>
          <a:sx n="164" d="100"/>
          <a:sy n="164" d="100"/>
        </p:scale>
        <p:origin x="2922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94A31-03B4-48EE-A44C-5C1C3DE36DAF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7C16E-E299-42E0-B3B3-966B1D31E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7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00065-8A99-4853-8C12-D9FE4A07AC6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95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7C16E-E299-42E0-B3B3-966B1D31E75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0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3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72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7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2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3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8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6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4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3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74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36A3D-7D4D-488E-B68A-C7DD9F0AB5D9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344FD-82A3-4389-A8AA-607A7029C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9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17039"/>
            <a:ext cx="8189406" cy="6832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2273" y="17040"/>
            <a:ext cx="818940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 Years of Challenging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Highway Construction in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North Idaho</a:t>
            </a: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Wm. Capaul, P.G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Senior Geologist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American Geotechnics (ITD Retired)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8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67A36F-C8C8-402B-A347-31943ED35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E1BC5-3226-42B8-AA84-AC71DFC13D7B}"/>
              </a:ext>
            </a:extLst>
          </p:cNvPr>
          <p:cNvSpPr txBox="1"/>
          <p:nvPr/>
        </p:nvSpPr>
        <p:spPr>
          <a:xfrm>
            <a:off x="1163216" y="5990254"/>
            <a:ext cx="6627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CLEARWATER RIVER – KAMIAH BRIDGE</a:t>
            </a:r>
          </a:p>
        </p:txBody>
      </p:sp>
    </p:spTree>
    <p:extLst>
      <p:ext uri="{BB962C8B-B14F-4D97-AF65-F5344CB8AC3E}">
        <p14:creationId xmlns:p14="http://schemas.microsoft.com/office/powerpoint/2010/main" val="216352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0010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2774" cy="68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CC648D-B1A7-4E75-B8D5-1C500AACCA3D}"/>
              </a:ext>
            </a:extLst>
          </p:cNvPr>
          <p:cNvSpPr txBox="1"/>
          <p:nvPr/>
        </p:nvSpPr>
        <p:spPr>
          <a:xfrm>
            <a:off x="1399592" y="541176"/>
            <a:ext cx="552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ELECTRONIC CONE PENETROMETER</a:t>
            </a:r>
          </a:p>
        </p:txBody>
      </p:sp>
    </p:spTree>
    <p:extLst>
      <p:ext uri="{BB962C8B-B14F-4D97-AF65-F5344CB8AC3E}">
        <p14:creationId xmlns:p14="http://schemas.microsoft.com/office/powerpoint/2010/main" val="2884179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FFD970-514E-412A-B7A5-E75313929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60"/>
            <a:ext cx="9143999" cy="6861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C39A4F-23AC-41FA-9D53-51E2E05343F5}"/>
              </a:ext>
            </a:extLst>
          </p:cNvPr>
          <p:cNvSpPr txBox="1"/>
          <p:nvPr/>
        </p:nvSpPr>
        <p:spPr>
          <a:xfrm>
            <a:off x="2898710" y="255037"/>
            <a:ext cx="4324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I-90 thru </a:t>
            </a:r>
            <a:r>
              <a:rPr lang="en-US" sz="2800" dirty="0" err="1">
                <a:solidFill>
                  <a:schemeClr val="bg1"/>
                </a:solidFill>
              </a:rPr>
              <a:t>Cd’A</a:t>
            </a:r>
            <a:r>
              <a:rPr lang="en-US" sz="2800" dirty="0">
                <a:solidFill>
                  <a:schemeClr val="bg1"/>
                </a:solidFill>
              </a:rPr>
              <a:t> – Early 1960’s</a:t>
            </a:r>
          </a:p>
        </p:txBody>
      </p:sp>
    </p:spTree>
    <p:extLst>
      <p:ext uri="{BB962C8B-B14F-4D97-AF65-F5344CB8AC3E}">
        <p14:creationId xmlns:p14="http://schemas.microsoft.com/office/powerpoint/2010/main" val="127490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0712BE-3254-4F2E-BF1A-39ED7BBAF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3"/>
            <a:ext cx="9144000" cy="686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0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85E969-47B8-4CF2-A684-52AA7AAFB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3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959EAF-EF4E-46A1-B6FA-42643A882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0"/>
            <a:ext cx="9144000" cy="68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2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5BE77A-0B17-4F02-A286-C731613C9B9C}"/>
              </a:ext>
            </a:extLst>
          </p:cNvPr>
          <p:cNvSpPr txBox="1"/>
          <p:nvPr/>
        </p:nvSpPr>
        <p:spPr>
          <a:xfrm>
            <a:off x="400050" y="352425"/>
            <a:ext cx="5456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HIGGENS POINT I/C CONSTRUCTION</a:t>
            </a:r>
          </a:p>
        </p:txBody>
      </p:sp>
    </p:spTree>
    <p:extLst>
      <p:ext uri="{BB962C8B-B14F-4D97-AF65-F5344CB8AC3E}">
        <p14:creationId xmlns:p14="http://schemas.microsoft.com/office/powerpoint/2010/main" val="64596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CA7BFD-8583-40C1-8FF8-1329FA891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01FF30-451D-4E33-8139-6BD92D394AA9}"/>
              </a:ext>
            </a:extLst>
          </p:cNvPr>
          <p:cNvSpPr txBox="1"/>
          <p:nvPr/>
        </p:nvSpPr>
        <p:spPr>
          <a:xfrm>
            <a:off x="609600" y="5800725"/>
            <a:ext cx="808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CRACKING – A WARNING OF THINGS TO COME</a:t>
            </a:r>
          </a:p>
        </p:txBody>
      </p:sp>
    </p:spTree>
    <p:extLst>
      <p:ext uri="{BB962C8B-B14F-4D97-AF65-F5344CB8AC3E}">
        <p14:creationId xmlns:p14="http://schemas.microsoft.com/office/powerpoint/2010/main" val="3511327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3330AD-8EDC-485E-9538-4BDE43F14A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70" b="1771"/>
          <a:stretch/>
        </p:blipFill>
        <p:spPr>
          <a:xfrm>
            <a:off x="0" y="0"/>
            <a:ext cx="915696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C50C4A-C916-4D3F-855B-409ACC89D323}"/>
              </a:ext>
            </a:extLst>
          </p:cNvPr>
          <p:cNvSpPr txBox="1"/>
          <p:nvPr/>
        </p:nvSpPr>
        <p:spPr>
          <a:xfrm>
            <a:off x="552450" y="5086350"/>
            <a:ext cx="490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FIRST FOUNDATION FAILURE</a:t>
            </a:r>
          </a:p>
        </p:txBody>
      </p:sp>
    </p:spTree>
    <p:extLst>
      <p:ext uri="{BB962C8B-B14F-4D97-AF65-F5344CB8AC3E}">
        <p14:creationId xmlns:p14="http://schemas.microsoft.com/office/powerpoint/2010/main" val="1175247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218592-723C-4E32-8A55-075B10785C3E}"/>
              </a:ext>
            </a:extLst>
          </p:cNvPr>
          <p:cNvSpPr txBox="1"/>
          <p:nvPr/>
        </p:nvSpPr>
        <p:spPr>
          <a:xfrm>
            <a:off x="819150" y="3810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SECOND FAILURE</a:t>
            </a:r>
          </a:p>
        </p:txBody>
      </p:sp>
    </p:spTree>
    <p:extLst>
      <p:ext uri="{BB962C8B-B14F-4D97-AF65-F5344CB8AC3E}">
        <p14:creationId xmlns:p14="http://schemas.microsoft.com/office/powerpoint/2010/main" val="2010441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2685" y="0"/>
            <a:ext cx="4698629" cy="685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8611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752191-0D47-4B7B-9941-BDA1AA8B8E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b="2521"/>
          <a:stretch/>
        </p:blipFill>
        <p:spPr>
          <a:xfrm>
            <a:off x="-3047" y="0"/>
            <a:ext cx="91554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59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D68A54-E2FC-404D-AE3F-62E435E5D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b="3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65B940-B16B-4B5B-BF64-5568675F3194}"/>
              </a:ext>
            </a:extLst>
          </p:cNvPr>
          <p:cNvSpPr txBox="1"/>
          <p:nvPr/>
        </p:nvSpPr>
        <p:spPr>
          <a:xfrm>
            <a:off x="1891309" y="5775351"/>
            <a:ext cx="558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I-90 Station 267 Slide</a:t>
            </a:r>
          </a:p>
        </p:txBody>
      </p:sp>
    </p:spTree>
    <p:extLst>
      <p:ext uri="{BB962C8B-B14F-4D97-AF65-F5344CB8AC3E}">
        <p14:creationId xmlns:p14="http://schemas.microsoft.com/office/powerpoint/2010/main" val="1524166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01BA6B-1ECC-4B6C-A603-BE68BD3C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0FE58245-C514-4E25-B447-92FE3664F1A3}"/>
              </a:ext>
            </a:extLst>
          </p:cNvPr>
          <p:cNvSpPr/>
          <p:nvPr/>
        </p:nvSpPr>
        <p:spPr>
          <a:xfrm>
            <a:off x="1162050" y="3819526"/>
            <a:ext cx="4903188" cy="361950"/>
          </a:xfrm>
          <a:custGeom>
            <a:avLst/>
            <a:gdLst>
              <a:gd name="connsiteX0" fmla="*/ 0 w 4917916"/>
              <a:gd name="connsiteY0" fmla="*/ 307493 h 307493"/>
              <a:gd name="connsiteX1" fmla="*/ 776088 w 4917916"/>
              <a:gd name="connsiteY1" fmla="*/ 222968 h 307493"/>
              <a:gd name="connsiteX2" fmla="*/ 1644383 w 4917916"/>
              <a:gd name="connsiteY2" fmla="*/ 169180 h 307493"/>
              <a:gd name="connsiteX3" fmla="*/ 2151530 w 4917916"/>
              <a:gd name="connsiteY3" fmla="*/ 123076 h 307493"/>
              <a:gd name="connsiteX4" fmla="*/ 2589520 w 4917916"/>
              <a:gd name="connsiteY4" fmla="*/ 92340 h 307493"/>
              <a:gd name="connsiteX5" fmla="*/ 3234978 w 4917916"/>
              <a:gd name="connsiteY5" fmla="*/ 61604 h 307493"/>
              <a:gd name="connsiteX6" fmla="*/ 3964962 w 4917916"/>
              <a:gd name="connsiteY6" fmla="*/ 23183 h 307493"/>
              <a:gd name="connsiteX7" fmla="*/ 4810205 w 4917916"/>
              <a:gd name="connsiteY7" fmla="*/ 131 h 307493"/>
              <a:gd name="connsiteX8" fmla="*/ 4879362 w 4917916"/>
              <a:gd name="connsiteY8" fmla="*/ 15499 h 30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7916" h="307493">
                <a:moveTo>
                  <a:pt x="0" y="307493"/>
                </a:moveTo>
                <a:cubicBezTo>
                  <a:pt x="251012" y="276756"/>
                  <a:pt x="502024" y="246020"/>
                  <a:pt x="776088" y="222968"/>
                </a:cubicBezTo>
                <a:cubicBezTo>
                  <a:pt x="1050152" y="199916"/>
                  <a:pt x="1415143" y="185829"/>
                  <a:pt x="1644383" y="169180"/>
                </a:cubicBezTo>
                <a:cubicBezTo>
                  <a:pt x="1873623" y="152531"/>
                  <a:pt x="1994007" y="135883"/>
                  <a:pt x="2151530" y="123076"/>
                </a:cubicBezTo>
                <a:cubicBezTo>
                  <a:pt x="2309053" y="110269"/>
                  <a:pt x="2589520" y="92340"/>
                  <a:pt x="2589520" y="92340"/>
                </a:cubicBezTo>
                <a:lnTo>
                  <a:pt x="3234978" y="61604"/>
                </a:lnTo>
                <a:lnTo>
                  <a:pt x="3964962" y="23183"/>
                </a:lnTo>
                <a:cubicBezTo>
                  <a:pt x="4227500" y="12938"/>
                  <a:pt x="4657805" y="1412"/>
                  <a:pt x="4810205" y="131"/>
                </a:cubicBezTo>
                <a:cubicBezTo>
                  <a:pt x="4962605" y="-1150"/>
                  <a:pt x="4920983" y="7174"/>
                  <a:pt x="4879362" y="15499"/>
                </a:cubicBezTo>
              </a:path>
            </a:pathLst>
          </a:cu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57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F9588C-AC1F-45CF-8A09-B76D73AF5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3D0820-EF68-4768-BDD5-A96C5142BBB3}"/>
              </a:ext>
            </a:extLst>
          </p:cNvPr>
          <p:cNvSpPr txBox="1"/>
          <p:nvPr/>
        </p:nvSpPr>
        <p:spPr>
          <a:xfrm>
            <a:off x="5335282" y="273984"/>
            <a:ext cx="3808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I-90 Slide NEAR TONY’S</a:t>
            </a:r>
          </a:p>
        </p:txBody>
      </p:sp>
    </p:spTree>
    <p:extLst>
      <p:ext uri="{BB962C8B-B14F-4D97-AF65-F5344CB8AC3E}">
        <p14:creationId xmlns:p14="http://schemas.microsoft.com/office/powerpoint/2010/main" val="4205193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896328-AB1C-452C-8ECB-3865BD186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D468A8-1F44-4907-B94B-17315AD30B3B}"/>
              </a:ext>
            </a:extLst>
          </p:cNvPr>
          <p:cNvSpPr txBox="1"/>
          <p:nvPr/>
        </p:nvSpPr>
        <p:spPr>
          <a:xfrm>
            <a:off x="3327186" y="829876"/>
            <a:ext cx="4863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“Evergreen Slide”</a:t>
            </a:r>
          </a:p>
        </p:txBody>
      </p:sp>
    </p:spTree>
    <p:extLst>
      <p:ext uri="{BB962C8B-B14F-4D97-AF65-F5344CB8AC3E}">
        <p14:creationId xmlns:p14="http://schemas.microsoft.com/office/powerpoint/2010/main" val="712838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C83760-B8C5-4199-85D1-F9542ED77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2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7290E4-0399-4DD1-84DF-01417B0C0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" y="0"/>
            <a:ext cx="915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1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F30F43-FA07-4DB7-8550-CE1178EC1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40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9C7E6A-15A5-4B7B-9074-C6F9019B02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4A5E57-4868-4E97-BDF9-4A8A13456384}"/>
              </a:ext>
            </a:extLst>
          </p:cNvPr>
          <p:cNvSpPr txBox="1"/>
          <p:nvPr/>
        </p:nvSpPr>
        <p:spPr>
          <a:xfrm>
            <a:off x="4876800" y="552450"/>
            <a:ext cx="4195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SHEAR KEY CONSTRUCTION</a:t>
            </a:r>
          </a:p>
        </p:txBody>
      </p:sp>
    </p:spTree>
    <p:extLst>
      <p:ext uri="{BB962C8B-B14F-4D97-AF65-F5344CB8AC3E}">
        <p14:creationId xmlns:p14="http://schemas.microsoft.com/office/powerpoint/2010/main" val="1633593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771C6E-C0FE-4749-8844-2259FA82A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3F9A00-BA50-470C-9171-889FA4505981}"/>
              </a:ext>
            </a:extLst>
          </p:cNvPr>
          <p:cNvSpPr txBox="1"/>
          <p:nvPr/>
        </p:nvSpPr>
        <p:spPr>
          <a:xfrm>
            <a:off x="2343149" y="571500"/>
            <a:ext cx="484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TOE BUTTRESS CONSTRUCTION</a:t>
            </a:r>
          </a:p>
        </p:txBody>
      </p:sp>
    </p:spTree>
    <p:extLst>
      <p:ext uri="{BB962C8B-B14F-4D97-AF65-F5344CB8AC3E}">
        <p14:creationId xmlns:p14="http://schemas.microsoft.com/office/powerpoint/2010/main" val="2706717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3D5BAF-7A50-45AB-BE38-113DC8D3D032}"/>
              </a:ext>
            </a:extLst>
          </p:cNvPr>
          <p:cNvSpPr txBox="1"/>
          <p:nvPr/>
        </p:nvSpPr>
        <p:spPr>
          <a:xfrm>
            <a:off x="653144" y="422988"/>
            <a:ext cx="7600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MOUNTAINOUS TERRANE WITH DEEP VALLEY FILLS</a:t>
            </a:r>
          </a:p>
        </p:txBody>
      </p:sp>
    </p:spTree>
    <p:extLst>
      <p:ext uri="{BB962C8B-B14F-4D97-AF65-F5344CB8AC3E}">
        <p14:creationId xmlns:p14="http://schemas.microsoft.com/office/powerpoint/2010/main" val="391232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005D0C-D977-428D-ADA0-1AE30D25F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E1CB1D-3A94-432C-9581-989AB3E628C9}"/>
              </a:ext>
            </a:extLst>
          </p:cNvPr>
          <p:cNvSpPr txBox="1"/>
          <p:nvPr/>
        </p:nvSpPr>
        <p:spPr>
          <a:xfrm>
            <a:off x="2147050" y="6027450"/>
            <a:ext cx="3189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ACIDIC DRAINAGE</a:t>
            </a:r>
          </a:p>
        </p:txBody>
      </p:sp>
    </p:spTree>
    <p:extLst>
      <p:ext uri="{BB962C8B-B14F-4D97-AF65-F5344CB8AC3E}">
        <p14:creationId xmlns:p14="http://schemas.microsoft.com/office/powerpoint/2010/main" val="860745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04F96C-C5D6-4F7F-8E65-EF5D245C0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101000"/>
                    </a14:imgEffect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C774D8-CFBD-432F-8B7E-D5E0C8C20E6B}"/>
              </a:ext>
            </a:extLst>
          </p:cNvPr>
          <p:cNvSpPr txBox="1"/>
          <p:nvPr/>
        </p:nvSpPr>
        <p:spPr>
          <a:xfrm>
            <a:off x="1586754" y="249972"/>
            <a:ext cx="630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US-95 MP 425 NORTH MICA GRADE</a:t>
            </a:r>
          </a:p>
        </p:txBody>
      </p:sp>
    </p:spTree>
    <p:extLst>
      <p:ext uri="{BB962C8B-B14F-4D97-AF65-F5344CB8AC3E}">
        <p14:creationId xmlns:p14="http://schemas.microsoft.com/office/powerpoint/2010/main" val="3401105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50CC88-4BEB-40A9-9CC4-ECC79F877E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036267-4255-4DD8-9BC4-C970983677D9}"/>
              </a:ext>
            </a:extLst>
          </p:cNvPr>
          <p:cNvSpPr txBox="1"/>
          <p:nvPr/>
        </p:nvSpPr>
        <p:spPr>
          <a:xfrm>
            <a:off x="837560" y="76841"/>
            <a:ext cx="552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HORIZONTAL DRAIN CONSTRUCTION</a:t>
            </a:r>
          </a:p>
        </p:txBody>
      </p:sp>
    </p:spTree>
    <p:extLst>
      <p:ext uri="{BB962C8B-B14F-4D97-AF65-F5344CB8AC3E}">
        <p14:creationId xmlns:p14="http://schemas.microsoft.com/office/powerpoint/2010/main" val="298656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A76441-C289-4E4F-864E-513A45694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E16DA1-C041-4D35-BDD0-E51EFBBD566B}"/>
              </a:ext>
            </a:extLst>
          </p:cNvPr>
          <p:cNvSpPr txBox="1"/>
          <p:nvPr/>
        </p:nvSpPr>
        <p:spPr>
          <a:xfrm>
            <a:off x="4219576" y="1238250"/>
            <a:ext cx="4705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SH-200 HOPE RETAINING WALL</a:t>
            </a:r>
          </a:p>
        </p:txBody>
      </p:sp>
    </p:spTree>
    <p:extLst>
      <p:ext uri="{BB962C8B-B14F-4D97-AF65-F5344CB8AC3E}">
        <p14:creationId xmlns:p14="http://schemas.microsoft.com/office/powerpoint/2010/main" val="3160195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B3BE0-D3C5-4BA6-9CC7-B7FCE981E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0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9758E9-AE9D-469F-934C-FEE8F541F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5A5285-2016-43D1-B2B0-CE49B3CBDB04}"/>
              </a:ext>
            </a:extLst>
          </p:cNvPr>
          <p:cNvSpPr txBox="1"/>
          <p:nvPr/>
        </p:nvSpPr>
        <p:spPr>
          <a:xfrm>
            <a:off x="190500" y="5705475"/>
            <a:ext cx="4724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VIBRO-DENSIFICATION/STONE COLUMNS</a:t>
            </a:r>
          </a:p>
        </p:txBody>
      </p:sp>
    </p:spTree>
    <p:extLst>
      <p:ext uri="{BB962C8B-B14F-4D97-AF65-F5344CB8AC3E}">
        <p14:creationId xmlns:p14="http://schemas.microsoft.com/office/powerpoint/2010/main" val="2192398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D4B543-EB12-4C74-9C2E-D17EABD17F5B}"/>
              </a:ext>
            </a:extLst>
          </p:cNvPr>
          <p:cNvSpPr txBox="1"/>
          <p:nvPr/>
        </p:nvSpPr>
        <p:spPr>
          <a:xfrm>
            <a:off x="390525" y="819150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MSE WALL FOUNDATION PREPARATION</a:t>
            </a:r>
          </a:p>
        </p:txBody>
      </p:sp>
    </p:spTree>
    <p:extLst>
      <p:ext uri="{BB962C8B-B14F-4D97-AF65-F5344CB8AC3E}">
        <p14:creationId xmlns:p14="http://schemas.microsoft.com/office/powerpoint/2010/main" val="959972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2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80F12C-1972-4BB7-B558-ABC7A461C3FB}"/>
              </a:ext>
            </a:extLst>
          </p:cNvPr>
          <p:cNvSpPr txBox="1"/>
          <p:nvPr/>
        </p:nvSpPr>
        <p:spPr>
          <a:xfrm>
            <a:off x="1872343" y="5952930"/>
            <a:ext cx="654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THICK GLACIAL LACUSTRINE DEPOSITS</a:t>
            </a:r>
          </a:p>
        </p:txBody>
      </p:sp>
    </p:spTree>
    <p:extLst>
      <p:ext uri="{BB962C8B-B14F-4D97-AF65-F5344CB8AC3E}">
        <p14:creationId xmlns:p14="http://schemas.microsoft.com/office/powerpoint/2010/main" val="4123488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C1782B-DD3F-4806-B68F-F8D25229673A}"/>
              </a:ext>
            </a:extLst>
          </p:cNvPr>
          <p:cNvSpPr txBox="1"/>
          <p:nvPr/>
        </p:nvSpPr>
        <p:spPr>
          <a:xfrm>
            <a:off x="4362451" y="428625"/>
            <a:ext cx="257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WICK DRAIN CONSTRUCTION</a:t>
            </a:r>
          </a:p>
        </p:txBody>
      </p:sp>
    </p:spTree>
    <p:extLst>
      <p:ext uri="{BB962C8B-B14F-4D97-AF65-F5344CB8AC3E}">
        <p14:creationId xmlns:p14="http://schemas.microsoft.com/office/powerpoint/2010/main" val="1748992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DA03F6-7AC9-477D-9B34-FE10F70EAA1A}"/>
              </a:ext>
            </a:extLst>
          </p:cNvPr>
          <p:cNvSpPr txBox="1"/>
          <p:nvPr/>
        </p:nvSpPr>
        <p:spPr>
          <a:xfrm>
            <a:off x="381001" y="5857875"/>
            <a:ext cx="4314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CHALLENGING BACKSLOPE CONDITIONS</a:t>
            </a:r>
          </a:p>
        </p:txBody>
      </p:sp>
    </p:spTree>
    <p:extLst>
      <p:ext uri="{BB962C8B-B14F-4D97-AF65-F5344CB8AC3E}">
        <p14:creationId xmlns:p14="http://schemas.microsoft.com/office/powerpoint/2010/main" val="2848788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60FFF7-55BE-49AF-8427-53872D33EA8D}"/>
              </a:ext>
            </a:extLst>
          </p:cNvPr>
          <p:cNvSpPr txBox="1"/>
          <p:nvPr/>
        </p:nvSpPr>
        <p:spPr>
          <a:xfrm>
            <a:off x="5181600" y="457200"/>
            <a:ext cx="3019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UNCOOPERATIVE JUNE WEATHER</a:t>
            </a:r>
          </a:p>
        </p:txBody>
      </p:sp>
    </p:spTree>
    <p:extLst>
      <p:ext uri="{BB962C8B-B14F-4D97-AF65-F5344CB8AC3E}">
        <p14:creationId xmlns:p14="http://schemas.microsoft.com/office/powerpoint/2010/main" val="245105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15741" y="3130907"/>
            <a:ext cx="504748" cy="416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2"/>
          </a:p>
        </p:txBody>
      </p:sp>
      <p:sp>
        <p:nvSpPr>
          <p:cNvPr id="5" name="Oval 4"/>
          <p:cNvSpPr/>
          <p:nvPr/>
        </p:nvSpPr>
        <p:spPr>
          <a:xfrm>
            <a:off x="4256232" y="2713942"/>
            <a:ext cx="504748" cy="416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2"/>
          </a:p>
        </p:txBody>
      </p:sp>
    </p:spTree>
    <p:extLst>
      <p:ext uri="{BB962C8B-B14F-4D97-AF65-F5344CB8AC3E}">
        <p14:creationId xmlns:p14="http://schemas.microsoft.com/office/powerpoint/2010/main" val="3901445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A25639-F2C2-457A-BC33-BAF03A0DA2CA}"/>
              </a:ext>
            </a:extLst>
          </p:cNvPr>
          <p:cNvSpPr txBox="1"/>
          <p:nvPr/>
        </p:nvSpPr>
        <p:spPr>
          <a:xfrm>
            <a:off x="5810250" y="5219700"/>
            <a:ext cx="293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SUCCESSFUL MSE WALL CONSTRUCTION</a:t>
            </a:r>
          </a:p>
        </p:txBody>
      </p:sp>
    </p:spTree>
    <p:extLst>
      <p:ext uri="{BB962C8B-B14F-4D97-AF65-F5344CB8AC3E}">
        <p14:creationId xmlns:p14="http://schemas.microsoft.com/office/powerpoint/2010/main" val="723641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4AE209-CFA5-4282-B6FD-6D398D38C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A20CB155-3468-49F2-AA40-147E8DD93A11}"/>
              </a:ext>
            </a:extLst>
          </p:cNvPr>
          <p:cNvSpPr/>
          <p:nvPr/>
        </p:nvSpPr>
        <p:spPr>
          <a:xfrm flipH="1">
            <a:off x="2657475" y="3751200"/>
            <a:ext cx="726525" cy="338400"/>
          </a:xfrm>
          <a:custGeom>
            <a:avLst/>
            <a:gdLst>
              <a:gd name="connsiteX0" fmla="*/ 338400 w 525600"/>
              <a:gd name="connsiteY0" fmla="*/ 0 h 338400"/>
              <a:gd name="connsiteX1" fmla="*/ 482400 w 525600"/>
              <a:gd name="connsiteY1" fmla="*/ 64800 h 338400"/>
              <a:gd name="connsiteX2" fmla="*/ 525600 w 525600"/>
              <a:gd name="connsiteY2" fmla="*/ 187200 h 338400"/>
              <a:gd name="connsiteX3" fmla="*/ 489600 w 525600"/>
              <a:gd name="connsiteY3" fmla="*/ 309600 h 338400"/>
              <a:gd name="connsiteX4" fmla="*/ 302400 w 525600"/>
              <a:gd name="connsiteY4" fmla="*/ 338400 h 338400"/>
              <a:gd name="connsiteX5" fmla="*/ 129600 w 525600"/>
              <a:gd name="connsiteY5" fmla="*/ 331200 h 338400"/>
              <a:gd name="connsiteX6" fmla="*/ 43200 w 525600"/>
              <a:gd name="connsiteY6" fmla="*/ 259200 h 338400"/>
              <a:gd name="connsiteX7" fmla="*/ 0 w 525600"/>
              <a:gd name="connsiteY7" fmla="*/ 136800 h 338400"/>
              <a:gd name="connsiteX8" fmla="*/ 21600 w 525600"/>
              <a:gd name="connsiteY8" fmla="*/ 72000 h 338400"/>
              <a:gd name="connsiteX9" fmla="*/ 57600 w 525600"/>
              <a:gd name="connsiteY9" fmla="*/ 21600 h 338400"/>
              <a:gd name="connsiteX10" fmla="*/ 122400 w 525600"/>
              <a:gd name="connsiteY10" fmla="*/ 0 h 338400"/>
              <a:gd name="connsiteX11" fmla="*/ 237600 w 525600"/>
              <a:gd name="connsiteY11" fmla="*/ 7200 h 338400"/>
              <a:gd name="connsiteX12" fmla="*/ 338400 w 525600"/>
              <a:gd name="connsiteY12" fmla="*/ 0 h 3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600" h="338400">
                <a:moveTo>
                  <a:pt x="338400" y="0"/>
                </a:moveTo>
                <a:lnTo>
                  <a:pt x="482400" y="64800"/>
                </a:lnTo>
                <a:lnTo>
                  <a:pt x="525600" y="187200"/>
                </a:lnTo>
                <a:lnTo>
                  <a:pt x="489600" y="309600"/>
                </a:lnTo>
                <a:lnTo>
                  <a:pt x="302400" y="338400"/>
                </a:lnTo>
                <a:lnTo>
                  <a:pt x="129600" y="331200"/>
                </a:lnTo>
                <a:lnTo>
                  <a:pt x="43200" y="259200"/>
                </a:lnTo>
                <a:lnTo>
                  <a:pt x="0" y="136800"/>
                </a:lnTo>
                <a:lnTo>
                  <a:pt x="21600" y="72000"/>
                </a:lnTo>
                <a:lnTo>
                  <a:pt x="57600" y="21600"/>
                </a:lnTo>
                <a:lnTo>
                  <a:pt x="122400" y="0"/>
                </a:lnTo>
                <a:lnTo>
                  <a:pt x="237600" y="7200"/>
                </a:lnTo>
                <a:lnTo>
                  <a:pt x="338400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A4855A-0E1F-4D71-9117-790E85E82945}"/>
              </a:ext>
            </a:extLst>
          </p:cNvPr>
          <p:cNvSpPr txBox="1"/>
          <p:nvPr/>
        </p:nvSpPr>
        <p:spPr>
          <a:xfrm>
            <a:off x="3505199" y="2797093"/>
            <a:ext cx="34517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US-95 STA 106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PEAT BOG CHALLENGE</a:t>
            </a:r>
          </a:p>
        </p:txBody>
      </p:sp>
    </p:spTree>
    <p:extLst>
      <p:ext uri="{BB962C8B-B14F-4D97-AF65-F5344CB8AC3E}">
        <p14:creationId xmlns:p14="http://schemas.microsoft.com/office/powerpoint/2010/main" val="3197122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DDC878-C1B4-42AE-879B-8CD4DAEC6D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74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B0E6CB-6482-4D7A-8DB2-0AC5B9E5E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b="11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19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A0E61F-DA05-4BF3-9104-88D57C11D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25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56451E-C2F6-4846-8AF3-DD2C779B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/>
          <a:stretch/>
        </p:blipFill>
        <p:spPr>
          <a:xfrm>
            <a:off x="5584" y="0"/>
            <a:ext cx="91384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D3D452-0F2E-4824-A2B2-9FFEEC512138}"/>
              </a:ext>
            </a:extLst>
          </p:cNvPr>
          <p:cNvSpPr txBox="1"/>
          <p:nvPr/>
        </p:nvSpPr>
        <p:spPr>
          <a:xfrm>
            <a:off x="841047" y="234669"/>
            <a:ext cx="5576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GEOGRID REINFORCED FOUNDATION</a:t>
            </a:r>
          </a:p>
        </p:txBody>
      </p:sp>
    </p:spTree>
    <p:extLst>
      <p:ext uri="{BB962C8B-B14F-4D97-AF65-F5344CB8AC3E}">
        <p14:creationId xmlns:p14="http://schemas.microsoft.com/office/powerpoint/2010/main" val="319823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CEC701-BCB9-4225-A17E-B9B4662DF569}"/>
              </a:ext>
            </a:extLst>
          </p:cNvPr>
          <p:cNvSpPr txBox="1"/>
          <p:nvPr/>
        </p:nvSpPr>
        <p:spPr>
          <a:xfrm>
            <a:off x="3228392" y="472751"/>
            <a:ext cx="287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LOTS OF LAKES</a:t>
            </a:r>
          </a:p>
        </p:txBody>
      </p:sp>
    </p:spTree>
    <p:extLst>
      <p:ext uri="{BB962C8B-B14F-4D97-AF65-F5344CB8AC3E}">
        <p14:creationId xmlns:p14="http://schemas.microsoft.com/office/powerpoint/2010/main" val="2976206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F08D5C-2164-4032-8AC9-D8E32AA0C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150851-E1B2-45D4-819C-BF11D8691606}"/>
              </a:ext>
            </a:extLst>
          </p:cNvPr>
          <p:cNvSpPr txBox="1"/>
          <p:nvPr/>
        </p:nvSpPr>
        <p:spPr>
          <a:xfrm>
            <a:off x="1254265" y="5526860"/>
            <a:ext cx="19097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SHREDDED WOOD FILL</a:t>
            </a:r>
          </a:p>
        </p:txBody>
      </p:sp>
    </p:spTree>
    <p:extLst>
      <p:ext uri="{BB962C8B-B14F-4D97-AF65-F5344CB8AC3E}">
        <p14:creationId xmlns:p14="http://schemas.microsoft.com/office/powerpoint/2010/main" val="1531947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A902CE-DB25-4A0C-B599-27B155F3E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E6C709-C782-46C1-960F-93BA39AB7D05}"/>
              </a:ext>
            </a:extLst>
          </p:cNvPr>
          <p:cNvSpPr txBox="1"/>
          <p:nvPr/>
        </p:nvSpPr>
        <p:spPr>
          <a:xfrm>
            <a:off x="4879497" y="173350"/>
            <a:ext cx="3439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WOOD FILL SHOULD NOT BE READY TO COMBUST</a:t>
            </a:r>
          </a:p>
        </p:txBody>
      </p:sp>
    </p:spTree>
    <p:extLst>
      <p:ext uri="{BB962C8B-B14F-4D97-AF65-F5344CB8AC3E}">
        <p14:creationId xmlns:p14="http://schemas.microsoft.com/office/powerpoint/2010/main" val="2718928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EA32E6-4CC8-4497-A03A-293983BB61EB}"/>
              </a:ext>
            </a:extLst>
          </p:cNvPr>
          <p:cNvSpPr txBox="1"/>
          <p:nvPr/>
        </p:nvSpPr>
        <p:spPr>
          <a:xfrm>
            <a:off x="1383738" y="153747"/>
            <a:ext cx="4686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110’ HIGH EMBANKMENT</a:t>
            </a:r>
          </a:p>
          <a:p>
            <a:pPr algn="ctr"/>
            <a:r>
              <a:rPr lang="en-US" sz="2800" dirty="0"/>
              <a:t>FOUNDATION SUBEXCAVATION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5079E7-6D0C-4A43-9A5C-C7AC1A901869}"/>
              </a:ext>
            </a:extLst>
          </p:cNvPr>
          <p:cNvSpPr txBox="1"/>
          <p:nvPr/>
        </p:nvSpPr>
        <p:spPr>
          <a:xfrm>
            <a:off x="1828800" y="6190407"/>
            <a:ext cx="564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US-95 BONNERS FERRY N. HILL</a:t>
            </a:r>
          </a:p>
        </p:txBody>
      </p:sp>
    </p:spTree>
    <p:extLst>
      <p:ext uri="{BB962C8B-B14F-4D97-AF65-F5344CB8AC3E}">
        <p14:creationId xmlns:p14="http://schemas.microsoft.com/office/powerpoint/2010/main" val="75040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82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062" y="5576396"/>
            <a:ext cx="343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US-95 CLOSURE</a:t>
            </a:r>
          </a:p>
        </p:txBody>
      </p:sp>
    </p:spTree>
    <p:extLst>
      <p:ext uri="{BB962C8B-B14F-4D97-AF65-F5344CB8AC3E}">
        <p14:creationId xmlns:p14="http://schemas.microsoft.com/office/powerpoint/2010/main" val="1599390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08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r="9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57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289"/>
            <a:ext cx="9144000" cy="6971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9FAE65-4EBC-41E9-8AC8-DBD6EBA06BF6}"/>
              </a:ext>
            </a:extLst>
          </p:cNvPr>
          <p:cNvSpPr txBox="1"/>
          <p:nvPr/>
        </p:nvSpPr>
        <p:spPr>
          <a:xfrm>
            <a:off x="-80920" y="5478308"/>
            <a:ext cx="4539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NOT ALL SOFT SOILS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HARD ROCK EXCAVATION</a:t>
            </a:r>
          </a:p>
        </p:txBody>
      </p:sp>
    </p:spTree>
    <p:extLst>
      <p:ext uri="{BB962C8B-B14F-4D97-AF65-F5344CB8AC3E}">
        <p14:creationId xmlns:p14="http://schemas.microsoft.com/office/powerpoint/2010/main" val="3645785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371" y="1922805"/>
            <a:ext cx="27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100 Ton Truck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2900" y="350378"/>
            <a:ext cx="46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13 Cubic Yard Shovel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5B6F78-FE32-4F96-8989-21A9CA5041A3}"/>
              </a:ext>
            </a:extLst>
          </p:cNvPr>
          <p:cNvSpPr txBox="1"/>
          <p:nvPr/>
        </p:nvSpPr>
        <p:spPr>
          <a:xfrm>
            <a:off x="2922663" y="6215234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US-95 Copeland NE</a:t>
            </a:r>
          </a:p>
        </p:txBody>
      </p:sp>
    </p:spTree>
    <p:extLst>
      <p:ext uri="{BB962C8B-B14F-4D97-AF65-F5344CB8AC3E}">
        <p14:creationId xmlns:p14="http://schemas.microsoft.com/office/powerpoint/2010/main" val="34733026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" y="0"/>
            <a:ext cx="9143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9576" y="444382"/>
            <a:ext cx="5828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Clark Fork River Pile Driving</a:t>
            </a:r>
          </a:p>
        </p:txBody>
      </p:sp>
    </p:spTree>
    <p:extLst>
      <p:ext uri="{BB962C8B-B14F-4D97-AF65-F5344CB8AC3E}">
        <p14:creationId xmlns:p14="http://schemas.microsoft.com/office/powerpoint/2010/main" val="3464953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836" y="418746"/>
            <a:ext cx="32644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Sandpoint Byway Pile Driving</a:t>
            </a:r>
          </a:p>
        </p:txBody>
      </p:sp>
    </p:spTree>
    <p:extLst>
      <p:ext uri="{BB962C8B-B14F-4D97-AF65-F5344CB8AC3E}">
        <p14:creationId xmlns:p14="http://schemas.microsoft.com/office/powerpoint/2010/main" val="194974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85DEB5-C91D-413A-A38D-E7E957309C00}"/>
              </a:ext>
            </a:extLst>
          </p:cNvPr>
          <p:cNvSpPr txBox="1"/>
          <p:nvPr/>
        </p:nvSpPr>
        <p:spPr>
          <a:xfrm>
            <a:off x="622042" y="398107"/>
            <a:ext cx="446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THICK ORGANIC DEPOSITS</a:t>
            </a:r>
          </a:p>
        </p:txBody>
      </p:sp>
    </p:spTree>
    <p:extLst>
      <p:ext uri="{BB962C8B-B14F-4D97-AF65-F5344CB8AC3E}">
        <p14:creationId xmlns:p14="http://schemas.microsoft.com/office/powerpoint/2010/main" val="2957072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AED754-0DCB-4F44-9E11-A1AC891D44C6}"/>
              </a:ext>
            </a:extLst>
          </p:cNvPr>
          <p:cNvSpPr txBox="1"/>
          <p:nvPr/>
        </p:nvSpPr>
        <p:spPr>
          <a:xfrm>
            <a:off x="1667070" y="329681"/>
            <a:ext cx="4578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Full Scale Pile Load Testing</a:t>
            </a:r>
          </a:p>
        </p:txBody>
      </p:sp>
    </p:spTree>
    <p:extLst>
      <p:ext uri="{BB962C8B-B14F-4D97-AF65-F5344CB8AC3E}">
        <p14:creationId xmlns:p14="http://schemas.microsoft.com/office/powerpoint/2010/main" val="1102189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7C1681-51A9-4568-B4B4-4CCC2ACC716D}"/>
              </a:ext>
            </a:extLst>
          </p:cNvPr>
          <p:cNvSpPr txBox="1"/>
          <p:nvPr/>
        </p:nvSpPr>
        <p:spPr>
          <a:xfrm>
            <a:off x="493615" y="5903893"/>
            <a:ext cx="445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PILING UP TO 260 FT LONG US-2 DOVER BRIDGE</a:t>
            </a:r>
          </a:p>
        </p:txBody>
      </p:sp>
    </p:spTree>
    <p:extLst>
      <p:ext uri="{BB962C8B-B14F-4D97-AF65-F5344CB8AC3E}">
        <p14:creationId xmlns:p14="http://schemas.microsoft.com/office/powerpoint/2010/main" val="7826553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BFDB2E-4555-455D-B918-056B20B68176}"/>
              </a:ext>
            </a:extLst>
          </p:cNvPr>
          <p:cNvSpPr txBox="1"/>
          <p:nvPr/>
        </p:nvSpPr>
        <p:spPr>
          <a:xfrm>
            <a:off x="653143" y="391885"/>
            <a:ext cx="3579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Pile Point Protection</a:t>
            </a:r>
          </a:p>
        </p:txBody>
      </p:sp>
    </p:spTree>
    <p:extLst>
      <p:ext uri="{BB962C8B-B14F-4D97-AF65-F5344CB8AC3E}">
        <p14:creationId xmlns:p14="http://schemas.microsoft.com/office/powerpoint/2010/main" val="2030710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31A890-445C-4C05-AE7E-295F799E3C87}"/>
              </a:ext>
            </a:extLst>
          </p:cNvPr>
          <p:cNvSpPr txBox="1"/>
          <p:nvPr/>
        </p:nvSpPr>
        <p:spPr>
          <a:xfrm>
            <a:off x="5169325" y="471816"/>
            <a:ext cx="30862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DOESN’T ALWAYS</a:t>
            </a:r>
          </a:p>
          <a:p>
            <a:pPr algn="ctr"/>
            <a:r>
              <a:rPr lang="en-US" sz="3200" dirty="0"/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317086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58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2D6823-D531-4B59-BEEF-810C009A959A}"/>
              </a:ext>
            </a:extLst>
          </p:cNvPr>
          <p:cNvSpPr txBox="1"/>
          <p:nvPr/>
        </p:nvSpPr>
        <p:spPr>
          <a:xfrm>
            <a:off x="2040293" y="6183087"/>
            <a:ext cx="52142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Dynamic Pile Testing with PDA</a:t>
            </a:r>
          </a:p>
        </p:txBody>
      </p:sp>
    </p:spTree>
    <p:extLst>
      <p:ext uri="{BB962C8B-B14F-4D97-AF65-F5344CB8AC3E}">
        <p14:creationId xmlns:p14="http://schemas.microsoft.com/office/powerpoint/2010/main" val="36572672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00250" y="0"/>
            <a:ext cx="51434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56090" y="401652"/>
            <a:ext cx="18031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Deep Soil Mixing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Sandpoint Byway</a:t>
            </a:r>
          </a:p>
        </p:txBody>
      </p:sp>
    </p:spTree>
    <p:extLst>
      <p:ext uri="{BB962C8B-B14F-4D97-AF65-F5344CB8AC3E}">
        <p14:creationId xmlns:p14="http://schemas.microsoft.com/office/powerpoint/2010/main" val="13564179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8107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600124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38576" y="145280"/>
            <a:ext cx="3443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Light Weight, Cellular Concrete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Sandpoint Byway</a:t>
            </a:r>
          </a:p>
        </p:txBody>
      </p:sp>
    </p:spTree>
    <p:extLst>
      <p:ext uri="{BB962C8B-B14F-4D97-AF65-F5344CB8AC3E}">
        <p14:creationId xmlns:p14="http://schemas.microsoft.com/office/powerpoint/2010/main" val="21522004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51A4AB-7F35-42CA-8B97-CF96BA6F94EC}"/>
              </a:ext>
            </a:extLst>
          </p:cNvPr>
          <p:cNvSpPr txBox="1"/>
          <p:nvPr/>
        </p:nvSpPr>
        <p:spPr>
          <a:xfrm>
            <a:off x="156722" y="129141"/>
            <a:ext cx="35948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I-90 Wallace</a:t>
            </a:r>
          </a:p>
          <a:p>
            <a:pPr algn="ctr"/>
            <a:r>
              <a:rPr lang="en-US" sz="3200" dirty="0"/>
              <a:t>SOLDIER PILE WALLS</a:t>
            </a:r>
          </a:p>
        </p:txBody>
      </p:sp>
    </p:spTree>
    <p:extLst>
      <p:ext uri="{BB962C8B-B14F-4D97-AF65-F5344CB8AC3E}">
        <p14:creationId xmlns:p14="http://schemas.microsoft.com/office/powerpoint/2010/main" val="60494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829" y="5912685"/>
            <a:ext cx="8045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CHALLENGING DRILLING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6599351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67" y="0"/>
            <a:ext cx="509366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848CD4-A929-4DDD-A2E7-CD5FB56D9FBD}"/>
              </a:ext>
            </a:extLst>
          </p:cNvPr>
          <p:cNvSpPr txBox="1"/>
          <p:nvPr/>
        </p:nvSpPr>
        <p:spPr>
          <a:xfrm>
            <a:off x="4458712" y="5688701"/>
            <a:ext cx="2783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DRILLING FOR SOLDIER PILES</a:t>
            </a:r>
          </a:p>
        </p:txBody>
      </p:sp>
    </p:spTree>
    <p:extLst>
      <p:ext uri="{BB962C8B-B14F-4D97-AF65-F5344CB8AC3E}">
        <p14:creationId xmlns:p14="http://schemas.microsoft.com/office/powerpoint/2010/main" val="8875625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7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701BFA-C411-4636-88F0-AEEFAE599C24}"/>
              </a:ext>
            </a:extLst>
          </p:cNvPr>
          <p:cNvSpPr txBox="1"/>
          <p:nvPr/>
        </p:nvSpPr>
        <p:spPr>
          <a:xfrm>
            <a:off x="1124793" y="380326"/>
            <a:ext cx="2314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DHH ANCHOR DRILLING</a:t>
            </a:r>
          </a:p>
        </p:txBody>
      </p:sp>
    </p:spTree>
    <p:extLst>
      <p:ext uri="{BB962C8B-B14F-4D97-AF65-F5344CB8AC3E}">
        <p14:creationId xmlns:p14="http://schemas.microsoft.com/office/powerpoint/2010/main" val="40796415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7DAE99-83A7-411E-8F12-6EB87D51081C}"/>
              </a:ext>
            </a:extLst>
          </p:cNvPr>
          <p:cNvSpPr txBox="1"/>
          <p:nvPr/>
        </p:nvSpPr>
        <p:spPr>
          <a:xfrm>
            <a:off x="-315590" y="3673785"/>
            <a:ext cx="371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Completed Viaduct</a:t>
            </a:r>
          </a:p>
          <a:p>
            <a:pPr algn="ctr"/>
            <a:r>
              <a:rPr lang="en-US" sz="2400" dirty="0"/>
              <a:t>thru Wallace</a:t>
            </a:r>
          </a:p>
        </p:txBody>
      </p:sp>
    </p:spTree>
    <p:extLst>
      <p:ext uri="{BB962C8B-B14F-4D97-AF65-F5344CB8AC3E}">
        <p14:creationId xmlns:p14="http://schemas.microsoft.com/office/powerpoint/2010/main" val="6793516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8E22EF-7339-4932-BF52-571668C58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44768D-DF2C-4683-B992-FD63D4BA81FC}"/>
              </a:ext>
            </a:extLst>
          </p:cNvPr>
          <p:cNvSpPr txBox="1"/>
          <p:nvPr/>
        </p:nvSpPr>
        <p:spPr>
          <a:xfrm>
            <a:off x="2980064" y="5673212"/>
            <a:ext cx="2945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DRILLED SHAFT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15-40,000 PSI BASALT</a:t>
            </a:r>
          </a:p>
        </p:txBody>
      </p:sp>
    </p:spTree>
    <p:extLst>
      <p:ext uri="{BB962C8B-B14F-4D97-AF65-F5344CB8AC3E}">
        <p14:creationId xmlns:p14="http://schemas.microsoft.com/office/powerpoint/2010/main" val="9574877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29F7A-A878-4046-999C-2CF3A9686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DF762A-5D67-4EEE-92DB-3E15263F5626}"/>
              </a:ext>
            </a:extLst>
          </p:cNvPr>
          <p:cNvSpPr txBox="1"/>
          <p:nvPr/>
        </p:nvSpPr>
        <p:spPr>
          <a:xfrm>
            <a:off x="388419" y="4895681"/>
            <a:ext cx="2807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Not so Controlled Blasting</a:t>
            </a:r>
          </a:p>
        </p:txBody>
      </p:sp>
    </p:spTree>
    <p:extLst>
      <p:ext uri="{BB962C8B-B14F-4D97-AF65-F5344CB8AC3E}">
        <p14:creationId xmlns:p14="http://schemas.microsoft.com/office/powerpoint/2010/main" val="14515763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stportBl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57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2047" y="303030"/>
            <a:ext cx="1973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Eastport, ID</a:t>
            </a:r>
          </a:p>
        </p:txBody>
      </p:sp>
    </p:spTree>
    <p:extLst>
      <p:ext uri="{BB962C8B-B14F-4D97-AF65-F5344CB8AC3E}">
        <p14:creationId xmlns:p14="http://schemas.microsoft.com/office/powerpoint/2010/main" val="8402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787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GH1_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9817D1D-B657-4384-BD2D-0B59524243BE}"/>
              </a:ext>
            </a:extLst>
          </p:cNvPr>
          <p:cNvSpPr/>
          <p:nvPr/>
        </p:nvSpPr>
        <p:spPr>
          <a:xfrm>
            <a:off x="4135030" y="4321147"/>
            <a:ext cx="436970" cy="27512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76E86EE-DA17-4F45-8EE9-EBFD3E0A7BBE}"/>
              </a:ext>
            </a:extLst>
          </p:cNvPr>
          <p:cNvSpPr/>
          <p:nvPr/>
        </p:nvSpPr>
        <p:spPr>
          <a:xfrm>
            <a:off x="5590248" y="4280687"/>
            <a:ext cx="436970" cy="2751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82169B-C095-47EC-AA35-1DF4E88F0664}"/>
              </a:ext>
            </a:extLst>
          </p:cNvPr>
          <p:cNvSpPr txBox="1"/>
          <p:nvPr/>
        </p:nvSpPr>
        <p:spPr>
          <a:xfrm>
            <a:off x="1351370" y="720192"/>
            <a:ext cx="6255143" cy="156966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9600" i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55493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380999" y="838201"/>
            <a:ext cx="8310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i="1" dirty="0">
                <a:solidFill>
                  <a:srgbClr val="FFCC00"/>
                </a:solidFill>
              </a:rPr>
              <a:t>Bottomless Lakebed Deposits </a:t>
            </a:r>
          </a:p>
        </p:txBody>
      </p:sp>
      <p:pic>
        <p:nvPicPr>
          <p:cNvPr id="158724" name="Picture 4" descr="donsandpoin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600201"/>
            <a:ext cx="6172202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1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9066D2-2765-45EF-9A0C-FCFA566CF8E4}"/>
              </a:ext>
            </a:extLst>
          </p:cNvPr>
          <p:cNvSpPr txBox="1"/>
          <p:nvPr/>
        </p:nvSpPr>
        <p:spPr>
          <a:xfrm>
            <a:off x="2120046" y="6276392"/>
            <a:ext cx="49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SLIGHTLY OVER OPTIMUM SOILS</a:t>
            </a:r>
          </a:p>
        </p:txBody>
      </p:sp>
    </p:spTree>
    <p:extLst>
      <p:ext uri="{BB962C8B-B14F-4D97-AF65-F5344CB8AC3E}">
        <p14:creationId xmlns:p14="http://schemas.microsoft.com/office/powerpoint/2010/main" val="2402779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840</TotalTime>
  <Words>263</Words>
  <Application>Microsoft Office PowerPoint</Application>
  <PresentationFormat>On-screen Show (4:3)</PresentationFormat>
  <Paragraphs>84</Paragraphs>
  <Slides>76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an Engineering Geologist Do?</dc:title>
  <dc:creator>Bill Capaul</dc:creator>
  <cp:lastModifiedBy>Julie</cp:lastModifiedBy>
  <cp:revision>61</cp:revision>
  <dcterms:created xsi:type="dcterms:W3CDTF">2016-02-23T01:29:29Z</dcterms:created>
  <dcterms:modified xsi:type="dcterms:W3CDTF">2019-06-17T22:16:16Z</dcterms:modified>
</cp:coreProperties>
</file>