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5" r:id="rId2"/>
    <p:sldId id="296" r:id="rId3"/>
    <p:sldId id="297" r:id="rId4"/>
    <p:sldId id="276" r:id="rId5"/>
    <p:sldId id="295" r:id="rId6"/>
    <p:sldId id="294" r:id="rId7"/>
    <p:sldId id="292" r:id="rId8"/>
    <p:sldId id="286" r:id="rId9"/>
    <p:sldId id="277" r:id="rId10"/>
    <p:sldId id="285" r:id="rId11"/>
    <p:sldId id="282" r:id="rId12"/>
    <p:sldId id="290" r:id="rId13"/>
    <p:sldId id="278" r:id="rId14"/>
    <p:sldId id="279" r:id="rId15"/>
    <p:sldId id="293" r:id="rId16"/>
    <p:sldId id="287" r:id="rId17"/>
    <p:sldId id="288" r:id="rId18"/>
  </p:sldIdLst>
  <p:sldSz cx="12192000" cy="6858000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7879"/>
    <a:srgbClr val="990840"/>
    <a:srgbClr val="500424"/>
    <a:srgbClr val="5161C8"/>
    <a:srgbClr val="141A4C"/>
    <a:srgbClr val="2C41AA"/>
    <a:srgbClr val="DABA75"/>
    <a:srgbClr val="6B3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61" autoAdjust="0"/>
  </p:normalViewPr>
  <p:slideViewPr>
    <p:cSldViewPr snapToGrid="0">
      <p:cViewPr>
        <p:scale>
          <a:sx n="61" d="100"/>
          <a:sy n="61" d="100"/>
        </p:scale>
        <p:origin x="-102" y="-10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0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885" y="1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39C851-24EE-45A9-8D49-574B9EBA60CE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056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885" y="8829056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9A69B37-A523-41B8-B433-7C2B4D523B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62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885" y="1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C2500ED-F0A7-42E0-B46F-A196D18A221A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520" y="4473472"/>
            <a:ext cx="5607362" cy="3660878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056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885" y="8829056"/>
            <a:ext cx="3038319" cy="467346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1136EF-2925-4237-9E46-90B373BCD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14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32423F-A6AB-40E5-BEA8-CE1CBEADE6FF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636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C49BEA-6D0E-48C5-A477-7C2AE4F53085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67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239EEE-529A-4B96-B3EE-302C4AD51503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34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1E159AA-A751-42B2-A8AE-737754D621A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848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239EEE-529A-4B96-B3EE-302C4AD51503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139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282884-72D9-4DDD-BC17-A36F422EB49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0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16F0F8-A9C1-48AE-B73A-4B1E663EB02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94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3723F5-BB12-441A-B44B-371AFA1F3545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256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3723F5-BB12-441A-B44B-371AFA1F3545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18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C49BEA-6D0E-48C5-A477-7C2AE4F53085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57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327DB3-452D-4499-A94E-BF2AFD4E4F5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840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F089FAF-F791-4C6E-9DCD-28A533F2A2F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61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B9F064-2625-4894-BF20-B6BC6BD3C789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71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4933CA-BE0A-4F29-BF9B-35C50563B99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45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46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63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8811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5985" indent="-228587" defTabSz="45717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108BEE-B621-4244-8FB2-0475082C8CB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392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53CA-C631-4B67-8962-3C6B7247166C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BC0B-FE2A-4230-9E41-1CF1922F3B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70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D368-9D1B-42ED-BC09-CCFCDBA2DAE3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B9161-23A7-46B7-8C5C-5A3760E486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5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en-US" sz="8000" dirty="0">
                <a:solidFill>
                  <a:srgbClr val="E2C993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8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en-US" sz="8000" dirty="0">
                <a:solidFill>
                  <a:srgbClr val="E2C993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DEC0-1AB4-406E-877C-7E44F31099D9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5F2F-8FF2-43BC-9D5C-168D975676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06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994E3-AE8B-43E0-9B5F-310C1CAF9280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F8892-0ED7-490B-902C-8126AE059F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61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en-US" sz="8000" dirty="0">
                <a:solidFill>
                  <a:srgbClr val="E2C993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8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en-US" sz="8000" dirty="0">
                <a:solidFill>
                  <a:srgbClr val="E2C993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A4E45-8705-4B2D-966C-12FC4C7CA344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5CF16-91E6-4CD8-8938-4FCCED0E10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1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5EF-4669-4B67-97A4-19E1CE1F20EF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8AF1-E5F1-4537-B592-74ACD1A5DA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79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153F9-4868-404D-813B-22728C190DAF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AB8B2-0698-4777-908E-E6449B583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516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F1588-5CDD-444E-A2A2-5AB62A72C940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87BC1-362D-4E8D-8A1F-0E3F52289E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4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F696-CDF1-44EC-834A-FC74A931E22C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66BF-633C-46AB-9E88-70AB67C63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7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F983-6935-4B2B-A8EF-09097AEC6A12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62276-3464-4FCB-B9AF-3F27EC174B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6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3FC86-E276-4911-BA5D-61E9032C95AF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DE6CE-AA73-4006-8D6D-DFA01E7549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3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B0507-8456-4C85-A149-8664CDEBFAA5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3BAC0-E643-4283-AD02-400A7CB766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6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7C6E2-B7FF-4C3C-AE01-9662B3A85F99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29C31-64CD-44A8-BF87-0DC3A4D68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9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E6568-3138-42F6-983F-4F6FCB64D3F9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81E19-07EE-4BD1-A1FC-5F4FFC03AE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DBF9E-6D47-48D5-AC80-A6104BC2B525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753A0-7FB6-4FAD-8D80-EC020B55F3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4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AB25-B6A4-437F-A292-C63F8ED0F5E6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BFFA8-F665-41BB-B029-0D1850E1C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2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B2FB7B-803F-4C85-850B-2CC7250C913D}" type="datetimeFigureOut">
              <a:rPr lang="en-US"/>
              <a:pPr>
                <a:defRPr/>
              </a:pPr>
              <a:t>6/17/2019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E4983E7-7FA9-4849-8403-D605AB53C2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6" r:id="rId11"/>
    <p:sldLayoutId id="2147483681" r:id="rId12"/>
    <p:sldLayoutId id="2147483687" r:id="rId13"/>
    <p:sldLayoutId id="2147483682" r:id="rId14"/>
    <p:sldLayoutId id="2147483683" r:id="rId15"/>
    <p:sldLayoutId id="2147483684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mclements@imd.idaho.gov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hnovich@imd.Idaho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nalder@imd.Idaho.gov" TargetMode="External"/><Relationship Id="rId5" Type="http://schemas.openxmlformats.org/officeDocument/2006/relationships/hyperlink" Target="mailto:rfeeley@imd.Idaho.gov" TargetMode="External"/><Relationship Id="rId4" Type="http://schemas.openxmlformats.org/officeDocument/2006/relationships/hyperlink" Target="mailto:jbaker@imd.idaho.gov" TargetMode="External"/><Relationship Id="rId9" Type="http://schemas.openxmlformats.org/officeDocument/2006/relationships/hyperlink" Target="mailto:dletzring@imd.Idaho.go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5"/>
          <p:cNvSpPr>
            <a:spLocks noGrp="1"/>
          </p:cNvSpPr>
          <p:nvPr>
            <p:ph type="ctrTitle"/>
          </p:nvPr>
        </p:nvSpPr>
        <p:spPr>
          <a:xfrm>
            <a:off x="1365250" y="2185988"/>
            <a:ext cx="7766050" cy="1646237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2060"/>
                </a:solidFill>
              </a:rPr>
              <a:t>Declarations and Disaster Assistance</a:t>
            </a:r>
            <a:br>
              <a:rPr lang="en-US" altLang="en-US" dirty="0" smtClean="0">
                <a:solidFill>
                  <a:srgbClr val="002060"/>
                </a:solidFill>
              </a:rPr>
            </a:br>
            <a:r>
              <a:rPr lang="en-US" altLang="en-US" dirty="0" smtClean="0">
                <a:solidFill>
                  <a:srgbClr val="002060"/>
                </a:solidFill>
              </a:rPr>
              <a:t>ID-03-2017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65250" y="4525386"/>
            <a:ext cx="7766050" cy="1095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800" dirty="0" smtClean="0"/>
              <a:t>April 2017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207600" y="596537"/>
            <a:ext cx="9850800" cy="13208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002060"/>
                </a:solidFill>
              </a:rPr>
              <a:t>Presidential Disaster Declaration- FEMA</a:t>
            </a:r>
            <a:endParaRPr lang="en-US" altLang="en-US" dirty="0" smtClean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863" y="1787525"/>
            <a:ext cx="8596312" cy="45740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Governor Requests Major Presidential Disaster Declaration via FEMA, If declared;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FEMA established an Joint Field Office (JFO)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Coordinates Response and Recovery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2800" dirty="0"/>
              <a:t>75% Federal, 25% </a:t>
            </a:r>
            <a:r>
              <a:rPr lang="en-US" altLang="en-US" sz="2800" dirty="0" smtClean="0"/>
              <a:t>Non-Federal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altLang="en-US" sz="2400" dirty="0" smtClean="0"/>
              <a:t>State cost shares 60% of Non-Federal Share</a:t>
            </a:r>
            <a:endParaRPr lang="en-US" altLang="en-US" sz="2400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2"/>
          <p:cNvSpPr>
            <a:spLocks noGrp="1"/>
          </p:cNvSpPr>
          <p:nvPr>
            <p:ph type="title"/>
          </p:nvPr>
        </p:nvSpPr>
        <p:spPr>
          <a:xfrm>
            <a:off x="677863" y="243840"/>
            <a:ext cx="8596312" cy="13208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002060"/>
                </a:solidFill>
              </a:rPr>
              <a:t>Presidential Disaster Declaration- FEMA</a:t>
            </a:r>
            <a:endParaRPr lang="en-US" altLang="en-US" dirty="0" smtClean="0">
              <a:solidFill>
                <a:srgbClr val="002060"/>
              </a:solidFill>
            </a:endParaRPr>
          </a:p>
        </p:txBody>
      </p:sp>
      <p:sp>
        <p:nvSpPr>
          <p:cNvPr id="15364" name="Content Placeholder 3"/>
          <p:cNvSpPr>
            <a:spLocks noGrp="1"/>
          </p:cNvSpPr>
          <p:nvPr>
            <p:ph idx="1"/>
          </p:nvPr>
        </p:nvSpPr>
        <p:spPr>
          <a:xfrm>
            <a:off x="677863" y="904240"/>
            <a:ext cx="8596312" cy="58623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/>
              <a:t>Eligible </a:t>
            </a:r>
            <a:r>
              <a:rPr lang="en-US" altLang="en-US" sz="2400" dirty="0" smtClean="0"/>
              <a:t>Applicants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Taxing </a:t>
            </a:r>
            <a:r>
              <a:rPr lang="en-US" altLang="en-US" sz="2000" dirty="0"/>
              <a:t>entities, tribes, certain </a:t>
            </a:r>
            <a:r>
              <a:rPr lang="en-US" altLang="en-US" sz="2000" dirty="0" smtClean="0"/>
              <a:t>private-non-profits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Assistance available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Emergency Work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Category </a:t>
            </a:r>
            <a:r>
              <a:rPr lang="en-US" altLang="en-US" sz="2000" dirty="0"/>
              <a:t>A – Debris </a:t>
            </a:r>
            <a:r>
              <a:rPr lang="en-US" altLang="en-US" sz="2000" dirty="0" smtClean="0"/>
              <a:t>Removal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Category </a:t>
            </a:r>
            <a:r>
              <a:rPr lang="en-US" altLang="en-US" sz="2000" dirty="0"/>
              <a:t>B – Emergency Protective </a:t>
            </a:r>
            <a:r>
              <a:rPr lang="en-US" altLang="en-US" sz="2000" dirty="0" smtClean="0"/>
              <a:t>Measures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Permanent Work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C -Roads and Bridge Systems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D - Water Control Facilities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E - Public Buildings/Equipment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F - Public Utilities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G - Other (Parks, Recreation)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altLang="en-US" dirty="0" smtClean="0"/>
          </a:p>
          <a:p>
            <a:pPr lvl="2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Permanent Work – FEMA</a:t>
            </a:r>
          </a:p>
        </p:txBody>
      </p:sp>
      <p:sp>
        <p:nvSpPr>
          <p:cNvPr id="19460" name="Content Placeholder 3"/>
          <p:cNvSpPr>
            <a:spLocks noGrp="1"/>
          </p:cNvSpPr>
          <p:nvPr>
            <p:ph idx="1"/>
          </p:nvPr>
        </p:nvSpPr>
        <p:spPr>
          <a:xfrm>
            <a:off x="534172" y="1252968"/>
            <a:ext cx="8596312" cy="5239272"/>
          </a:xfrm>
        </p:spPr>
        <p:txBody>
          <a:bodyPr/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400" dirty="0"/>
              <a:t>Eligible work </a:t>
            </a:r>
            <a:r>
              <a:rPr lang="en-US" sz="2400" dirty="0" smtClean="0"/>
              <a:t>:</a:t>
            </a:r>
            <a:endParaRPr lang="en-US" sz="2400" dirty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smtClean="0"/>
              <a:t>Roads –permanent work to roads classified as “Minor Collectors” and “Local Roads”</a:t>
            </a:r>
          </a:p>
          <a:p>
            <a:pPr marL="765810" lvl="1" indent="-256032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800" dirty="0" smtClean="0"/>
              <a:t>Not a “Federal Aid Highway” (Emergency Relief funds through the Federal Highway Administration)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smtClean="0"/>
              <a:t>Generally, funds may only be used to return damaged facility to “pre-disaster condition.” </a:t>
            </a:r>
          </a:p>
          <a:p>
            <a:pPr marL="365760" indent="-256032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altLang="en-US" sz="2000" dirty="0"/>
              <a:t>Permanent Work (FEMA Only) – Straight-time and overtime for both budgeted and unbudgeted employees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44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le 2"/>
          <p:cNvSpPr>
            <a:spLocks noGrp="1"/>
          </p:cNvSpPr>
          <p:nvPr>
            <p:ph type="title"/>
          </p:nvPr>
        </p:nvSpPr>
        <p:spPr>
          <a:xfrm>
            <a:off x="785858" y="309155"/>
            <a:ext cx="8596312" cy="13208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rgbClr val="002060"/>
                </a:solidFill>
              </a:rPr>
              <a:t>Permanent Work – FEMA</a:t>
            </a:r>
            <a:endParaRPr lang="en-US" altLang="en-US" dirty="0" smtClean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5858" y="1164431"/>
            <a:ext cx="8596312" cy="5614125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Preliminary Damage </a:t>
            </a: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Assessment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Cost Reimbursement Workbook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damage/loss 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500ft 1.5 lane (16ft) gravel road with native soil base)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Narrative of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events, scope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damage,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impact to community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Photos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Provide adequate information to validate expenses (e.g. regular time and overtime should both be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documented)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not the final cost of repair, actual repair cost could be much greater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2060"/>
                </a:solidFill>
              </a:rPr>
              <a:t>Documentation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31436" y="1387113"/>
            <a:ext cx="4893808" cy="46561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Applicants Labor/Equipment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Personnel Policy 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Employee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Employee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daily activity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Link staff to equipment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Hourly rates including fringe Benefits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Equipment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inventory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-make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model, horse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power/size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equipment and the hourly cost of each piece of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equipment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Invoices/proof of payment 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55771" y="1385888"/>
            <a:ext cx="4699000" cy="46561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Description of work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performed 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Starting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ending dates of contract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Pre-disaster procurement policy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Copy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contract(s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Contractors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invoice(s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/ proof of payment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Cost/invoice associated with Mutual Aid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Agreements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002060"/>
                </a:solidFill>
              </a:rPr>
              <a:t>Additional Documentation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863" y="1524000"/>
            <a:ext cx="8596312" cy="5334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Donated Resources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List of volunteers/equipment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Description of work performed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Hours worked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Must be approved by an authorized certifying official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07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800" dirty="0" smtClean="0">
                <a:solidFill>
                  <a:srgbClr val="002060"/>
                </a:solidFill>
              </a:rPr>
              <a:t>Contacts – Area Field Officers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0689" y="1684701"/>
            <a:ext cx="4739957" cy="47291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Jay Baker, Northern, Coeur d’Alene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jbaker@imd.idaho.gov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(208) 755-1988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Rob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Feeley, North Central, Lewiston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rfeeley@imd.Idaho.gov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(208) 859-6943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Dale Nalder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SW,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oise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6"/>
              </a:rPr>
              <a:t>dnalder@imd.Idaho.gov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(208)830-8059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5377294" y="1684701"/>
            <a:ext cx="4194583" cy="472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Heidi Novich, SW, Boise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7"/>
              </a:rPr>
              <a:t>hnovich@imd.Idaho.gov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(208) 258-6523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Mike Clements, NE, Rigby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8"/>
              </a:rPr>
              <a:t>mclements@imd.idaho.gov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(208)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589 0754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Darren Letzring, SE, Pocatello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9"/>
              </a:rPr>
              <a:t>dletzring@imd.Idaho.gov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(208) 258-6563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itle 2"/>
          <p:cNvSpPr>
            <a:spLocks noGrp="1"/>
          </p:cNvSpPr>
          <p:nvPr>
            <p:ph type="title"/>
          </p:nvPr>
        </p:nvSpPr>
        <p:spPr>
          <a:xfrm>
            <a:off x="677863" y="2617788"/>
            <a:ext cx="8596312" cy="1320800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Questions/Discussion</a:t>
            </a:r>
          </a:p>
        </p:txBody>
      </p:sp>
      <p:sp>
        <p:nvSpPr>
          <p:cNvPr id="33796" name="Content Placeholder 3"/>
          <p:cNvSpPr>
            <a:spLocks noGrp="1"/>
          </p:cNvSpPr>
          <p:nvPr>
            <p:ph idx="1"/>
          </p:nvPr>
        </p:nvSpPr>
        <p:spPr>
          <a:xfrm>
            <a:off x="677863" y="1573213"/>
            <a:ext cx="8596312" cy="4729162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</a:pPr>
            <a:endParaRPr lang="en-US" altLang="en-US" dirty="0" smtClean="0"/>
          </a:p>
          <a:p>
            <a:pPr marL="0" indent="0">
              <a:buFont typeface="Wingdings 3" panose="05040102010807070707" pitchFamily="18" charset="2"/>
              <a:buNone/>
            </a:pPr>
            <a:endParaRPr lang="en-US" altLang="en-US" dirty="0" smtClean="0"/>
          </a:p>
          <a:p>
            <a:pPr lvl="2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Emergencies/Disasters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All begin and end at the Local level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Local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Municipality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County/Tribe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State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Federal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Federal and State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</a:rPr>
              <a:t>Authoirties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372" y="2617788"/>
            <a:ext cx="8596312" cy="388143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The Robert T. Stafford Act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Idaho Code, Title 46, Chapter 10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Governor Disaster Declaration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1338" y="1298574"/>
            <a:ext cx="8732837" cy="5559426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process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County/tribal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declaration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Budget impacts reducing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ability to provide essential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services – not based on an indicator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Request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State Declaration or addition to State Declaration by County Commissioner to IOEM Deputy Chief (generally in response to a specific request for assistance)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IOEM Deputy Chief makes recommendation to Governor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Cost Share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Determined by the Governor at the time of declaration – generally a 50/50 split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Request for Assistance (RFA) - State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64431"/>
            <a:ext cx="9509760" cy="4836160"/>
          </a:xfrm>
        </p:spPr>
        <p:txBody>
          <a:bodyPr rtlCol="0">
            <a:normAutofit/>
          </a:bodyPr>
          <a:lstStyle/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County makes request, typically through WebEOC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IDEOC Logistics validates the request and generates a:</a:t>
            </a:r>
          </a:p>
          <a:p>
            <a:pPr lvl="3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Mission Assignment – State agency is tasked with fulfilling the request</a:t>
            </a:r>
          </a:p>
          <a:p>
            <a:pPr lvl="3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Agreement – Financial assistance is authorized for coordination of local resources</a:t>
            </a:r>
          </a:p>
        </p:txBody>
      </p:sp>
    </p:spTree>
    <p:extLst>
      <p:ext uri="{BB962C8B-B14F-4D97-AF65-F5344CB8AC3E}">
        <p14:creationId xmlns:p14="http://schemas.microsoft.com/office/powerpoint/2010/main" val="2862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State Assistance Eligibility</a:t>
            </a:r>
          </a:p>
        </p:txBody>
      </p:sp>
      <p:sp>
        <p:nvSpPr>
          <p:cNvPr id="19460" name="Content Placeholder 3"/>
          <p:cNvSpPr>
            <a:spLocks noGrp="1"/>
          </p:cNvSpPr>
          <p:nvPr>
            <p:ph idx="1"/>
          </p:nvPr>
        </p:nvSpPr>
        <p:spPr>
          <a:xfrm>
            <a:off x="677863" y="1270000"/>
            <a:ext cx="8596312" cy="5412221"/>
          </a:xfrm>
        </p:spPr>
        <p:txBody>
          <a:bodyPr/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800" dirty="0" smtClean="0"/>
              <a:t>Eligible applicants may include</a:t>
            </a:r>
            <a:r>
              <a:rPr lang="en-US" sz="2800" b="1" dirty="0" smtClean="0"/>
              <a:t>:</a:t>
            </a:r>
            <a:endParaRPr lang="en-US" sz="2800" b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Counties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Tribes</a:t>
            </a:r>
            <a:endParaRPr lang="en-US" alt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Municipalities/taxing districts (coordinated through the County)</a:t>
            </a:r>
          </a:p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en-US" sz="2000" dirty="0" smtClean="0"/>
          </a:p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800" dirty="0" smtClean="0"/>
              <a:t>Eligible </a:t>
            </a:r>
            <a:r>
              <a:rPr lang="en-US" sz="2800" dirty="0"/>
              <a:t>work criteria</a:t>
            </a:r>
            <a:r>
              <a:rPr lang="en-US" sz="2800" b="1" dirty="0"/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Must be the direct result of the declared disaster or emergency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Must be within the designated disaster area</a:t>
            </a:r>
            <a:endParaRPr lang="en-US" altLang="en-US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Must be the legal responsibility of an eligible applicant at the time of the disaster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 sz="1800" dirty="0" smtClean="0"/>
          </a:p>
          <a:p>
            <a:pPr marL="457200" lvl="1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49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State Declared Disaster Assistance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en-US" dirty="0" smtClean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863" y="2421845"/>
            <a:ext cx="8596312" cy="3881437"/>
          </a:xfrm>
        </p:spPr>
        <p:txBody>
          <a:bodyPr/>
          <a:lstStyle/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Emergency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</a:p>
          <a:p>
            <a:pPr lvl="3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Category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(Debris Removal)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3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Catergory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(Emergency Protective Measures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3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Emergency repairs (not permanent) </a:t>
            </a:r>
          </a:p>
        </p:txBody>
      </p:sp>
    </p:spTree>
    <p:extLst>
      <p:ext uri="{BB962C8B-B14F-4D97-AF65-F5344CB8AC3E}">
        <p14:creationId xmlns:p14="http://schemas.microsoft.com/office/powerpoint/2010/main" val="3786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Eligible Costs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863" y="1930400"/>
            <a:ext cx="8596312" cy="38798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Applicant’s Extraordinary Force Account Labor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 Force Account Equipment Cost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Contracted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Services (fixed-price, cost-reimbursement and, to a limited extent, time and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materials)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Leased equipment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Supplies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Costs can not be dependent on disaster funding.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5" y="142875"/>
            <a:ext cx="204311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rgbClr val="002060"/>
                </a:solidFill>
              </a:rPr>
              <a:t>Presidential Disaster Declaration- FEMA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idx="1"/>
          </p:nvPr>
        </p:nvSpPr>
        <p:spPr>
          <a:xfrm>
            <a:off x="677863" y="1573212"/>
            <a:ext cx="8596312" cy="52847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The Local, County, State process remains the same.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The impacted applicant identifies and estimates damage/loss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FEMA validates damage/Loss (Joint Preliminary Damage Assessment)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Impacted area must meet Economic Impact Indicators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Current Indicators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State of Idaho $2,351,373 ($1.50 per capita)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County = $3.78 per capita (</a:t>
            </a:r>
            <a:r>
              <a:rPr lang="en-US" altLang="en-US" sz="2000" dirty="0" err="1" smtClean="0"/>
              <a:t>ie</a:t>
            </a:r>
            <a:r>
              <a:rPr lang="en-US" altLang="en-US" sz="2000" dirty="0" smtClean="0"/>
              <a:t>: County pop = 21376 X 3.78 = $80,801)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altLang="en-US" sz="2000" dirty="0" smtClean="0"/>
              <a:t>Adjusted annually</a:t>
            </a:r>
          </a:p>
          <a:p>
            <a:pPr lvl="2"/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CFA54B"/>
      </a:accent1>
      <a:accent2>
        <a:srgbClr val="283891"/>
      </a:accent2>
      <a:accent3>
        <a:srgbClr val="530525"/>
      </a:accent3>
      <a:accent4>
        <a:srgbClr val="5A5B5C"/>
      </a:accent4>
      <a:accent5>
        <a:srgbClr val="959697"/>
      </a:accent5>
      <a:accent6>
        <a:srgbClr val="C2C2C2"/>
      </a:accent6>
      <a:hlink>
        <a:srgbClr val="6878D6"/>
      </a:hlink>
      <a:folHlink>
        <a:srgbClr val="E2C99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3728</TotalTime>
  <Words>784</Words>
  <Application>Microsoft Office PowerPoint</Application>
  <PresentationFormat>Custom</PresentationFormat>
  <Paragraphs>173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Declarations and Disaster Assistance ID-03-2017</vt:lpstr>
      <vt:lpstr>Emergencies/Disasters</vt:lpstr>
      <vt:lpstr>Federal and State Authoirties</vt:lpstr>
      <vt:lpstr>Governor Disaster Declaration</vt:lpstr>
      <vt:lpstr>Request for Assistance (RFA) - State</vt:lpstr>
      <vt:lpstr>State Assistance Eligibility</vt:lpstr>
      <vt:lpstr>State Declared Disaster Assistance </vt:lpstr>
      <vt:lpstr>Eligible Costs</vt:lpstr>
      <vt:lpstr>Presidential Disaster Declaration- FEMA</vt:lpstr>
      <vt:lpstr>Presidential Disaster Declaration- FEMA</vt:lpstr>
      <vt:lpstr>Presidential Disaster Declaration- FEMA</vt:lpstr>
      <vt:lpstr>Permanent Work – FEMA</vt:lpstr>
      <vt:lpstr>Permanent Work – FEMA</vt:lpstr>
      <vt:lpstr>Documentation</vt:lpstr>
      <vt:lpstr>Additional Documentation</vt:lpstr>
      <vt:lpstr>Contacts – Area Field Officers</vt:lpstr>
      <vt:lpstr>Questions/Discussion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Idaho Office of  Emergency Management</dc:title>
  <dc:creator>Shore Amy</dc:creator>
  <cp:lastModifiedBy>Julie</cp:lastModifiedBy>
  <cp:revision>132</cp:revision>
  <cp:lastPrinted>2017-04-17T14:11:55Z</cp:lastPrinted>
  <dcterms:created xsi:type="dcterms:W3CDTF">2016-08-25T21:23:48Z</dcterms:created>
  <dcterms:modified xsi:type="dcterms:W3CDTF">2019-06-17T22:18:55Z</dcterms:modified>
</cp:coreProperties>
</file>