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9" r:id="rId5"/>
    <p:sldId id="266" r:id="rId6"/>
    <p:sldId id="317" r:id="rId7"/>
    <p:sldId id="316" r:id="rId8"/>
    <p:sldId id="270" r:id="rId9"/>
    <p:sldId id="275" r:id="rId10"/>
    <p:sldId id="272" r:id="rId11"/>
    <p:sldId id="304" r:id="rId12"/>
    <p:sldId id="279" r:id="rId13"/>
    <p:sldId id="297" r:id="rId14"/>
    <p:sldId id="277" r:id="rId15"/>
    <p:sldId id="278" r:id="rId16"/>
    <p:sldId id="273" r:id="rId17"/>
    <p:sldId id="276" r:id="rId18"/>
    <p:sldId id="281" r:id="rId19"/>
    <p:sldId id="293" r:id="rId20"/>
    <p:sldId id="303" r:id="rId21"/>
    <p:sldId id="280" r:id="rId22"/>
    <p:sldId id="287" r:id="rId23"/>
    <p:sldId id="261" r:id="rId24"/>
    <p:sldId id="291" r:id="rId25"/>
    <p:sldId id="306" r:id="rId26"/>
    <p:sldId id="289" r:id="rId27"/>
    <p:sldId id="290" r:id="rId28"/>
    <p:sldId id="282" r:id="rId29"/>
    <p:sldId id="308" r:id="rId30"/>
    <p:sldId id="309" r:id="rId31"/>
    <p:sldId id="307" r:id="rId32"/>
    <p:sldId id="326" r:id="rId33"/>
    <p:sldId id="292" r:id="rId34"/>
    <p:sldId id="295" r:id="rId35"/>
    <p:sldId id="321" r:id="rId36"/>
    <p:sldId id="315" r:id="rId37"/>
    <p:sldId id="283" r:id="rId38"/>
    <p:sldId id="284" r:id="rId39"/>
    <p:sldId id="285" r:id="rId40"/>
    <p:sldId id="286" r:id="rId41"/>
    <p:sldId id="296" r:id="rId42"/>
    <p:sldId id="298" r:id="rId43"/>
    <p:sldId id="301" r:id="rId44"/>
    <p:sldId id="299" r:id="rId45"/>
    <p:sldId id="313" r:id="rId46"/>
    <p:sldId id="327" r:id="rId47"/>
    <p:sldId id="325" r:id="rId48"/>
    <p:sldId id="324" r:id="rId49"/>
    <p:sldId id="328" r:id="rId50"/>
    <p:sldId id="310" r:id="rId51"/>
    <p:sldId id="32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96" y="-5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5D52C0-DB42-45A1-B2E7-7AF864C73E71}"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D52C0-DB42-45A1-B2E7-7AF864C73E71}"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D52C0-DB42-45A1-B2E7-7AF864C73E71}"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D52C0-DB42-45A1-B2E7-7AF864C73E71}"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5D52C0-DB42-45A1-B2E7-7AF864C73E71}"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5D52C0-DB42-45A1-B2E7-7AF864C73E71}"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5D52C0-DB42-45A1-B2E7-7AF864C73E71}"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5D52C0-DB42-45A1-B2E7-7AF864C73E71}"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D52C0-DB42-45A1-B2E7-7AF864C73E71}"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D52C0-DB42-45A1-B2E7-7AF864C73E71}"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D52C0-DB42-45A1-B2E7-7AF864C73E71}"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7E0AE-826A-4D08-A33D-0268200729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D52C0-DB42-45A1-B2E7-7AF864C73E71}" type="datetimeFigureOut">
              <a:rPr lang="en-US" smtClean="0"/>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7E0AE-826A-4D08-A33D-0268200729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gislature.idaho.gov/sessioninfo/2013/legislation/S1134/" TargetMode="External"/><Relationship Id="rId2" Type="http://schemas.openxmlformats.org/officeDocument/2006/relationships/hyperlink" Target="https://legislature.idaho.gov/wp-content/uploads/sessioninfo/2016/legislation/S121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aa.gov/uas/beyond_the_basics/section_33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aa.gov/uas/commercial_operators/part_10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faa.maps.arcgis.com/apps/webappviewer/index.html?id=9c2e4406710048e19806ebf6a06754a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faa.gov/uas/recreational_fliers/new_changes_recreational_uas/media/AMA_Flying_Fields_Initial_Publication.xls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faadronezone.faa.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695450"/>
          </a:xfrm>
        </p:spPr>
        <p:txBody>
          <a:bodyPr>
            <a:normAutofit/>
          </a:bodyPr>
          <a:lstStyle/>
          <a:p>
            <a:r>
              <a:rPr lang="en-US" dirty="0" err="1"/>
              <a:t>sUAS</a:t>
            </a:r>
            <a:r>
              <a:rPr lang="en-US" dirty="0"/>
              <a:t> Capabilities &amp; Regulations</a:t>
            </a:r>
          </a:p>
        </p:txBody>
      </p:sp>
      <p:pic>
        <p:nvPicPr>
          <p:cNvPr id="4" name="Picture 3" descr="eBee.jpg"/>
          <p:cNvPicPr>
            <a:picLocks noChangeAspect="1"/>
          </p:cNvPicPr>
          <p:nvPr/>
        </p:nvPicPr>
        <p:blipFill>
          <a:blip r:embed="rId2" cstate="print"/>
          <a:stretch>
            <a:fillRect/>
          </a:stretch>
        </p:blipFill>
        <p:spPr>
          <a:xfrm>
            <a:off x="4800600" y="3409505"/>
            <a:ext cx="3893248" cy="2451153"/>
          </a:xfrm>
          <a:prstGeom prst="rect">
            <a:avLst/>
          </a:prstGeom>
        </p:spPr>
      </p:pic>
      <p:pic>
        <p:nvPicPr>
          <p:cNvPr id="5" name="Picture 4" descr="MavicPro.jpg"/>
          <p:cNvPicPr>
            <a:picLocks noChangeAspect="1"/>
          </p:cNvPicPr>
          <p:nvPr/>
        </p:nvPicPr>
        <p:blipFill>
          <a:blip r:embed="rId3" cstate="print"/>
          <a:stretch>
            <a:fillRect/>
          </a:stretch>
        </p:blipFill>
        <p:spPr>
          <a:xfrm>
            <a:off x="990600" y="3816376"/>
            <a:ext cx="3387935" cy="1768502"/>
          </a:xfrm>
          <a:prstGeom prst="rect">
            <a:avLst/>
          </a:prstGeom>
        </p:spPr>
      </p:pic>
      <p:sp>
        <p:nvSpPr>
          <p:cNvPr id="6" name="Title 1">
            <a:extLst>
              <a:ext uri="{FF2B5EF4-FFF2-40B4-BE49-F238E27FC236}">
                <a16:creationId xmlns:a16="http://schemas.microsoft.com/office/drawing/2014/main" xmlns="" id="{6F279302-3A7F-48CC-B60C-9B06DAD0DC0C}"/>
              </a:ext>
            </a:extLst>
          </p:cNvPr>
          <p:cNvSpPr txBox="1">
            <a:spLocks/>
          </p:cNvSpPr>
          <p:nvPr/>
        </p:nvSpPr>
        <p:spPr>
          <a:xfrm>
            <a:off x="738187" y="1714055"/>
            <a:ext cx="7772400" cy="1095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Kelly Francis, President</a:t>
            </a:r>
          </a:p>
          <a:p>
            <a:r>
              <a:rPr lang="en-US" sz="3200" dirty="0"/>
              <a:t>Aero-Graphics,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 (Part 107)</a:t>
            </a:r>
          </a:p>
        </p:txBody>
      </p:sp>
      <p:sp>
        <p:nvSpPr>
          <p:cNvPr id="3" name="Content Placeholder 2"/>
          <p:cNvSpPr>
            <a:spLocks noGrp="1"/>
          </p:cNvSpPr>
          <p:nvPr>
            <p:ph idx="1"/>
          </p:nvPr>
        </p:nvSpPr>
        <p:spPr>
          <a:xfrm>
            <a:off x="457200" y="1600200"/>
            <a:ext cx="8229600" cy="4800600"/>
          </a:xfrm>
        </p:spPr>
        <p:txBody>
          <a:bodyPr>
            <a:normAutofit/>
          </a:bodyPr>
          <a:lstStyle/>
          <a:p>
            <a:r>
              <a:rPr lang="en-US" sz="2800" u="sng" dirty="0"/>
              <a:t>Pilot Requirement</a:t>
            </a:r>
            <a:r>
              <a:rPr lang="en-US" sz="2800" dirty="0"/>
              <a:t>: </a:t>
            </a:r>
          </a:p>
          <a:p>
            <a:pPr lvl="1"/>
            <a:r>
              <a:rPr lang="en-US" sz="2400" dirty="0"/>
              <a:t>Demonstrate aeronautical knowledge by either:</a:t>
            </a:r>
          </a:p>
          <a:p>
            <a:pPr lvl="2"/>
            <a:r>
              <a:rPr lang="en-US" sz="2000" dirty="0"/>
              <a:t>Passing an initial aeronautical knowledge test at an FAA-approved knowledge testing center; or</a:t>
            </a:r>
          </a:p>
          <a:p>
            <a:pPr lvl="2"/>
            <a:r>
              <a:rPr lang="en-US" sz="2000" dirty="0"/>
              <a:t>Hold a Part 61 pilot certificate other than student pilot, complete a flight review within the previous 24 months, and complete a small UAS online training course provided by the FAA.</a:t>
            </a:r>
          </a:p>
          <a:p>
            <a:pPr lvl="1"/>
            <a:r>
              <a:rPr lang="en-US" sz="2400" dirty="0"/>
              <a:t>Be vetted by the Transportation Security Administration</a:t>
            </a:r>
          </a:p>
          <a:p>
            <a:pPr lvl="1"/>
            <a:r>
              <a:rPr lang="en-US" sz="2400" dirty="0"/>
              <a:t>Be at least 16 years old</a:t>
            </a:r>
          </a:p>
          <a:p>
            <a:pPr lvl="1"/>
            <a:r>
              <a:rPr lang="en-US" sz="2400" dirty="0"/>
              <a:t>Be able to read, speak, write, and understand the English language</a:t>
            </a:r>
          </a:p>
          <a:p>
            <a:pPr lvl="1"/>
            <a:r>
              <a:rPr lang="en-US" sz="2400" dirty="0"/>
              <a:t>Renew certification after 24 months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Commercial UAV</a:t>
            </a:r>
          </a:p>
        </p:txBody>
      </p:sp>
      <p:sp>
        <p:nvSpPr>
          <p:cNvPr id="4" name="Content Placeholder 3"/>
          <p:cNvSpPr>
            <a:spLocks noGrp="1"/>
          </p:cNvSpPr>
          <p:nvPr>
            <p:ph sz="half" idx="1"/>
          </p:nvPr>
        </p:nvSpPr>
        <p:spPr>
          <a:xfrm>
            <a:off x="457200" y="1600200"/>
            <a:ext cx="8229600" cy="4525963"/>
          </a:xfrm>
        </p:spPr>
        <p:txBody>
          <a:bodyPr/>
          <a:lstStyle/>
          <a:p>
            <a:pPr marL="0" lvl="1" indent="0">
              <a:buNone/>
            </a:pPr>
            <a:r>
              <a:rPr lang="en-US" sz="2800" dirty="0"/>
              <a:t>The remote pilot-in-command is directly responsible for:</a:t>
            </a:r>
          </a:p>
          <a:p>
            <a:pPr marL="742950" lvl="2" indent="-342900"/>
            <a:r>
              <a:rPr lang="en-US" sz="2400" dirty="0"/>
              <a:t>the operation of the </a:t>
            </a:r>
            <a:r>
              <a:rPr lang="en-US" sz="2400" dirty="0" err="1"/>
              <a:t>sUAS</a:t>
            </a:r>
            <a:endParaRPr lang="en-US" sz="2400" dirty="0"/>
          </a:p>
          <a:p>
            <a:pPr marL="742950" lvl="2" indent="-342900"/>
            <a:r>
              <a:rPr lang="en-US" sz="2400" dirty="0"/>
              <a:t>ensuring that the </a:t>
            </a:r>
            <a:r>
              <a:rPr lang="en-US" sz="2400" dirty="0" err="1"/>
              <a:t>sUAS</a:t>
            </a:r>
            <a:r>
              <a:rPr lang="en-US" sz="2400" dirty="0"/>
              <a:t> will pose no undue hazard to other people, other aircraft, or other property in the event of a loss of control of the aircraft for any reason</a:t>
            </a:r>
          </a:p>
        </p:txBody>
      </p:sp>
      <p:pic>
        <p:nvPicPr>
          <p:cNvPr id="6" name="Content Placeholder 5" descr="certificate.jpg"/>
          <p:cNvPicPr>
            <a:picLocks noGrp="1" noChangeAspect="1"/>
          </p:cNvPicPr>
          <p:nvPr>
            <p:ph sz="half" idx="2"/>
          </p:nvPr>
        </p:nvPicPr>
        <p:blipFill>
          <a:blip r:embed="rId2" cstate="print"/>
          <a:stretch>
            <a:fillRect/>
          </a:stretch>
        </p:blipFill>
        <p:spPr>
          <a:xfrm>
            <a:off x="2705100" y="4267200"/>
            <a:ext cx="3733800" cy="241598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a:bodyPr>
          <a:lstStyle/>
          <a:p>
            <a:r>
              <a:rPr lang="en-US" sz="2800" u="sng" dirty="0"/>
              <a:t>Aircraft Requirements</a:t>
            </a:r>
            <a:r>
              <a:rPr lang="en-US" sz="2800" dirty="0"/>
              <a:t>: </a:t>
            </a:r>
          </a:p>
          <a:p>
            <a:pPr lvl="1"/>
            <a:r>
              <a:rPr lang="en-US" sz="2400" dirty="0"/>
              <a:t>UAV must  be registered with the FAA if it weighs over 0.55 lbs, cost is $5, good for 3 years</a:t>
            </a:r>
          </a:p>
          <a:p>
            <a:pPr lvl="1"/>
            <a:r>
              <a:rPr lang="en-US" sz="2400" dirty="0"/>
              <a:t>Mark the UAV with the FAA registration number</a:t>
            </a:r>
          </a:p>
          <a:p>
            <a:pPr lvl="1"/>
            <a:r>
              <a:rPr lang="en-US" sz="2400" dirty="0"/>
              <a:t>FAA airworthiness certification is not required. However, the remote pilot in command must conduct a preflight check of the </a:t>
            </a:r>
            <a:r>
              <a:rPr lang="en-US" sz="2400" dirty="0" err="1"/>
              <a:t>sUAS</a:t>
            </a:r>
            <a:r>
              <a:rPr lang="en-US" sz="2400" dirty="0"/>
              <a:t> to ensure that it is in a condition for safe operation</a:t>
            </a:r>
          </a:p>
        </p:txBody>
      </p:sp>
      <p:pic>
        <p:nvPicPr>
          <p:cNvPr id="4" name="Picture 3" descr="ScreenShot013.jpg"/>
          <p:cNvPicPr>
            <a:picLocks noChangeAspect="1"/>
          </p:cNvPicPr>
          <p:nvPr/>
        </p:nvPicPr>
        <p:blipFill>
          <a:blip r:embed="rId2" cstate="print"/>
          <a:stretch>
            <a:fillRect/>
          </a:stretch>
        </p:blipFill>
        <p:spPr>
          <a:xfrm>
            <a:off x="5335405" y="4648200"/>
            <a:ext cx="3808595" cy="2209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UAV Marking Rule</a:t>
            </a:r>
          </a:p>
        </p:txBody>
      </p:sp>
      <p:pic>
        <p:nvPicPr>
          <p:cNvPr id="7" name="Content Placeholder 6" descr="UAS_how_to_label.jpg"/>
          <p:cNvPicPr>
            <a:picLocks noGrp="1" noChangeAspect="1"/>
          </p:cNvPicPr>
          <p:nvPr>
            <p:ph sz="half" idx="1"/>
          </p:nvPr>
        </p:nvPicPr>
        <p:blipFill>
          <a:blip r:embed="rId2" cstate="print"/>
          <a:stretch>
            <a:fillRect/>
          </a:stretch>
        </p:blipFill>
        <p:spPr>
          <a:xfrm>
            <a:off x="1743075" y="2362200"/>
            <a:ext cx="5562600" cy="4298372"/>
          </a:xfrm>
        </p:spPr>
      </p:pic>
      <p:sp>
        <p:nvSpPr>
          <p:cNvPr id="8" name="Content Placeholder 7"/>
          <p:cNvSpPr>
            <a:spLocks noGrp="1"/>
          </p:cNvSpPr>
          <p:nvPr>
            <p:ph sz="half" idx="2"/>
          </p:nvPr>
        </p:nvSpPr>
        <p:spPr>
          <a:xfrm>
            <a:off x="371475" y="1295400"/>
            <a:ext cx="8305800" cy="2362200"/>
          </a:xfrm>
        </p:spPr>
        <p:txBody>
          <a:bodyPr>
            <a:normAutofit/>
          </a:bodyPr>
          <a:lstStyle/>
          <a:p>
            <a:r>
              <a:rPr lang="en-US" b="1" dirty="0"/>
              <a:t>14 CFR Part 48: </a:t>
            </a:r>
            <a:r>
              <a:rPr lang="en-US" dirty="0"/>
              <a:t>External Marking Requirement for Small Unmanned Aircraft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lnSpcReduction="10000"/>
          </a:bodyPr>
          <a:lstStyle/>
          <a:p>
            <a:r>
              <a:rPr lang="en-US" sz="2800" u="sng" dirty="0"/>
              <a:t>Operating Rules</a:t>
            </a:r>
            <a:r>
              <a:rPr lang="en-US" sz="2800" dirty="0"/>
              <a:t>: </a:t>
            </a:r>
          </a:p>
          <a:p>
            <a:pPr lvl="1"/>
            <a:r>
              <a:rPr lang="en-US" sz="2400" dirty="0" err="1"/>
              <a:t>sUAS</a:t>
            </a:r>
            <a:r>
              <a:rPr lang="en-US" sz="2400" dirty="0"/>
              <a:t> must </a:t>
            </a:r>
            <a:r>
              <a:rPr lang="en-US" sz="2400" b="1" dirty="0"/>
              <a:t>weigh less than 55 lbs</a:t>
            </a:r>
            <a:r>
              <a:rPr lang="en-US" sz="2400" dirty="0"/>
              <a:t>. including payload</a:t>
            </a:r>
          </a:p>
          <a:p>
            <a:pPr lvl="1"/>
            <a:r>
              <a:rPr lang="en-US" sz="2400" dirty="0"/>
              <a:t>Visual line-of-sight (VLOS): the </a:t>
            </a:r>
            <a:r>
              <a:rPr lang="en-US" sz="2400" dirty="0" err="1"/>
              <a:t>sUAS</a:t>
            </a:r>
            <a:r>
              <a:rPr lang="en-US" sz="2400" dirty="0"/>
              <a:t> must remain within VLOS of the remote pilot-in-command and the person manipulating the flight controls of the </a:t>
            </a:r>
            <a:r>
              <a:rPr lang="en-US" sz="2400" dirty="0" err="1"/>
              <a:t>sUAS</a:t>
            </a:r>
            <a:r>
              <a:rPr lang="en-US" sz="2400" dirty="0"/>
              <a:t>. Alternatively, the unmanned aircraft must remain within VLOS of the visual observer</a:t>
            </a:r>
          </a:p>
          <a:p>
            <a:pPr lvl="1"/>
            <a:r>
              <a:rPr lang="en-US" sz="2400" dirty="0"/>
              <a:t>At all times the UAV must remain close enough to the remote pilot in command and the person manipulating the flight controls for those people to be capable of seeing the aircraft with vision unaided by any device other than corrective lenses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lnSpcReduction="10000"/>
          </a:bodyPr>
          <a:lstStyle/>
          <a:p>
            <a:r>
              <a:rPr lang="en-US" sz="2800" u="sng" dirty="0"/>
              <a:t>Operating Rules</a:t>
            </a:r>
            <a:r>
              <a:rPr lang="en-US" sz="2800" dirty="0"/>
              <a:t>: </a:t>
            </a:r>
          </a:p>
          <a:p>
            <a:pPr lvl="1"/>
            <a:r>
              <a:rPr lang="en-US" sz="2400" dirty="0"/>
              <a:t>UAV’s may not operate over any persons that are not directly involved with the operation that are not inside a covered structure or stationary vehicle </a:t>
            </a:r>
          </a:p>
          <a:p>
            <a:pPr lvl="1"/>
            <a:r>
              <a:rPr lang="en-US" sz="2400" dirty="0"/>
              <a:t>Only daylight operations, or during civil twilight with anti-collision lighting</a:t>
            </a:r>
          </a:p>
          <a:p>
            <a:pPr lvl="1"/>
            <a:r>
              <a:rPr lang="en-US" sz="2400" dirty="0"/>
              <a:t>Must yield right of way to other manned aircraft</a:t>
            </a:r>
          </a:p>
          <a:p>
            <a:pPr lvl="1"/>
            <a:r>
              <a:rPr lang="en-US" sz="2400" dirty="0"/>
              <a:t>May use visual observer (VO) but not required </a:t>
            </a:r>
          </a:p>
          <a:p>
            <a:pPr lvl="1"/>
            <a:r>
              <a:rPr lang="en-US" sz="2400" dirty="0"/>
              <a:t>First-person view camera cannot satisfy “see-and-avoid” requirement but can be used as long as requirement is satisfied in other ways.</a:t>
            </a:r>
          </a:p>
          <a:p>
            <a:pPr lvl="1"/>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lnSpcReduction="10000"/>
          </a:bodyPr>
          <a:lstStyle/>
          <a:p>
            <a:r>
              <a:rPr lang="en-US" sz="2800" u="sng" dirty="0"/>
              <a:t>Operating Rules</a:t>
            </a:r>
            <a:r>
              <a:rPr lang="en-US" sz="2800" dirty="0"/>
              <a:t>: </a:t>
            </a:r>
          </a:p>
          <a:p>
            <a:pPr lvl="1"/>
            <a:r>
              <a:rPr lang="en-US" sz="2400" dirty="0"/>
              <a:t>Maximum ground speed of 100 mph</a:t>
            </a:r>
          </a:p>
          <a:p>
            <a:pPr lvl="1"/>
            <a:r>
              <a:rPr lang="en-US" sz="2400" dirty="0"/>
              <a:t>Maximum altitude of 400 feet above ground level (AGL) or 400 feet above a structure</a:t>
            </a:r>
          </a:p>
          <a:p>
            <a:pPr lvl="1"/>
            <a:r>
              <a:rPr lang="en-US" sz="2400" dirty="0"/>
              <a:t>Minimum weather visibility of 3 miles from control station</a:t>
            </a:r>
          </a:p>
          <a:p>
            <a:pPr lvl="1"/>
            <a:r>
              <a:rPr lang="en-US" sz="2400" dirty="0"/>
              <a:t>Minimum 500 Feet below clouds, 2000 feet horizontally from clouds</a:t>
            </a:r>
          </a:p>
          <a:p>
            <a:pPr lvl="1"/>
            <a:r>
              <a:rPr lang="en-US" sz="2400" dirty="0"/>
              <a:t>Operations in Class B, C, D and E controlled airspace are allowed with the required ATC permission. </a:t>
            </a:r>
          </a:p>
          <a:p>
            <a:pPr lvl="1"/>
            <a:r>
              <a:rPr lang="en-US" sz="2400" dirty="0"/>
              <a:t>Operations in Class G airspace are allowed without ATC permission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a:bodyPr>
          <a:lstStyle/>
          <a:p>
            <a:r>
              <a:rPr lang="en-US" sz="2800" u="sng" dirty="0"/>
              <a:t>Operating Rules</a:t>
            </a:r>
            <a:r>
              <a:rPr lang="en-US" sz="2800" dirty="0"/>
              <a:t>: </a:t>
            </a:r>
          </a:p>
          <a:p>
            <a:pPr lvl="1"/>
            <a:r>
              <a:rPr lang="en-US" sz="2400" dirty="0"/>
              <a:t>No person may act as a remote pilot in command or VO for more than one unmanned aircraft operation at one time</a:t>
            </a:r>
          </a:p>
          <a:p>
            <a:pPr lvl="1"/>
            <a:r>
              <a:rPr lang="en-US" sz="2400" dirty="0"/>
              <a:t>No operations from a moving vehicle (including boats) unless the operation is over a sparsely populated area </a:t>
            </a:r>
          </a:p>
          <a:p>
            <a:pPr lvl="1"/>
            <a:r>
              <a:rPr lang="en-US" sz="2400" dirty="0"/>
              <a:t>Never fly under the influence of drugs or alcohol</a:t>
            </a:r>
          </a:p>
          <a:p>
            <a:pPr lvl="1"/>
            <a:r>
              <a:rPr lang="en-US" sz="2400" dirty="0"/>
              <a:t>No operations from a moving aircraft</a:t>
            </a:r>
          </a:p>
          <a:p>
            <a:pPr lvl="1"/>
            <a:r>
              <a:rPr lang="en-US" sz="2400" dirty="0"/>
              <a:t>No operations over moving vehicles</a:t>
            </a:r>
            <a:endParaRPr lang="en-US" sz="2600" dirty="0"/>
          </a:p>
          <a:p>
            <a:pPr lvl="1"/>
            <a:r>
              <a:rPr lang="en-US" sz="2400" dirty="0"/>
              <a:t>No careless or reckless operations</a:t>
            </a:r>
          </a:p>
          <a:p>
            <a:pPr lvl="1"/>
            <a:r>
              <a:rPr lang="en-US" sz="2400" dirty="0"/>
              <a:t>No carriage of hazardous materials</a:t>
            </a:r>
          </a:p>
        </p:txBody>
      </p:sp>
      <p:pic>
        <p:nvPicPr>
          <p:cNvPr id="4" name="Picture 3" descr="Hazardous-Material-Sign-NHE-31654_300.gif"/>
          <p:cNvPicPr>
            <a:picLocks noChangeAspect="1"/>
          </p:cNvPicPr>
          <p:nvPr/>
        </p:nvPicPr>
        <p:blipFill>
          <a:blip r:embed="rId2" cstate="print"/>
          <a:srcRect l="3200" t="16000" r="3200" b="16000"/>
          <a:stretch>
            <a:fillRect/>
          </a:stretch>
        </p:blipFill>
        <p:spPr>
          <a:xfrm>
            <a:off x="6324600" y="4800600"/>
            <a:ext cx="2389543" cy="17359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a:bodyPr>
          <a:lstStyle/>
          <a:p>
            <a:r>
              <a:rPr lang="en-US" sz="2800" u="sng" dirty="0"/>
              <a:t>Operating Rules</a:t>
            </a:r>
            <a:r>
              <a:rPr lang="en-US" sz="2800" dirty="0"/>
              <a:t>: </a:t>
            </a:r>
          </a:p>
          <a:p>
            <a:pPr lvl="1"/>
            <a:r>
              <a:rPr lang="en-US" sz="2400" dirty="0"/>
              <a:t>The small UAS rule (14 CFR part 107) includes the option to apply for a certificate of waiver, which allows for a small UAS operation to deviate from certain operating rules if the FAA finds that the proposed operation can be performed safely</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normAutofit/>
          </a:bodyPr>
          <a:lstStyle/>
          <a:p>
            <a:r>
              <a:rPr lang="en-US" sz="2800" dirty="0"/>
              <a:t>Waivers:</a:t>
            </a:r>
          </a:p>
          <a:p>
            <a:pPr lvl="1"/>
            <a:r>
              <a:rPr lang="en-US" sz="2400" dirty="0"/>
              <a:t>Daylight operation(§ 107.29)</a:t>
            </a:r>
          </a:p>
          <a:p>
            <a:pPr lvl="1"/>
            <a:r>
              <a:rPr lang="en-US" sz="2400" dirty="0"/>
              <a:t>Operating over a person or people (§ 107.39)</a:t>
            </a:r>
          </a:p>
          <a:p>
            <a:pPr lvl="1"/>
            <a:r>
              <a:rPr lang="en-US" sz="2400" dirty="0"/>
              <a:t>Flying from a moving vehicle or aircraft, not in a sparsely populated area (§ 107.25)</a:t>
            </a:r>
          </a:p>
          <a:p>
            <a:pPr lvl="1"/>
            <a:r>
              <a:rPr lang="en-US" sz="2400" dirty="0"/>
              <a:t>Operating multiple UAV (§ 107.35)</a:t>
            </a:r>
          </a:p>
          <a:p>
            <a:pPr lvl="1"/>
            <a:r>
              <a:rPr lang="en-US" sz="2400" dirty="0"/>
              <a:t>Flying beyond the pilot's visual line-of-sight (§ 107.31)</a:t>
            </a:r>
          </a:p>
          <a:p>
            <a:pPr lvl="1"/>
            <a:r>
              <a:rPr lang="en-US" sz="2400" dirty="0"/>
              <a:t>Operating limitations for UAV (§ 107.51)</a:t>
            </a:r>
          </a:p>
          <a:p>
            <a:pPr lvl="1"/>
            <a:r>
              <a:rPr lang="en-US" sz="2400" dirty="0"/>
              <a:t>Flying in certain airspace (§ 107.41)</a:t>
            </a:r>
          </a:p>
          <a:p>
            <a:pPr lvl="1"/>
            <a:r>
              <a:rPr lang="en-US" sz="2400" dirty="0"/>
              <a:t>Visual observer (§ 107.33)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Unmanned Aircraft Systems</a:t>
            </a:r>
          </a:p>
        </p:txBody>
      </p:sp>
      <p:sp>
        <p:nvSpPr>
          <p:cNvPr id="3" name="Content Placeholder 2"/>
          <p:cNvSpPr>
            <a:spLocks noGrp="1"/>
          </p:cNvSpPr>
          <p:nvPr>
            <p:ph idx="1"/>
          </p:nvPr>
        </p:nvSpPr>
        <p:spPr/>
        <p:txBody>
          <a:bodyPr/>
          <a:lstStyle/>
          <a:p>
            <a:r>
              <a:rPr lang="en-US" sz="2800" dirty="0"/>
              <a:t>A small unmanned aircraft system (</a:t>
            </a:r>
            <a:r>
              <a:rPr lang="en-US" sz="2800" dirty="0" err="1"/>
              <a:t>sUAS</a:t>
            </a:r>
            <a:r>
              <a:rPr lang="en-US" sz="2800" dirty="0"/>
              <a:t>), often referred to as a drone, is an aircraft without a human pilot onboard – instead, the </a:t>
            </a:r>
            <a:r>
              <a:rPr lang="en-US" sz="2800" dirty="0" err="1"/>
              <a:t>sUAS</a:t>
            </a:r>
            <a:r>
              <a:rPr lang="en-US" sz="2800" dirty="0"/>
              <a:t> is controlled from an operator on the ground.</a:t>
            </a:r>
          </a:p>
          <a:p>
            <a:r>
              <a:rPr lang="en-US" sz="2800" dirty="0"/>
              <a:t>Also known as Unmanned Aerial Vehicle (UAV)</a:t>
            </a:r>
          </a:p>
          <a:p>
            <a:pPr lvl="1"/>
            <a:r>
              <a:rPr lang="en-US" sz="2400" dirty="0"/>
              <a:t>Can be Fixed wing or Rotary Wing</a:t>
            </a:r>
          </a:p>
          <a:p>
            <a:pPr lvl="1"/>
            <a:r>
              <a:rPr lang="en-US" sz="2400" dirty="0"/>
              <a:t>Can be Recreational or Commercial</a:t>
            </a:r>
          </a:p>
        </p:txBody>
      </p:sp>
      <p:pic>
        <p:nvPicPr>
          <p:cNvPr id="4" name="Picture 3" descr="drone_icon-512.png"/>
          <p:cNvPicPr>
            <a:picLocks noChangeAspect="1"/>
          </p:cNvPicPr>
          <p:nvPr/>
        </p:nvPicPr>
        <p:blipFill>
          <a:blip r:embed="rId2" cstate="print"/>
          <a:stretch>
            <a:fillRect/>
          </a:stretch>
        </p:blipFill>
        <p:spPr>
          <a:xfrm>
            <a:off x="6248400" y="4419600"/>
            <a:ext cx="1981200" cy="1981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Idaho State Drone Law</a:t>
            </a:r>
          </a:p>
        </p:txBody>
      </p:sp>
      <p:sp>
        <p:nvSpPr>
          <p:cNvPr id="3" name="Content Placeholder 2"/>
          <p:cNvSpPr>
            <a:spLocks noGrp="1"/>
          </p:cNvSpPr>
          <p:nvPr>
            <p:ph idx="1"/>
          </p:nvPr>
        </p:nvSpPr>
        <p:spPr/>
        <p:txBody>
          <a:bodyPr>
            <a:normAutofit fontScale="92500" lnSpcReduction="10000"/>
          </a:bodyPr>
          <a:lstStyle/>
          <a:p>
            <a:pPr marL="0" indent="0">
              <a:buNone/>
            </a:pPr>
            <a:r>
              <a:rPr lang="en-US" i="1" dirty="0">
                <a:hlinkClick r:id="rId2"/>
              </a:rPr>
              <a:t>SB 1213 // 2016</a:t>
            </a:r>
            <a:endParaRPr lang="en-US" dirty="0"/>
          </a:p>
          <a:p>
            <a:r>
              <a:rPr lang="en-US" dirty="0"/>
              <a:t>This law prohibits the use of drones for hunting, molesting, or locating game animals, game birds, or fur-bearing animals.</a:t>
            </a:r>
          </a:p>
          <a:p>
            <a:pPr marL="0" indent="0">
              <a:buNone/>
            </a:pPr>
            <a:r>
              <a:rPr lang="en-US" i="1" dirty="0">
                <a:hlinkClick r:id="rId3"/>
              </a:rPr>
              <a:t>SB 1134 // 2013</a:t>
            </a:r>
            <a:endParaRPr lang="en-US" dirty="0"/>
          </a:p>
          <a:p>
            <a:r>
              <a:rPr lang="en-US" dirty="0"/>
              <a:t>This law requires warrants for the use of drones by law enforcement, establishes guidelines for their use by private citizens, and provides civil penalties for damage caused by their improper use.</a:t>
            </a:r>
          </a:p>
          <a:p>
            <a:pPr lvl="1"/>
            <a:endParaRPr lang="en-US" sz="2000" dirty="0"/>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p:txBody>
          <a:bodyPr/>
          <a:lstStyle/>
          <a:p>
            <a:r>
              <a:rPr lang="en-US" sz="2800" dirty="0"/>
              <a:t>To fly a UAV that weighs 55 lbs. or more, operators will need to use the Public Law 112-95 </a:t>
            </a:r>
            <a:r>
              <a:rPr lang="en-US" sz="2800" u="sng" dirty="0">
                <a:hlinkClick r:id="rId2"/>
              </a:rPr>
              <a:t>Section 333 exemption process</a:t>
            </a:r>
            <a:r>
              <a:rPr lang="en-US" sz="28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Part 107 Knowledge Test</a:t>
            </a:r>
          </a:p>
        </p:txBody>
      </p:sp>
      <p:sp>
        <p:nvSpPr>
          <p:cNvPr id="3" name="Content Placeholder 2"/>
          <p:cNvSpPr>
            <a:spLocks noGrp="1"/>
          </p:cNvSpPr>
          <p:nvPr>
            <p:ph idx="1"/>
          </p:nvPr>
        </p:nvSpPr>
        <p:spPr>
          <a:xfrm>
            <a:off x="304800" y="1600200"/>
            <a:ext cx="8382000" cy="4525963"/>
          </a:xfrm>
        </p:spPr>
        <p:txBody>
          <a:bodyPr>
            <a:normAutofit/>
          </a:bodyPr>
          <a:lstStyle/>
          <a:p>
            <a:r>
              <a:rPr lang="en-US" sz="2800" dirty="0" err="1"/>
              <a:t>sUAS</a:t>
            </a:r>
            <a:r>
              <a:rPr lang="en-US" sz="2800" dirty="0"/>
              <a:t> system rating privileges, limitations, and flight operation;  </a:t>
            </a:r>
          </a:p>
          <a:p>
            <a:r>
              <a:rPr lang="en-US" sz="2800" dirty="0"/>
              <a:t>Airspace classification, operating requirements, and flight restrictions affecting </a:t>
            </a:r>
            <a:r>
              <a:rPr lang="en-US" sz="2800" dirty="0" err="1"/>
              <a:t>sUAS</a:t>
            </a:r>
            <a:r>
              <a:rPr lang="en-US" sz="2800" dirty="0"/>
              <a:t> operation; </a:t>
            </a:r>
          </a:p>
          <a:p>
            <a:r>
              <a:rPr lang="en-US" sz="2800" dirty="0"/>
              <a:t>Aviation weather sources and effects of weather; </a:t>
            </a:r>
          </a:p>
          <a:p>
            <a:r>
              <a:rPr lang="en-US" sz="2800" dirty="0" err="1"/>
              <a:t>sUAS</a:t>
            </a:r>
            <a:r>
              <a:rPr lang="en-US" sz="2800" dirty="0"/>
              <a:t> loading and performance;</a:t>
            </a:r>
          </a:p>
          <a:p>
            <a:r>
              <a:rPr lang="en-US" sz="2800" dirty="0"/>
              <a:t>Emergency procedures; </a:t>
            </a:r>
          </a:p>
          <a:p>
            <a:r>
              <a:rPr lang="en-US" sz="2800" dirty="0"/>
              <a:t>Radio communication procedures; </a:t>
            </a:r>
          </a:p>
          <a:p>
            <a:r>
              <a:rPr lang="en-US" sz="2800" dirty="0"/>
              <a:t>Physiological effects of drugs and alcohol;</a:t>
            </a:r>
          </a:p>
          <a:p>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4" name="Content Placeholder 3"/>
          <p:cNvSpPr>
            <a:spLocks noGrp="1"/>
          </p:cNvSpPr>
          <p:nvPr>
            <p:ph sz="half" idx="1"/>
          </p:nvPr>
        </p:nvSpPr>
        <p:spPr>
          <a:xfrm>
            <a:off x="457200" y="1600201"/>
            <a:ext cx="8153400" cy="1143000"/>
          </a:xfrm>
        </p:spPr>
        <p:txBody>
          <a:bodyPr>
            <a:normAutofit fontScale="92500" lnSpcReduction="20000"/>
          </a:bodyPr>
          <a:lstStyle/>
          <a:p>
            <a:r>
              <a:rPr lang="en-US" dirty="0"/>
              <a:t>Classifications for Airspace</a:t>
            </a:r>
          </a:p>
          <a:p>
            <a:pPr lvl="1"/>
            <a:r>
              <a:rPr lang="en-US" dirty="0"/>
              <a:t>Controlled: Class A, B, C, D, E</a:t>
            </a:r>
          </a:p>
          <a:p>
            <a:pPr lvl="1"/>
            <a:r>
              <a:rPr lang="en-US" dirty="0"/>
              <a:t>Uncontrolled: Class G</a:t>
            </a:r>
          </a:p>
          <a:p>
            <a:endParaRPr lang="en-US" dirty="0"/>
          </a:p>
        </p:txBody>
      </p:sp>
      <p:pic>
        <p:nvPicPr>
          <p:cNvPr id="6" name="Content Placeholder 5" descr="airspace-classes.jpg"/>
          <p:cNvPicPr>
            <a:picLocks noGrp="1" noChangeAspect="1"/>
          </p:cNvPicPr>
          <p:nvPr>
            <p:ph sz="half" idx="2"/>
          </p:nvPr>
        </p:nvPicPr>
        <p:blipFill>
          <a:blip r:embed="rId2" cstate="print"/>
          <a:stretch>
            <a:fillRect/>
          </a:stretch>
        </p:blipFill>
        <p:spPr>
          <a:xfrm>
            <a:off x="392261" y="2743200"/>
            <a:ext cx="8294539" cy="344851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lstStyle/>
          <a:p>
            <a:r>
              <a:rPr lang="en-US" sz="2800" b="1" dirty="0"/>
              <a:t>Recreational UAV (Sec. 336):</a:t>
            </a:r>
          </a:p>
          <a:p>
            <a:pPr lvl="1"/>
            <a:r>
              <a:rPr lang="en-US" sz="2400" dirty="0"/>
              <a:t>Uncontrolled Class G airspace</a:t>
            </a:r>
          </a:p>
          <a:p>
            <a:pPr lvl="1"/>
            <a:r>
              <a:rPr lang="en-US" sz="2400" dirty="0"/>
              <a:t>Fly in controlled airspace </a:t>
            </a:r>
            <a:r>
              <a:rPr lang="en-US" sz="2400" u="sng" dirty="0"/>
              <a:t>only</a:t>
            </a:r>
            <a:r>
              <a:rPr lang="en-US" sz="2400" dirty="0"/>
              <a:t> at pre-approved FAA sites</a:t>
            </a:r>
          </a:p>
          <a:p>
            <a:pPr lvl="1"/>
            <a:r>
              <a:rPr lang="en-US" sz="2400" dirty="0"/>
              <a:t>Up to 400 feet AGL</a:t>
            </a:r>
          </a:p>
          <a:p>
            <a:r>
              <a:rPr lang="en-US" sz="2800" b="1" dirty="0"/>
              <a:t>Commercial UAV (Part 107):</a:t>
            </a:r>
          </a:p>
          <a:p>
            <a:pPr lvl="1"/>
            <a:r>
              <a:rPr lang="en-US" sz="2400" dirty="0"/>
              <a:t>Operations in Class B, C, D and E controlled airspace are allowed </a:t>
            </a:r>
            <a:r>
              <a:rPr lang="en-US" sz="2400" u="sng" dirty="0"/>
              <a:t>with</a:t>
            </a:r>
            <a:r>
              <a:rPr lang="en-US" sz="2400" dirty="0"/>
              <a:t> the required ATC permission. </a:t>
            </a:r>
          </a:p>
          <a:p>
            <a:pPr lvl="1"/>
            <a:r>
              <a:rPr lang="en-US" sz="2400" dirty="0"/>
              <a:t>Operations in Class G airspace are allowed without ATC permission</a:t>
            </a:r>
          </a:p>
          <a:p>
            <a:pPr lvl="1"/>
            <a:r>
              <a:rPr lang="en-US" sz="2400" dirty="0"/>
              <a:t>Up to 400 feet AGL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pic>
        <p:nvPicPr>
          <p:cNvPr id="4" name="Content Placeholder 3" descr="air-class.jpg"/>
          <p:cNvPicPr>
            <a:picLocks noGrp="1" noChangeAspect="1"/>
          </p:cNvPicPr>
          <p:nvPr>
            <p:ph idx="1"/>
          </p:nvPr>
        </p:nvPicPr>
        <p:blipFill>
          <a:blip r:embed="rId2" cstate="print"/>
          <a:srcRect l="639" t="6971" b="996"/>
          <a:stretch>
            <a:fillRect/>
          </a:stretch>
        </p:blipFill>
        <p:spPr>
          <a:xfrm>
            <a:off x="1" y="1366955"/>
            <a:ext cx="9144000" cy="5432266"/>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normAutofit fontScale="85000" lnSpcReduction="10000"/>
          </a:bodyPr>
          <a:lstStyle/>
          <a:p>
            <a:r>
              <a:rPr lang="en-US" sz="3300" b="1" i="1" dirty="0"/>
              <a:t>Class B Airspace </a:t>
            </a:r>
          </a:p>
          <a:p>
            <a:pPr lvl="1"/>
            <a:r>
              <a:rPr lang="en-US" dirty="0"/>
              <a:t>Class B airspace is generally airspace </a:t>
            </a:r>
            <a:r>
              <a:rPr lang="en-US" u="sng" dirty="0"/>
              <a:t>from the surface </a:t>
            </a:r>
            <a:r>
              <a:rPr lang="en-US" dirty="0"/>
              <a:t>to 10,000 feet mean sea level (MSL) surrounding the nation’s busiest airports in terms of airport operations or passenger enplanements. </a:t>
            </a:r>
          </a:p>
          <a:p>
            <a:r>
              <a:rPr lang="en-US" sz="3300" b="1" i="1" dirty="0"/>
              <a:t>Class C Airspace </a:t>
            </a:r>
          </a:p>
          <a:p>
            <a:pPr lvl="1"/>
            <a:r>
              <a:rPr lang="en-US" dirty="0"/>
              <a:t>Class C airspace is generally airspace </a:t>
            </a:r>
            <a:r>
              <a:rPr lang="en-US" u="sng" dirty="0"/>
              <a:t>from the surface </a:t>
            </a:r>
            <a:r>
              <a:rPr lang="en-US" dirty="0"/>
              <a:t>to 4,000 feet above the airport elevation (charted in MSL) surrounding those airports that have an operational control tower, are serviced by a radar approach control, and have a certain number of instrument flight rules (IFR) operations or passenger enplanements.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normAutofit lnSpcReduction="10000"/>
          </a:bodyPr>
          <a:lstStyle/>
          <a:p>
            <a:r>
              <a:rPr lang="en-US" sz="2800" b="1" i="1" dirty="0"/>
              <a:t>Class D Airspace </a:t>
            </a:r>
          </a:p>
          <a:p>
            <a:pPr lvl="1"/>
            <a:r>
              <a:rPr lang="en-US" sz="2400" dirty="0"/>
              <a:t>Class D airspace is generally airspace </a:t>
            </a:r>
            <a:r>
              <a:rPr lang="en-US" sz="2400" u="sng" dirty="0"/>
              <a:t>from the surface </a:t>
            </a:r>
            <a:r>
              <a:rPr lang="en-US" sz="2400" dirty="0"/>
              <a:t>to 2,500 feet above the airport elevation (charted in MSL) surrounding those airports that have an operational control tower. </a:t>
            </a:r>
          </a:p>
          <a:p>
            <a:r>
              <a:rPr lang="en-US" sz="2800" b="1" i="1" dirty="0"/>
              <a:t>Class E Airspace </a:t>
            </a:r>
          </a:p>
          <a:p>
            <a:pPr lvl="1"/>
            <a:r>
              <a:rPr lang="en-US" sz="2400" dirty="0"/>
              <a:t>Class E airspace is the controlled airspace not classified as Class A, B, C, or D airspace. A large amount of the airspace over the United States is designated as Class E </a:t>
            </a:r>
            <a:r>
              <a:rPr lang="en-US" sz="2400" u="sng" dirty="0"/>
              <a:t>airspace. In most areas, the Class E airspace </a:t>
            </a:r>
            <a:r>
              <a:rPr lang="en-US" sz="2400" dirty="0"/>
              <a:t>base is 1,200 feet above ground level (AGL). In many other areas, the Class E airspace base is </a:t>
            </a:r>
            <a:r>
              <a:rPr lang="en-US" sz="2400" u="sng" dirty="0"/>
              <a:t>either the surface or 700 feet A</a:t>
            </a:r>
            <a:r>
              <a:rPr lang="en-US" sz="2400" dirty="0"/>
              <a:t>GL.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lstStyle/>
          <a:p>
            <a:r>
              <a:rPr lang="en-US" sz="2800" b="1" i="1" dirty="0"/>
              <a:t>Class G Airspace </a:t>
            </a:r>
          </a:p>
          <a:p>
            <a:pPr lvl="1"/>
            <a:r>
              <a:rPr lang="en-US" sz="2400" dirty="0"/>
              <a:t>Uncontrolled airspace or Class G airspace is the portion of the airspace that has not been designated as Class A, B, C, D, or E. It is therefore designated uncontrolled airspace. Class G airspace </a:t>
            </a:r>
            <a:r>
              <a:rPr lang="en-US" sz="2400" u="sng" dirty="0"/>
              <a:t>extends from the surface to the base of the overlying Class E airspace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lstStyle/>
          <a:p>
            <a:r>
              <a:rPr lang="en-US" sz="2800" dirty="0"/>
              <a:t>Special Use Airspace </a:t>
            </a:r>
          </a:p>
          <a:p>
            <a:pPr lvl="1"/>
            <a:r>
              <a:rPr lang="en-US" sz="2400" dirty="0"/>
              <a:t>Special use airspace or special area of operation (SAO) is the designation for airspace in which certain activities must be confined, or where limitations may be imposed on aircraft operations that are not part of those activities. Certain special use airspace areas can create limitations on the mixed use of airspace.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REGULATIONS</a:t>
            </a:r>
          </a:p>
        </p:txBody>
      </p:sp>
      <p:sp>
        <p:nvSpPr>
          <p:cNvPr id="3" name="Content Placeholder 2"/>
          <p:cNvSpPr>
            <a:spLocks noGrp="1"/>
          </p:cNvSpPr>
          <p:nvPr>
            <p:ph idx="1"/>
          </p:nvPr>
        </p:nvSpPr>
        <p:spPr/>
        <p:txBody>
          <a:bodyPr/>
          <a:lstStyle/>
          <a:p>
            <a:r>
              <a:rPr lang="en-US" sz="2800" dirty="0"/>
              <a:t>Final Rule implemented August 2016</a:t>
            </a:r>
          </a:p>
          <a:p>
            <a:r>
              <a:rPr lang="en-US" sz="2800" dirty="0"/>
              <a:t>Recreational UAV</a:t>
            </a:r>
          </a:p>
          <a:p>
            <a:pPr lvl="1"/>
            <a:r>
              <a:rPr lang="en-US" sz="2400" dirty="0"/>
              <a:t>You are considered a recreational user if you fly your drone for fun, as a hobby</a:t>
            </a:r>
          </a:p>
          <a:p>
            <a:pPr lvl="1"/>
            <a:r>
              <a:rPr lang="en-US" sz="2400" dirty="0"/>
              <a:t>Permitted under Section 349 or Part 107</a:t>
            </a:r>
          </a:p>
          <a:p>
            <a:r>
              <a:rPr lang="en-US" sz="2800" dirty="0"/>
              <a:t>Commercial UAV</a:t>
            </a:r>
          </a:p>
          <a:p>
            <a:pPr lvl="1"/>
            <a:r>
              <a:rPr lang="en-US" sz="2400" dirty="0"/>
              <a:t>If a UAV is operated for any form of work or business</a:t>
            </a:r>
          </a:p>
          <a:p>
            <a:pPr lvl="1"/>
            <a:r>
              <a:rPr lang="en-US" sz="2400" dirty="0"/>
              <a:t>Permitted under Part 107</a:t>
            </a:r>
          </a:p>
        </p:txBody>
      </p:sp>
      <p:pic>
        <p:nvPicPr>
          <p:cNvPr id="4" name="Picture 3">
            <a:extLst>
              <a:ext uri="{FF2B5EF4-FFF2-40B4-BE49-F238E27FC236}">
                <a16:creationId xmlns:a16="http://schemas.microsoft.com/office/drawing/2014/main" xmlns="" id="{C56D4B26-A106-4717-8849-260145F2BEA5}"/>
              </a:ext>
            </a:extLst>
          </p:cNvPr>
          <p:cNvPicPr>
            <a:picLocks noChangeAspect="1"/>
          </p:cNvPicPr>
          <p:nvPr/>
        </p:nvPicPr>
        <p:blipFill>
          <a:blip r:embed="rId2"/>
          <a:stretch>
            <a:fillRect/>
          </a:stretch>
        </p:blipFill>
        <p:spPr>
          <a:xfrm>
            <a:off x="6858000" y="4983162"/>
            <a:ext cx="1600200" cy="1600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lstStyle/>
          <a:p>
            <a:r>
              <a:rPr lang="en-US" sz="2800" dirty="0"/>
              <a:t>Special use airspace usually consists of (shown on Aeronautical Charts): </a:t>
            </a:r>
          </a:p>
          <a:p>
            <a:pPr lvl="1"/>
            <a:r>
              <a:rPr lang="en-US" dirty="0"/>
              <a:t> </a:t>
            </a:r>
            <a:r>
              <a:rPr lang="en-US" sz="2400" dirty="0"/>
              <a:t>Prohibited areas </a:t>
            </a:r>
          </a:p>
          <a:p>
            <a:pPr lvl="1"/>
            <a:r>
              <a:rPr lang="en-US" sz="2400" dirty="0"/>
              <a:t> Restricted areas </a:t>
            </a:r>
          </a:p>
          <a:p>
            <a:pPr lvl="1"/>
            <a:r>
              <a:rPr lang="en-US" sz="2400" dirty="0"/>
              <a:t> Warning areas </a:t>
            </a:r>
          </a:p>
          <a:p>
            <a:pPr lvl="1"/>
            <a:r>
              <a:rPr lang="en-US" sz="2400" dirty="0"/>
              <a:t> Military operation areas (MOAs) </a:t>
            </a:r>
          </a:p>
          <a:p>
            <a:pPr lvl="1"/>
            <a:r>
              <a:rPr lang="en-US" sz="2400" dirty="0"/>
              <a:t> Alert areas </a:t>
            </a:r>
          </a:p>
          <a:p>
            <a:pPr lvl="1"/>
            <a:r>
              <a:rPr lang="en-US" sz="2400" dirty="0"/>
              <a:t> Controlled firing areas (CFAs)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normAutofit/>
          </a:bodyPr>
          <a:lstStyle/>
          <a:p>
            <a:r>
              <a:rPr lang="en-US" sz="2800" dirty="0"/>
              <a:t>Other Airspace Areas </a:t>
            </a:r>
          </a:p>
          <a:p>
            <a:pPr>
              <a:buNone/>
            </a:pPr>
            <a:r>
              <a:rPr lang="en-US" sz="3000" dirty="0"/>
              <a:t>	</a:t>
            </a:r>
            <a:r>
              <a:rPr lang="en-US" sz="2400" dirty="0"/>
              <a:t>A general term referring to the majority of the remaining airspace. It includes: </a:t>
            </a:r>
            <a:endParaRPr lang="en-US" sz="3000" dirty="0"/>
          </a:p>
          <a:p>
            <a:pPr lvl="1"/>
            <a:r>
              <a:rPr lang="en-US" sz="2400" dirty="0"/>
              <a:t> Local airport advisory (LAA) </a:t>
            </a:r>
          </a:p>
          <a:p>
            <a:pPr lvl="1"/>
            <a:r>
              <a:rPr lang="en-US" sz="2400" dirty="0"/>
              <a:t> Military training route (MTR) </a:t>
            </a:r>
          </a:p>
          <a:p>
            <a:pPr lvl="1"/>
            <a:r>
              <a:rPr lang="en-US" sz="2400" dirty="0"/>
              <a:t> Temporary flight restriction (TFR) </a:t>
            </a:r>
          </a:p>
          <a:p>
            <a:pPr lvl="1"/>
            <a:r>
              <a:rPr lang="en-US" sz="2400" dirty="0"/>
              <a:t> Parachute jump aircraft operations </a:t>
            </a:r>
          </a:p>
          <a:p>
            <a:pPr lvl="1"/>
            <a:r>
              <a:rPr lang="en-US" sz="2400" dirty="0"/>
              <a:t> Published VFR routes </a:t>
            </a:r>
          </a:p>
          <a:p>
            <a:pPr lvl="1"/>
            <a:r>
              <a:rPr lang="en-US" sz="2400" dirty="0"/>
              <a:t> Terminal radar service area (TRSA) </a:t>
            </a:r>
          </a:p>
          <a:p>
            <a:pPr lvl="1"/>
            <a:r>
              <a:rPr lang="en-US" sz="2400" dirty="0"/>
              <a:t> National security area (NSA)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lstStyle/>
          <a:p>
            <a:r>
              <a:rPr lang="en-US" sz="2800" dirty="0"/>
              <a:t>Locations where UAV’s are prohibited:</a:t>
            </a:r>
          </a:p>
          <a:p>
            <a:pPr lvl="1"/>
            <a:r>
              <a:rPr lang="en-US" sz="2400" dirty="0"/>
              <a:t>All National Parks</a:t>
            </a:r>
          </a:p>
          <a:p>
            <a:pPr lvl="1"/>
            <a:r>
              <a:rPr lang="en-US" sz="2400" dirty="0"/>
              <a:t>Washington DC</a:t>
            </a:r>
          </a:p>
          <a:p>
            <a:pPr lvl="1"/>
            <a:r>
              <a:rPr lang="en-US" sz="2400" dirty="0"/>
              <a:t>Airports</a:t>
            </a:r>
          </a:p>
          <a:p>
            <a:pPr lvl="1"/>
            <a:r>
              <a:rPr lang="en-US" sz="2400" dirty="0"/>
              <a:t>Military bases</a:t>
            </a:r>
          </a:p>
          <a:p>
            <a:pPr lvl="1"/>
            <a:r>
              <a:rPr lang="en-US" sz="2400" dirty="0"/>
              <a:t>Where Temporary Flight Restrictions (TFR) are active</a:t>
            </a:r>
          </a:p>
          <a:p>
            <a:pPr lvl="1"/>
            <a:r>
              <a:rPr lang="en-US" sz="2400" dirty="0"/>
              <a:t>Consult the maps at </a:t>
            </a:r>
            <a:r>
              <a:rPr lang="en-US" sz="2400" b="1" dirty="0">
                <a:solidFill>
                  <a:srgbClr val="00B050"/>
                </a:solidFill>
              </a:rPr>
              <a:t>faa.maps.arcgis.com</a:t>
            </a:r>
            <a:r>
              <a:rPr lang="en-US" sz="2400" dirty="0"/>
              <a:t> for additional restricted areas</a:t>
            </a:r>
          </a:p>
          <a:p>
            <a:pPr lvl="1"/>
            <a:endParaRPr lang="en-US" sz="2400" dirty="0"/>
          </a:p>
          <a:p>
            <a:pPr lv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Traffic Control Authorization</a:t>
            </a:r>
          </a:p>
        </p:txBody>
      </p:sp>
      <p:sp>
        <p:nvSpPr>
          <p:cNvPr id="3" name="Content Placeholder 2"/>
          <p:cNvSpPr>
            <a:spLocks noGrp="1"/>
          </p:cNvSpPr>
          <p:nvPr>
            <p:ph idx="1"/>
          </p:nvPr>
        </p:nvSpPr>
        <p:spPr/>
        <p:txBody>
          <a:bodyPr>
            <a:normAutofit fontScale="92500" lnSpcReduction="10000"/>
          </a:bodyPr>
          <a:lstStyle/>
          <a:p>
            <a:r>
              <a:rPr lang="en-US" sz="3000" dirty="0"/>
              <a:t>Low Altitude Authorization Notification Capability (LAANC)</a:t>
            </a:r>
          </a:p>
          <a:p>
            <a:pPr lvl="1"/>
            <a:r>
              <a:rPr lang="en-US" sz="2600" dirty="0"/>
              <a:t>LAANC provides access to controlled airspace near airports for Part 107 operators through near real-time processing of airspace authorizations below approved altitudes in controlled airspace.</a:t>
            </a:r>
          </a:p>
          <a:p>
            <a:pPr lvl="1"/>
            <a:r>
              <a:rPr lang="en-US" sz="2600" dirty="0"/>
              <a:t>Requests are checked against multiple airspace data sources in the FAA UAS Data Exchange such as temporary flight restrictions, NOTAMS and the UAS Facility Maps. If approved, pilots receive their authorization in near-real time.</a:t>
            </a:r>
          </a:p>
          <a:p>
            <a:pPr lvl="1"/>
            <a:r>
              <a:rPr lang="en-US" sz="2600" dirty="0"/>
              <a:t>LAANC provides </a:t>
            </a:r>
            <a:r>
              <a:rPr lang="en-US" sz="2600" dirty="0">
                <a:hlinkClick r:id="rId2"/>
              </a:rPr>
              <a:t>airspace authorizations</a:t>
            </a:r>
            <a:r>
              <a:rPr lang="en-US" sz="2600" dirty="0"/>
              <a:t> only.</a:t>
            </a:r>
            <a:endParaRPr lang="en-US" dirty="0"/>
          </a:p>
          <a:p>
            <a:pPr lv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LAANC</a:t>
            </a:r>
          </a:p>
        </p:txBody>
      </p:sp>
      <p:sp>
        <p:nvSpPr>
          <p:cNvPr id="3" name="Content Placeholder 2"/>
          <p:cNvSpPr>
            <a:spLocks noGrp="1"/>
          </p:cNvSpPr>
          <p:nvPr>
            <p:ph idx="1"/>
          </p:nvPr>
        </p:nvSpPr>
        <p:spPr/>
        <p:txBody>
          <a:bodyPr/>
          <a:lstStyle/>
          <a:p>
            <a:r>
              <a:rPr lang="en-US" sz="2400" dirty="0">
                <a:hlinkClick r:id="rId2"/>
              </a:rPr>
              <a:t>https://faa.maps.arcgis.com/apps/webappviewer/index.html?id=9c2e4406710048e19806ebf6a06754ad</a:t>
            </a:r>
            <a:endParaRPr lang="en-US" sz="2400" dirty="0"/>
          </a:p>
          <a:p>
            <a:endParaRPr lang="en-US" sz="2400" dirty="0"/>
          </a:p>
          <a:p>
            <a:endParaRPr lang="en-US" dirty="0"/>
          </a:p>
        </p:txBody>
      </p:sp>
      <p:pic>
        <p:nvPicPr>
          <p:cNvPr id="4" name="Picture 3" descr="FAA-Maps.jpg"/>
          <p:cNvPicPr>
            <a:picLocks noChangeAspect="1"/>
          </p:cNvPicPr>
          <p:nvPr/>
        </p:nvPicPr>
        <p:blipFill>
          <a:blip r:embed="rId3" cstate="print"/>
          <a:stretch>
            <a:fillRect/>
          </a:stretch>
        </p:blipFill>
        <p:spPr>
          <a:xfrm>
            <a:off x="914400" y="2514600"/>
            <a:ext cx="7239000" cy="410169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LAANC</a:t>
            </a:r>
          </a:p>
        </p:txBody>
      </p:sp>
      <p:sp>
        <p:nvSpPr>
          <p:cNvPr id="4" name="Content Placeholder 3"/>
          <p:cNvSpPr>
            <a:spLocks noGrp="1"/>
          </p:cNvSpPr>
          <p:nvPr>
            <p:ph sz="half" idx="1"/>
          </p:nvPr>
        </p:nvSpPr>
        <p:spPr>
          <a:xfrm>
            <a:off x="457200" y="1600200"/>
            <a:ext cx="8458200" cy="4525963"/>
          </a:xfrm>
        </p:spPr>
        <p:txBody>
          <a:bodyPr>
            <a:normAutofit/>
          </a:bodyPr>
          <a:lstStyle/>
          <a:p>
            <a:r>
              <a:rPr lang="en-US" sz="2400" dirty="0"/>
              <a:t>Twin Falls Magic Valley Airport, Class D controlled airspace</a:t>
            </a:r>
          </a:p>
        </p:txBody>
      </p:sp>
      <p:pic>
        <p:nvPicPr>
          <p:cNvPr id="6" name="Content Placeholder 5" descr="MagicValley.jpg"/>
          <p:cNvPicPr>
            <a:picLocks noGrp="1" noChangeAspect="1"/>
          </p:cNvPicPr>
          <p:nvPr>
            <p:ph sz="half" idx="2"/>
          </p:nvPr>
        </p:nvPicPr>
        <p:blipFill>
          <a:blip r:embed="rId2" cstate="print"/>
          <a:srcRect t="10323" b="6882"/>
          <a:stretch>
            <a:fillRect/>
          </a:stretch>
        </p:blipFill>
        <p:spPr>
          <a:xfrm>
            <a:off x="0" y="2252098"/>
            <a:ext cx="9124790" cy="460590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Fly?</a:t>
            </a:r>
          </a:p>
        </p:txBody>
      </p:sp>
      <p:sp>
        <p:nvSpPr>
          <p:cNvPr id="3" name="Content Placeholder 2"/>
          <p:cNvSpPr>
            <a:spLocks noGrp="1"/>
          </p:cNvSpPr>
          <p:nvPr>
            <p:ph idx="1"/>
          </p:nvPr>
        </p:nvSpPr>
        <p:spPr/>
        <p:txBody>
          <a:bodyPr>
            <a:normAutofit/>
          </a:bodyPr>
          <a:lstStyle/>
          <a:p>
            <a:r>
              <a:rPr lang="en-US" sz="2800" dirty="0"/>
              <a:t>Recreational flying:</a:t>
            </a:r>
          </a:p>
          <a:p>
            <a:pPr lvl="1"/>
            <a:r>
              <a:rPr lang="en-US" sz="2400" dirty="0"/>
              <a:t>The FAA is granting temporary airspace authorizations to fly recreationally in certain “fixed sites” that are in controlled airspace (Class B, C, D, &amp; E) throughout the country. The </a:t>
            </a:r>
            <a:r>
              <a:rPr lang="en-US" sz="2400" dirty="0">
                <a:hlinkClick r:id="rId2"/>
              </a:rPr>
              <a:t>fixed sites</a:t>
            </a:r>
            <a:r>
              <a:rPr lang="en-US" sz="2400" dirty="0"/>
              <a:t> are listed online and will be routinely updated.</a:t>
            </a:r>
          </a:p>
          <a:p>
            <a:pPr lvl="1"/>
            <a:r>
              <a:rPr lang="en-US" sz="2400" dirty="0"/>
              <a:t>The FAA is upgrading LAANC to allow recreational flyers to use the system in the future to receive authorization to fly in control airspace.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B4UFLY App</a:t>
            </a:r>
          </a:p>
        </p:txBody>
      </p:sp>
      <p:pic>
        <p:nvPicPr>
          <p:cNvPr id="6" name="Content Placeholder 5" descr="B4U-FLY.jpg"/>
          <p:cNvPicPr>
            <a:picLocks noGrp="1" noChangeAspect="1"/>
          </p:cNvPicPr>
          <p:nvPr>
            <p:ph sz="half" idx="1"/>
          </p:nvPr>
        </p:nvPicPr>
        <p:blipFill>
          <a:blip r:embed="rId2" cstate="print"/>
          <a:stretch>
            <a:fillRect/>
          </a:stretch>
        </p:blipFill>
        <p:spPr>
          <a:xfrm>
            <a:off x="685800" y="1676400"/>
            <a:ext cx="2683565" cy="1371600"/>
          </a:xfrm>
        </p:spPr>
      </p:pic>
      <p:sp>
        <p:nvSpPr>
          <p:cNvPr id="5" name="Content Placeholder 4"/>
          <p:cNvSpPr>
            <a:spLocks noGrp="1"/>
          </p:cNvSpPr>
          <p:nvPr>
            <p:ph sz="half" idx="2"/>
          </p:nvPr>
        </p:nvSpPr>
        <p:spPr>
          <a:xfrm>
            <a:off x="3429000" y="1600200"/>
            <a:ext cx="5257800" cy="4525963"/>
          </a:xfrm>
        </p:spPr>
        <p:txBody>
          <a:bodyPr/>
          <a:lstStyle/>
          <a:p>
            <a:r>
              <a:rPr lang="en-US" dirty="0"/>
              <a:t>An easy-to-use </a:t>
            </a:r>
            <a:r>
              <a:rPr lang="en-US" dirty="0" err="1"/>
              <a:t>smartphone</a:t>
            </a:r>
            <a:r>
              <a:rPr lang="en-US" dirty="0"/>
              <a:t> app that helps UAV operators determine whether there are any restrictions or requirements in effect at the location where they want to fly.</a:t>
            </a:r>
          </a:p>
          <a:p>
            <a:endParaRPr lang="en-US" dirty="0"/>
          </a:p>
        </p:txBody>
      </p:sp>
      <p:pic>
        <p:nvPicPr>
          <p:cNvPr id="7" name="Picture 6" descr="drone_icon-512.png"/>
          <p:cNvPicPr>
            <a:picLocks noChangeAspect="1"/>
          </p:cNvPicPr>
          <p:nvPr/>
        </p:nvPicPr>
        <p:blipFill>
          <a:blip r:embed="rId3" cstate="print"/>
          <a:stretch>
            <a:fillRect/>
          </a:stretch>
        </p:blipFill>
        <p:spPr>
          <a:xfrm>
            <a:off x="152400" y="5334000"/>
            <a:ext cx="1371600" cy="1371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B4UFLY App</a:t>
            </a:r>
          </a:p>
        </p:txBody>
      </p:sp>
      <p:pic>
        <p:nvPicPr>
          <p:cNvPr id="7" name="Content Placeholder 6" descr="IMG_4841.PNG"/>
          <p:cNvPicPr>
            <a:picLocks noGrp="1" noChangeAspect="1"/>
          </p:cNvPicPr>
          <p:nvPr>
            <p:ph sz="half" idx="1"/>
          </p:nvPr>
        </p:nvPicPr>
        <p:blipFill>
          <a:blip r:embed="rId2" cstate="print"/>
          <a:stretch>
            <a:fillRect/>
          </a:stretch>
        </p:blipFill>
        <p:spPr>
          <a:xfrm>
            <a:off x="457200" y="1600200"/>
            <a:ext cx="2545854" cy="4525963"/>
          </a:xfrm>
        </p:spPr>
      </p:pic>
      <p:pic>
        <p:nvPicPr>
          <p:cNvPr id="8" name="Content Placeholder 7" descr="IMG_4842.PNG"/>
          <p:cNvPicPr>
            <a:picLocks noGrp="1" noChangeAspect="1"/>
          </p:cNvPicPr>
          <p:nvPr>
            <p:ph sz="half" idx="2"/>
          </p:nvPr>
        </p:nvPicPr>
        <p:blipFill>
          <a:blip r:embed="rId3" cstate="print"/>
          <a:stretch>
            <a:fillRect/>
          </a:stretch>
        </p:blipFill>
        <p:spPr>
          <a:xfrm>
            <a:off x="3276600" y="1600200"/>
            <a:ext cx="2545854" cy="4525963"/>
          </a:xfrm>
        </p:spPr>
      </p:pic>
      <p:pic>
        <p:nvPicPr>
          <p:cNvPr id="9" name="Picture 8" descr="IMG_4843.PNG"/>
          <p:cNvPicPr>
            <a:picLocks noChangeAspect="1"/>
          </p:cNvPicPr>
          <p:nvPr/>
        </p:nvPicPr>
        <p:blipFill>
          <a:blip r:embed="rId4" cstate="print"/>
          <a:stretch>
            <a:fillRect/>
          </a:stretch>
        </p:blipFill>
        <p:spPr>
          <a:xfrm>
            <a:off x="6172200" y="1600200"/>
            <a:ext cx="2546032" cy="45262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B4UFLY App</a:t>
            </a:r>
          </a:p>
        </p:txBody>
      </p:sp>
      <p:pic>
        <p:nvPicPr>
          <p:cNvPr id="6" name="Content Placeholder 5" descr="IMG_4845.PNG"/>
          <p:cNvPicPr>
            <a:picLocks noGrp="1" noChangeAspect="1"/>
          </p:cNvPicPr>
          <p:nvPr>
            <p:ph sz="half" idx="1"/>
          </p:nvPr>
        </p:nvPicPr>
        <p:blipFill>
          <a:blip r:embed="rId2" cstate="print"/>
          <a:stretch>
            <a:fillRect/>
          </a:stretch>
        </p:blipFill>
        <p:spPr>
          <a:xfrm>
            <a:off x="1203573" y="1600200"/>
            <a:ext cx="2545854" cy="4525963"/>
          </a:xfrm>
        </p:spPr>
      </p:pic>
      <p:pic>
        <p:nvPicPr>
          <p:cNvPr id="7" name="Content Placeholder 6" descr="IMG_4844.PNG"/>
          <p:cNvPicPr>
            <a:picLocks noGrp="1" noChangeAspect="1"/>
          </p:cNvPicPr>
          <p:nvPr>
            <p:ph sz="half" idx="2"/>
          </p:nvPr>
        </p:nvPicPr>
        <p:blipFill>
          <a:blip r:embed="rId3" cstate="print"/>
          <a:stretch>
            <a:fillRect/>
          </a:stretch>
        </p:blipFill>
        <p:spPr>
          <a:xfrm>
            <a:off x="5394573" y="1600200"/>
            <a:ext cx="2545854"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REGULATIONS</a:t>
            </a:r>
          </a:p>
        </p:txBody>
      </p:sp>
      <p:sp>
        <p:nvSpPr>
          <p:cNvPr id="3" name="Content Placeholder 2"/>
          <p:cNvSpPr>
            <a:spLocks noGrp="1"/>
          </p:cNvSpPr>
          <p:nvPr>
            <p:ph idx="1"/>
          </p:nvPr>
        </p:nvSpPr>
        <p:spPr/>
        <p:txBody>
          <a:bodyPr>
            <a:normAutofit/>
          </a:bodyPr>
          <a:lstStyle/>
          <a:p>
            <a:r>
              <a:rPr lang="en-US" sz="2800" dirty="0"/>
              <a:t>Educational UAV</a:t>
            </a:r>
          </a:p>
          <a:p>
            <a:pPr lvl="1"/>
            <a:r>
              <a:rPr lang="en-US" sz="2400" dirty="0"/>
              <a:t>Permitted under Part 107 or Section 349</a:t>
            </a:r>
          </a:p>
          <a:p>
            <a:r>
              <a:rPr lang="en-US" sz="2800" dirty="0"/>
              <a:t>Public Safety and Government</a:t>
            </a:r>
          </a:p>
          <a:p>
            <a:pPr lvl="1"/>
            <a:r>
              <a:rPr lang="en-US" sz="2400" dirty="0"/>
              <a:t>Permitted under Part 107; or</a:t>
            </a:r>
          </a:p>
          <a:p>
            <a:pPr lvl="1"/>
            <a:r>
              <a:rPr lang="en-US" sz="2400" dirty="0"/>
              <a:t>Permitted under the statutory requirements for public aircraft (49 U.S.C. §40102(a) and § 40125). Operate with a Certificate of Waiver or Authorization (COA) to be able to self-certify UAS and operators for flights performing governmental functions.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B4UFLY App</a:t>
            </a:r>
          </a:p>
        </p:txBody>
      </p:sp>
      <p:sp>
        <p:nvSpPr>
          <p:cNvPr id="10" name="Content Placeholder 9"/>
          <p:cNvSpPr>
            <a:spLocks noGrp="1"/>
          </p:cNvSpPr>
          <p:nvPr>
            <p:ph idx="1"/>
          </p:nvPr>
        </p:nvSpPr>
        <p:spPr/>
        <p:txBody>
          <a:bodyPr>
            <a:normAutofit/>
          </a:bodyPr>
          <a:lstStyle/>
          <a:p>
            <a:r>
              <a:rPr lang="en-US" sz="2400" dirty="0"/>
              <a:t>The Federal Aviation Administration (FAA) has partnered with </a:t>
            </a:r>
            <a:r>
              <a:rPr lang="en-US" sz="2400" dirty="0" err="1"/>
              <a:t>Kittyhawk</a:t>
            </a:r>
            <a:r>
              <a:rPr lang="en-US" sz="2400" dirty="0"/>
              <a:t> to redevelop the B4UFLY app, to improve the user experience so that </a:t>
            </a:r>
            <a:r>
              <a:rPr lang="en-US" sz="2400" u="sng" dirty="0"/>
              <a:t>recreational drone operators know where they can and cannot fly</a:t>
            </a:r>
            <a:r>
              <a:rPr lang="en-US" sz="2400" dirty="0"/>
              <a:t>.</a:t>
            </a:r>
          </a:p>
          <a:p>
            <a:r>
              <a:rPr lang="en-US" sz="2400" dirty="0"/>
              <a:t>The current B4UFLY App will continue to be available to the public until the new App is deployed. The data reflected in the current App will continue to be updated regularly, but no new features will be added.</a:t>
            </a:r>
          </a:p>
          <a:p>
            <a:r>
              <a:rPr lang="en-US" sz="2400" dirty="0"/>
              <a:t>The FAA and </a:t>
            </a:r>
            <a:r>
              <a:rPr lang="en-US" sz="2400" dirty="0" err="1"/>
              <a:t>Kittyhawk</a:t>
            </a:r>
            <a:r>
              <a:rPr lang="en-US" sz="2400" dirty="0"/>
              <a:t> plan to launch the new App in 2019.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Drone Zone</a:t>
            </a:r>
          </a:p>
        </p:txBody>
      </p:sp>
      <p:sp>
        <p:nvSpPr>
          <p:cNvPr id="3" name="Content Placeholder 2"/>
          <p:cNvSpPr>
            <a:spLocks noGrp="1"/>
          </p:cNvSpPr>
          <p:nvPr>
            <p:ph idx="1"/>
          </p:nvPr>
        </p:nvSpPr>
        <p:spPr/>
        <p:txBody>
          <a:bodyPr/>
          <a:lstStyle/>
          <a:p>
            <a:r>
              <a:rPr lang="en-US" sz="2800" dirty="0">
                <a:hlinkClick r:id="rId2"/>
              </a:rPr>
              <a:t>https://faadronezone.faa.gov/#/</a:t>
            </a:r>
            <a:endParaRPr lang="en-US" sz="2800" dirty="0"/>
          </a:p>
          <a:p>
            <a:pPr lvl="1"/>
            <a:r>
              <a:rPr lang="en-US" sz="2400" dirty="0"/>
              <a:t>Register your drone, Part 107 and Section 336</a:t>
            </a:r>
          </a:p>
          <a:p>
            <a:pPr lvl="1"/>
            <a:r>
              <a:rPr lang="en-US" sz="2400" dirty="0"/>
              <a:t>Apply for operational waivers</a:t>
            </a:r>
          </a:p>
          <a:p>
            <a:pPr lvl="1"/>
            <a:r>
              <a:rPr lang="en-US" sz="2400" dirty="0"/>
              <a:t>Report an accident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Proposed Rule Changes</a:t>
            </a:r>
          </a:p>
        </p:txBody>
      </p:sp>
      <p:sp>
        <p:nvSpPr>
          <p:cNvPr id="3" name="Content Placeholder 2"/>
          <p:cNvSpPr>
            <a:spLocks noGrp="1"/>
          </p:cNvSpPr>
          <p:nvPr>
            <p:ph sz="half" idx="1"/>
          </p:nvPr>
        </p:nvSpPr>
        <p:spPr>
          <a:xfrm>
            <a:off x="457200" y="1600200"/>
            <a:ext cx="8001000" cy="4525963"/>
          </a:xfrm>
        </p:spPr>
        <p:txBody>
          <a:bodyPr/>
          <a:lstStyle/>
          <a:p>
            <a:r>
              <a:rPr lang="en-US" dirty="0"/>
              <a:t>Night Operations</a:t>
            </a:r>
          </a:p>
          <a:p>
            <a:r>
              <a:rPr lang="en-US" dirty="0"/>
              <a:t>Operations over People</a:t>
            </a:r>
          </a:p>
          <a:p>
            <a:r>
              <a:rPr lang="en-US" dirty="0"/>
              <a:t>Integrate flights within the nation’s airspace system</a:t>
            </a:r>
          </a:p>
          <a:p>
            <a:pPr lvl="1"/>
            <a:r>
              <a:rPr lang="en-US" dirty="0"/>
              <a:t>BVLOS at low altitudes (under 400 feet above ground level (AGL) in airspace where FAA air traffic services are not provided.</a:t>
            </a:r>
          </a:p>
          <a:p>
            <a:endParaRPr lang="en-US" dirty="0"/>
          </a:p>
        </p:txBody>
      </p:sp>
      <p:pic>
        <p:nvPicPr>
          <p:cNvPr id="9" name="Picture 8">
            <a:extLst>
              <a:ext uri="{FF2B5EF4-FFF2-40B4-BE49-F238E27FC236}">
                <a16:creationId xmlns:a16="http://schemas.microsoft.com/office/drawing/2014/main" xmlns="" id="{5105BCDC-3745-46A6-9F59-9CF6B86C9122}"/>
              </a:ext>
            </a:extLst>
          </p:cNvPr>
          <p:cNvPicPr>
            <a:picLocks noChangeAspect="1"/>
          </p:cNvPicPr>
          <p:nvPr/>
        </p:nvPicPr>
        <p:blipFill>
          <a:blip r:embed="rId2"/>
          <a:stretch>
            <a:fillRect/>
          </a:stretch>
        </p:blipFill>
        <p:spPr>
          <a:xfrm>
            <a:off x="3352800" y="4067175"/>
            <a:ext cx="4286250" cy="23812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normAutofit/>
          </a:bodyPr>
          <a:lstStyle/>
          <a:p>
            <a:r>
              <a:rPr lang="en-US" sz="2800" dirty="0"/>
              <a:t>Violations:</a:t>
            </a:r>
          </a:p>
          <a:p>
            <a:pPr lvl="1"/>
            <a:r>
              <a:rPr lang="en-US" sz="2400" dirty="0"/>
              <a:t>FAA regulations and/or state/local laws </a:t>
            </a:r>
          </a:p>
          <a:p>
            <a:pPr lvl="1"/>
            <a:r>
              <a:rPr lang="en-US" sz="2400" dirty="0"/>
              <a:t>Operating an aircraft without registration or necessary airman certification</a:t>
            </a:r>
          </a:p>
          <a:p>
            <a:pPr lvl="1"/>
            <a:r>
              <a:rPr lang="en-US" sz="2400" dirty="0"/>
              <a:t>Operating an aircraft in an unsafe manor so as to endanger persons or property</a:t>
            </a:r>
          </a:p>
          <a:p>
            <a:pPr lvl="1"/>
            <a:r>
              <a:rPr lang="en-US" sz="2400" dirty="0"/>
              <a:t>Local ordinances that may apply include, but are not limited to: Reckless endangerment, criminal mischief, voyeurism, inciting violence.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normAutofit/>
          </a:bodyPr>
          <a:lstStyle/>
          <a:p>
            <a:r>
              <a:rPr lang="en-US" sz="2800" dirty="0"/>
              <a:t>The FAA is responsible for the safety of U.S. airspace</a:t>
            </a:r>
          </a:p>
          <a:p>
            <a:r>
              <a:rPr lang="en-US" sz="2800" dirty="0"/>
              <a:t>There are multiple options to fly a drone legally </a:t>
            </a:r>
          </a:p>
          <a:p>
            <a:r>
              <a:rPr lang="en-US" sz="2800" dirty="0"/>
              <a:t>If an operator chooses not to follow the requirements he/she could face civil penalties and potential criminal prosecution.</a:t>
            </a:r>
          </a:p>
          <a:p>
            <a:r>
              <a:rPr lang="en-US" sz="2800" dirty="0"/>
              <a:t>Enforcement actions can include revocation or suspension of a pilot certificate, and up to a </a:t>
            </a:r>
            <a:r>
              <a:rPr lang="en-US" sz="2800" b="1" dirty="0"/>
              <a:t>$20,000 </a:t>
            </a:r>
            <a:r>
              <a:rPr lang="en-US" sz="2800" dirty="0"/>
              <a:t>civil penalty per violation.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use of UAV’s</a:t>
            </a:r>
          </a:p>
        </p:txBody>
      </p:sp>
      <p:sp>
        <p:nvSpPr>
          <p:cNvPr id="3" name="Content Placeholder 2"/>
          <p:cNvSpPr>
            <a:spLocks noGrp="1"/>
          </p:cNvSpPr>
          <p:nvPr>
            <p:ph idx="1"/>
          </p:nvPr>
        </p:nvSpPr>
        <p:spPr/>
        <p:txBody>
          <a:bodyPr>
            <a:normAutofit/>
          </a:bodyPr>
          <a:lstStyle/>
          <a:p>
            <a:r>
              <a:rPr lang="en-US" sz="2800" dirty="0"/>
              <a:t>Just because you can do something with a UAV, should you? </a:t>
            </a:r>
          </a:p>
          <a:p>
            <a:endParaRPr lang="en-US" sz="2800" dirty="0"/>
          </a:p>
          <a:p>
            <a:r>
              <a:rPr lang="en-US" sz="2800" dirty="0"/>
              <a:t>Would operating the UAV violate others safety and rights, including privacy and property rights?</a:t>
            </a:r>
          </a:p>
          <a:p>
            <a:endParaRPr lang="en-US" sz="2800" dirty="0"/>
          </a:p>
          <a:p>
            <a:r>
              <a:rPr lang="en-US" sz="2800" dirty="0"/>
              <a:t>If it’s legal to operate a UAV at a certain location, should you?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use of UAV’s</a:t>
            </a:r>
          </a:p>
        </p:txBody>
      </p:sp>
      <p:sp>
        <p:nvSpPr>
          <p:cNvPr id="3" name="Content Placeholder 2"/>
          <p:cNvSpPr>
            <a:spLocks noGrp="1"/>
          </p:cNvSpPr>
          <p:nvPr>
            <p:ph idx="1"/>
          </p:nvPr>
        </p:nvSpPr>
        <p:spPr/>
        <p:txBody>
          <a:bodyPr>
            <a:normAutofit/>
          </a:bodyPr>
          <a:lstStyle/>
          <a:p>
            <a:r>
              <a:rPr lang="en-US" sz="2800" dirty="0"/>
              <a:t>The UAV must be operated in a manner which is least disruptive to the general population</a:t>
            </a:r>
          </a:p>
          <a:p>
            <a:endParaRPr lang="en-US" sz="2800" dirty="0"/>
          </a:p>
          <a:p>
            <a:r>
              <a:rPr lang="en-US" sz="2800" dirty="0"/>
              <a:t>The UAV must be operated in a fashion that does not needlessly compromise privacy</a:t>
            </a:r>
          </a:p>
        </p:txBody>
      </p:sp>
      <p:pic>
        <p:nvPicPr>
          <p:cNvPr id="4" name="Picture 3">
            <a:extLst>
              <a:ext uri="{FF2B5EF4-FFF2-40B4-BE49-F238E27FC236}">
                <a16:creationId xmlns:a16="http://schemas.microsoft.com/office/drawing/2014/main" xmlns="" id="{C8C22FDF-1F22-455A-A04E-D4364E3439F5}"/>
              </a:ext>
            </a:extLst>
          </p:cNvPr>
          <p:cNvPicPr>
            <a:picLocks noChangeAspect="1"/>
          </p:cNvPicPr>
          <p:nvPr/>
        </p:nvPicPr>
        <p:blipFill>
          <a:blip r:embed="rId2"/>
          <a:stretch>
            <a:fillRect/>
          </a:stretch>
        </p:blipFill>
        <p:spPr>
          <a:xfrm>
            <a:off x="4876800" y="4105275"/>
            <a:ext cx="4114800" cy="27432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use of UAV’s</a:t>
            </a:r>
          </a:p>
        </p:txBody>
      </p:sp>
      <p:sp>
        <p:nvSpPr>
          <p:cNvPr id="3" name="Content Placeholder 2"/>
          <p:cNvSpPr>
            <a:spLocks noGrp="1"/>
          </p:cNvSpPr>
          <p:nvPr>
            <p:ph idx="1"/>
          </p:nvPr>
        </p:nvSpPr>
        <p:spPr/>
        <p:txBody>
          <a:bodyPr>
            <a:normAutofit/>
          </a:bodyPr>
          <a:lstStyle/>
          <a:p>
            <a:r>
              <a:rPr lang="en-US" sz="2800" dirty="0"/>
              <a:t>Would you operate a UAV…</a:t>
            </a:r>
          </a:p>
          <a:p>
            <a:pPr lvl="1"/>
            <a:r>
              <a:rPr lang="en-US" sz="2400" dirty="0"/>
              <a:t>Next to or over a cemetery during a funeral?</a:t>
            </a:r>
          </a:p>
          <a:p>
            <a:pPr lvl="1"/>
            <a:r>
              <a:rPr lang="en-US" sz="2400" dirty="0"/>
              <a:t>In a park near others that are having a picnic?</a:t>
            </a:r>
          </a:p>
          <a:p>
            <a:pPr lvl="1"/>
            <a:r>
              <a:rPr lang="en-US" sz="2400" dirty="0"/>
              <a:t>Over or near a school yard during school hours?</a:t>
            </a:r>
          </a:p>
          <a:p>
            <a:pPr lvl="1"/>
            <a:r>
              <a:rPr lang="en-US" sz="2400" dirty="0"/>
              <a:t>In a nature park where people go to enjoy a quiet area?</a:t>
            </a:r>
          </a:p>
          <a:p>
            <a:pPr lvl="1"/>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use of UAV’s</a:t>
            </a:r>
          </a:p>
        </p:txBody>
      </p:sp>
      <p:sp>
        <p:nvSpPr>
          <p:cNvPr id="3" name="Content Placeholder 2"/>
          <p:cNvSpPr>
            <a:spLocks noGrp="1"/>
          </p:cNvSpPr>
          <p:nvPr>
            <p:ph idx="1"/>
          </p:nvPr>
        </p:nvSpPr>
        <p:spPr/>
        <p:txBody>
          <a:bodyPr>
            <a:normAutofit/>
          </a:bodyPr>
          <a:lstStyle/>
          <a:p>
            <a:r>
              <a:rPr lang="en-US" sz="2800" dirty="0"/>
              <a:t>There are gray areas to operating a UAV that technically are illegal but that you would not be prosecuted for doing.</a:t>
            </a:r>
          </a:p>
          <a:p>
            <a:pPr lvl="1"/>
            <a:r>
              <a:rPr lang="en-US" sz="2400" dirty="0"/>
              <a:t>Do you ever drive above the speed limit?  You are breaking the law, but you are not likely to get cited for it unless it is egregious for the circumstance.</a:t>
            </a:r>
          </a:p>
          <a:p>
            <a:pPr lvl="1"/>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use of UAV’s</a:t>
            </a:r>
          </a:p>
        </p:txBody>
      </p:sp>
      <p:sp>
        <p:nvSpPr>
          <p:cNvPr id="3" name="Content Placeholder 2"/>
          <p:cNvSpPr>
            <a:spLocks noGrp="1"/>
          </p:cNvSpPr>
          <p:nvPr>
            <p:ph idx="1"/>
          </p:nvPr>
        </p:nvSpPr>
        <p:spPr/>
        <p:txBody>
          <a:bodyPr>
            <a:normAutofit/>
          </a:bodyPr>
          <a:lstStyle/>
          <a:p>
            <a:r>
              <a:rPr lang="en-US" sz="2800" b="1" dirty="0"/>
              <a:t>Flights diverted after Gatwick Airport 'drone sighting’</a:t>
            </a:r>
            <a:r>
              <a:rPr lang="en-US" sz="2800" dirty="0"/>
              <a:t>; </a:t>
            </a:r>
            <a:r>
              <a:rPr lang="en-US" sz="2800" i="1" dirty="0"/>
              <a:t>BBC, Apr 28, 2019</a:t>
            </a:r>
          </a:p>
          <a:p>
            <a:pPr lvl="1"/>
            <a:r>
              <a:rPr lang="en-US" sz="2400" dirty="0"/>
              <a:t>A suspected drone closed the airport for 33 hours in December, disrupting the journeys of about 140,000 passengers. A huge police operation and the Army eventually brought the incident under control.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Recreational UAV (Sec. 349)</a:t>
            </a:r>
          </a:p>
        </p:txBody>
      </p:sp>
      <p:sp>
        <p:nvSpPr>
          <p:cNvPr id="3" name="Content Placeholder 2"/>
          <p:cNvSpPr>
            <a:spLocks noGrp="1"/>
          </p:cNvSpPr>
          <p:nvPr>
            <p:ph idx="1"/>
          </p:nvPr>
        </p:nvSpPr>
        <p:spPr/>
        <p:txBody>
          <a:bodyPr>
            <a:noAutofit/>
          </a:bodyPr>
          <a:lstStyle/>
          <a:p>
            <a:r>
              <a:rPr lang="en-US" sz="2800" dirty="0"/>
              <a:t>Pilot Requirement: </a:t>
            </a:r>
          </a:p>
          <a:p>
            <a:pPr lvl="1"/>
            <a:r>
              <a:rPr lang="en-US" sz="2400" dirty="0"/>
              <a:t>No pilot requirements, yet.</a:t>
            </a:r>
          </a:p>
          <a:p>
            <a:pPr lvl="2"/>
            <a:r>
              <a:rPr lang="en-US" sz="2000" dirty="0"/>
              <a:t>The </a:t>
            </a:r>
            <a:r>
              <a:rPr lang="en-US" sz="2000" u="sng" dirty="0"/>
              <a:t>FAA Reauthorization Act of 2018 </a:t>
            </a:r>
            <a:r>
              <a:rPr lang="en-US" sz="2000" dirty="0"/>
              <a:t>requires recreational flyers to pass an aeronautical knowledge and safety test.</a:t>
            </a:r>
          </a:p>
          <a:p>
            <a:pPr lvl="2"/>
            <a:r>
              <a:rPr lang="en-US" sz="2000" dirty="0"/>
              <a:t>The FAA is currently developing a training module and test in coordination with the drone community.</a:t>
            </a:r>
          </a:p>
          <a:p>
            <a:r>
              <a:rPr lang="en-US" sz="2800" dirty="0"/>
              <a:t>The FAA Reauthorization Act of 2018 provides eight conditions that must be satisfied to use the exception for recreational small unmanned aircraft, Otherwise, the recreational operations must be conducted under 14 CFR part 107. </a:t>
            </a: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use of UAV’s</a:t>
            </a:r>
          </a:p>
        </p:txBody>
      </p:sp>
      <p:sp>
        <p:nvSpPr>
          <p:cNvPr id="3" name="Content Placeholder 2"/>
          <p:cNvSpPr>
            <a:spLocks noGrp="1"/>
          </p:cNvSpPr>
          <p:nvPr>
            <p:ph idx="1"/>
          </p:nvPr>
        </p:nvSpPr>
        <p:spPr/>
        <p:txBody>
          <a:bodyPr>
            <a:normAutofit/>
          </a:bodyPr>
          <a:lstStyle/>
          <a:p>
            <a:r>
              <a:rPr lang="en-US" sz="2800" dirty="0"/>
              <a:t>Photo and video drones are not toys. They are regarded as aircraft by the FAA and should be treated as such.</a:t>
            </a:r>
          </a:p>
          <a:p>
            <a:r>
              <a:rPr lang="en-US" sz="2800" dirty="0"/>
              <a:t>Landowners have control over as much airspace as can be used in connection with the privacy, enjoyment and use of their land.  There is no defined AGL, yet (65-100’?).</a:t>
            </a:r>
          </a:p>
          <a:p>
            <a:r>
              <a:rPr lang="en-US" sz="2800" dirty="0"/>
              <a:t>The airspace from the ground up to 500 ft AGL is a gray area of ownership/control.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26160313-81EF-4F68-9CAF-D4735021566C}"/>
              </a:ext>
            </a:extLst>
          </p:cNvPr>
          <p:cNvPicPr>
            <a:picLocks noGrp="1" noChangeAspect="1"/>
          </p:cNvPicPr>
          <p:nvPr>
            <p:ph idx="1"/>
          </p:nvPr>
        </p:nvPicPr>
        <p:blipFill>
          <a:blip r:embed="rId2"/>
          <a:stretch>
            <a:fillRect/>
          </a:stretch>
        </p:blipFill>
        <p:spPr>
          <a:xfrm>
            <a:off x="-457200" y="-36527"/>
            <a:ext cx="10338726" cy="6894527"/>
          </a:xfrm>
          <a:prstGeom prst="rect">
            <a:avLst/>
          </a:prstGeom>
        </p:spPr>
      </p:pic>
      <p:sp>
        <p:nvSpPr>
          <p:cNvPr id="5" name="Title 4">
            <a:extLst>
              <a:ext uri="{FF2B5EF4-FFF2-40B4-BE49-F238E27FC236}">
                <a16:creationId xmlns:a16="http://schemas.microsoft.com/office/drawing/2014/main" xmlns="" id="{6B50A34A-B780-4822-9B75-3D8BBC04D4D1}"/>
              </a:ext>
            </a:extLst>
          </p:cNvPr>
          <p:cNvSpPr>
            <a:spLocks noGrp="1"/>
          </p:cNvSpPr>
          <p:nvPr>
            <p:ph type="title"/>
          </p:nvPr>
        </p:nvSpPr>
        <p:spPr/>
        <p:txBody>
          <a:bodyPr/>
          <a:lstStyle/>
          <a:p>
            <a:endParaRPr lang="en-US"/>
          </a:p>
        </p:txBody>
      </p:sp>
      <p:pic>
        <p:nvPicPr>
          <p:cNvPr id="7" name="Picture 6" descr="AGIGrayLogo.tif">
            <a:extLst>
              <a:ext uri="{FF2B5EF4-FFF2-40B4-BE49-F238E27FC236}">
                <a16:creationId xmlns:a16="http://schemas.microsoft.com/office/drawing/2014/main" xmlns="" id="{E88DA8FB-AE3C-4E76-8E96-5B15F7B875FE}"/>
              </a:ext>
            </a:extLst>
          </p:cNvPr>
          <p:cNvPicPr>
            <a:picLocks noChangeAspect="1"/>
          </p:cNvPicPr>
          <p:nvPr/>
        </p:nvPicPr>
        <p:blipFill>
          <a:blip r:embed="rId3" cstate="print">
            <a:clrChange>
              <a:clrFrom>
                <a:srgbClr val="5A5A5C"/>
              </a:clrFrom>
              <a:clrTo>
                <a:srgbClr val="5A5A5C">
                  <a:alpha val="0"/>
                </a:srgbClr>
              </a:clrTo>
            </a:clrChange>
          </a:blip>
          <a:stretch>
            <a:fillRect/>
          </a:stretch>
        </p:blipFill>
        <p:spPr>
          <a:xfrm>
            <a:off x="186071" y="57593"/>
            <a:ext cx="1980126" cy="1143000"/>
          </a:xfrm>
          <a:prstGeom prst="rect">
            <a:avLst/>
          </a:prstGeom>
        </p:spPr>
      </p:pic>
      <p:sp>
        <p:nvSpPr>
          <p:cNvPr id="8" name="TextBox 7">
            <a:extLst>
              <a:ext uri="{FF2B5EF4-FFF2-40B4-BE49-F238E27FC236}">
                <a16:creationId xmlns:a16="http://schemas.microsoft.com/office/drawing/2014/main" xmlns="" id="{F4554024-ED83-41FF-BE41-E0FE8DC63959}"/>
              </a:ext>
            </a:extLst>
          </p:cNvPr>
          <p:cNvSpPr txBox="1"/>
          <p:nvPr/>
        </p:nvSpPr>
        <p:spPr>
          <a:xfrm>
            <a:off x="5486400" y="5486400"/>
            <a:ext cx="35814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itchFamily="34" charset="0"/>
                <a:ea typeface="+mn-ea"/>
                <a:cs typeface="+mn-cs"/>
              </a:rPr>
              <a:t>Questions?</a:t>
            </a:r>
          </a:p>
        </p:txBody>
      </p:sp>
    </p:spTree>
    <p:extLst>
      <p:ext uri="{BB962C8B-B14F-4D97-AF65-F5344CB8AC3E}">
        <p14:creationId xmlns:p14="http://schemas.microsoft.com/office/powerpoint/2010/main" val="241834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Recreational UAV (Sec. 349)</a:t>
            </a:r>
          </a:p>
        </p:txBody>
      </p:sp>
      <p:sp>
        <p:nvSpPr>
          <p:cNvPr id="3" name="Content Placeholder 2"/>
          <p:cNvSpPr>
            <a:spLocks noGrp="1"/>
          </p:cNvSpPr>
          <p:nvPr>
            <p:ph idx="1"/>
          </p:nvPr>
        </p:nvSpPr>
        <p:spPr/>
        <p:txBody>
          <a:bodyPr>
            <a:normAutofit/>
          </a:bodyPr>
          <a:lstStyle/>
          <a:p>
            <a:r>
              <a:rPr lang="en-US" sz="2800" dirty="0"/>
              <a:t>Eight statutory conditions to fly recreationally:</a:t>
            </a:r>
          </a:p>
          <a:p>
            <a:pPr lvl="1"/>
            <a:r>
              <a:rPr lang="en-US" sz="2400" dirty="0"/>
              <a:t>1) The aircraft is flown strictly for recreational purposes.</a:t>
            </a:r>
          </a:p>
          <a:p>
            <a:pPr lvl="1"/>
            <a:r>
              <a:rPr lang="en-US" sz="2400" dirty="0"/>
              <a:t>2) The aircraft is operated in accordance with community-based safety guidelines.</a:t>
            </a:r>
          </a:p>
          <a:p>
            <a:pPr lvl="1"/>
            <a:r>
              <a:rPr lang="en-US" sz="2400" dirty="0"/>
              <a:t>3) The aircraft is flown within visual line of sight.</a:t>
            </a:r>
          </a:p>
          <a:p>
            <a:pPr lvl="1"/>
            <a:r>
              <a:rPr lang="en-US" sz="2400" dirty="0"/>
              <a:t>4) The aircraft does not interfere with manned aircraft.</a:t>
            </a:r>
          </a:p>
          <a:p>
            <a:pPr lvl="1"/>
            <a:r>
              <a:rPr lang="en-US" sz="2400" dirty="0"/>
              <a:t>5) Prior authorization required to operate in Class B, C or D</a:t>
            </a:r>
          </a:p>
          <a:p>
            <a:pPr lvl="1"/>
            <a:r>
              <a:rPr lang="en-US" sz="2400" dirty="0"/>
              <a:t>6) Operate at &lt; 400’ in Class G airspace.</a:t>
            </a:r>
          </a:p>
          <a:p>
            <a:pPr lvl="1"/>
            <a:r>
              <a:rPr lang="en-US" sz="2400" dirty="0"/>
              <a:t>7) Pass an aeronautical knowledge and safety test.</a:t>
            </a:r>
          </a:p>
          <a:p>
            <a:pPr lvl="1"/>
            <a:r>
              <a:rPr lang="en-US" sz="2400" dirty="0"/>
              <a:t>8) The aircraft is registered and marked.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Recreational UAV</a:t>
            </a:r>
          </a:p>
        </p:txBody>
      </p:sp>
      <p:sp>
        <p:nvSpPr>
          <p:cNvPr id="3" name="Content Placeholder 2"/>
          <p:cNvSpPr>
            <a:spLocks noGrp="1"/>
          </p:cNvSpPr>
          <p:nvPr>
            <p:ph idx="1"/>
          </p:nvPr>
        </p:nvSpPr>
        <p:spPr/>
        <p:txBody>
          <a:bodyPr>
            <a:noAutofit/>
          </a:bodyPr>
          <a:lstStyle/>
          <a:p>
            <a:r>
              <a:rPr lang="en-US" sz="2800" u="sng" dirty="0"/>
              <a:t>Aircraft Requirements</a:t>
            </a:r>
            <a:r>
              <a:rPr lang="en-US" sz="2800" dirty="0"/>
              <a:t>: </a:t>
            </a:r>
          </a:p>
          <a:p>
            <a:pPr lvl="1"/>
            <a:r>
              <a:rPr lang="en-US" sz="2400" dirty="0"/>
              <a:t>Must be registered with the FAA if the UAV is over 0.55 lbs </a:t>
            </a:r>
          </a:p>
          <a:p>
            <a:pPr lvl="1"/>
            <a:r>
              <a:rPr lang="en-US" sz="2400" dirty="0"/>
              <a:t>Mark the UAV with the FAA registration number</a:t>
            </a:r>
          </a:p>
          <a:p>
            <a:pPr lvl="1"/>
            <a:r>
              <a:rPr lang="en-US" sz="2400" dirty="0"/>
              <a:t>Must be 13 or older to register; registration good for 3 years, cost: $5</a:t>
            </a:r>
          </a:p>
          <a:p>
            <a:pPr lvl="1"/>
            <a:r>
              <a:rPr lang="en-US" sz="2400" dirty="0"/>
              <a:t>The remote pilot in command must conduct a preflight check of the UAV to ensure that it is in a condition for safe operation</a:t>
            </a:r>
          </a:p>
        </p:txBody>
      </p:sp>
      <p:pic>
        <p:nvPicPr>
          <p:cNvPr id="5" name="Picture 4" descr="ScreenShot013.jpg"/>
          <p:cNvPicPr>
            <a:picLocks noChangeAspect="1"/>
          </p:cNvPicPr>
          <p:nvPr/>
        </p:nvPicPr>
        <p:blipFill>
          <a:blip r:embed="rId2" cstate="print"/>
          <a:stretch>
            <a:fillRect/>
          </a:stretch>
        </p:blipFill>
        <p:spPr>
          <a:xfrm>
            <a:off x="4572000" y="4876800"/>
            <a:ext cx="3028949" cy="17574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Recreational UAV</a:t>
            </a:r>
          </a:p>
        </p:txBody>
      </p:sp>
      <p:sp>
        <p:nvSpPr>
          <p:cNvPr id="3" name="Content Placeholder 2"/>
          <p:cNvSpPr>
            <a:spLocks noGrp="1"/>
          </p:cNvSpPr>
          <p:nvPr>
            <p:ph idx="1"/>
          </p:nvPr>
        </p:nvSpPr>
        <p:spPr/>
        <p:txBody>
          <a:bodyPr>
            <a:normAutofit/>
          </a:bodyPr>
          <a:lstStyle/>
          <a:p>
            <a:pPr>
              <a:buNone/>
            </a:pPr>
            <a:r>
              <a:rPr lang="en-US" sz="2800" u="sng" dirty="0"/>
              <a:t>Operating Rules</a:t>
            </a:r>
            <a:r>
              <a:rPr lang="en-US" sz="2800" dirty="0"/>
              <a:t>: </a:t>
            </a:r>
          </a:p>
          <a:p>
            <a:r>
              <a:rPr lang="en-US" sz="2400" dirty="0"/>
              <a:t>Never fly near other aircraft. Always give way to other aircraft</a:t>
            </a:r>
          </a:p>
          <a:p>
            <a:r>
              <a:rPr lang="en-US" sz="2400" dirty="0"/>
              <a:t>Never fly over groups of people, public events, or stadiums full of people.</a:t>
            </a:r>
          </a:p>
          <a:p>
            <a:r>
              <a:rPr lang="en-US" sz="2400" dirty="0"/>
              <a:t>Never fly near or over emergency response efforts</a:t>
            </a:r>
          </a:p>
          <a:p>
            <a:r>
              <a:rPr lang="en-US" sz="2400" dirty="0"/>
              <a:t>Never fly under the influence of drugs or alcohol</a:t>
            </a:r>
          </a:p>
          <a:p>
            <a:r>
              <a:rPr lang="en-US" sz="2400" dirty="0"/>
              <a:t>Follow all FAA airspace restrictions</a:t>
            </a:r>
          </a:p>
        </p:txBody>
      </p:sp>
      <p:pic>
        <p:nvPicPr>
          <p:cNvPr id="4" name="Picture 3" descr="NoDrone.jpg"/>
          <p:cNvPicPr>
            <a:picLocks noChangeAspect="1"/>
          </p:cNvPicPr>
          <p:nvPr/>
        </p:nvPicPr>
        <p:blipFill>
          <a:blip r:embed="rId2" cstate="print"/>
          <a:srcRect l="15183" t="19444" r="17801" b="14815"/>
          <a:stretch>
            <a:fillRect/>
          </a:stretch>
        </p:blipFill>
        <p:spPr>
          <a:xfrm>
            <a:off x="2743200" y="4724400"/>
            <a:ext cx="3660566" cy="20304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UAV</a:t>
            </a:r>
          </a:p>
        </p:txBody>
      </p:sp>
      <p:sp>
        <p:nvSpPr>
          <p:cNvPr id="3" name="Content Placeholder 2"/>
          <p:cNvSpPr>
            <a:spLocks noGrp="1"/>
          </p:cNvSpPr>
          <p:nvPr>
            <p:ph idx="1"/>
          </p:nvPr>
        </p:nvSpPr>
        <p:spPr>
          <a:xfrm>
            <a:off x="466725" y="1447800"/>
            <a:ext cx="8229600" cy="1828800"/>
          </a:xfrm>
        </p:spPr>
        <p:txBody>
          <a:bodyPr>
            <a:normAutofit/>
          </a:bodyPr>
          <a:lstStyle/>
          <a:p>
            <a:r>
              <a:rPr lang="en-US" sz="2800" u="sng" dirty="0"/>
              <a:t>What Constitutes “Commercial” Use?</a:t>
            </a:r>
            <a:r>
              <a:rPr lang="en-US" sz="2800" dirty="0"/>
              <a:t> </a:t>
            </a:r>
          </a:p>
          <a:p>
            <a:pPr lvl="1"/>
            <a:r>
              <a:rPr lang="en-US" sz="2400" dirty="0"/>
              <a:t>Providing aerial surveying or inspection services</a:t>
            </a:r>
          </a:p>
          <a:p>
            <a:pPr lvl="1"/>
            <a:r>
              <a:rPr lang="en-US" sz="2400" dirty="0"/>
              <a:t>Flying incidental to a business (e.g. performing roof inspections, real estate photography, marketing photos)</a:t>
            </a:r>
          </a:p>
        </p:txBody>
      </p:sp>
      <p:pic>
        <p:nvPicPr>
          <p:cNvPr id="4" name="Picture 3">
            <a:extLst>
              <a:ext uri="{FF2B5EF4-FFF2-40B4-BE49-F238E27FC236}">
                <a16:creationId xmlns:a16="http://schemas.microsoft.com/office/drawing/2014/main" xmlns="" id="{40A94F1C-6D0D-4D82-BF7B-2AD0ABB27F74}"/>
              </a:ext>
            </a:extLst>
          </p:cNvPr>
          <p:cNvPicPr>
            <a:picLocks noChangeAspect="1"/>
          </p:cNvPicPr>
          <p:nvPr/>
        </p:nvPicPr>
        <p:blipFill>
          <a:blip r:embed="rId2"/>
          <a:stretch>
            <a:fillRect/>
          </a:stretch>
        </p:blipFill>
        <p:spPr>
          <a:xfrm>
            <a:off x="2209800" y="3640139"/>
            <a:ext cx="4498768" cy="278923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11408</TotalTime>
  <Words>2656</Words>
  <Application>Microsoft Office PowerPoint</Application>
  <PresentationFormat>On-screen Show (4:3)</PresentationFormat>
  <Paragraphs>257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sUAS Capabilities &amp; Regulations</vt:lpstr>
      <vt:lpstr>Small Unmanned Aircraft Systems</vt:lpstr>
      <vt:lpstr>FAA REGULATIONS</vt:lpstr>
      <vt:lpstr>FAA REGULATIONS</vt:lpstr>
      <vt:lpstr>Recreational UAV (Sec. 349)</vt:lpstr>
      <vt:lpstr>Recreational UAV (Sec. 349)</vt:lpstr>
      <vt:lpstr>Recreational UAV</vt:lpstr>
      <vt:lpstr>Recreational UAV</vt:lpstr>
      <vt:lpstr>Commercial UAV</vt:lpstr>
      <vt:lpstr>Commercial UAV (Part 107)</vt:lpstr>
      <vt:lpstr>Commercial UAV</vt:lpstr>
      <vt:lpstr>Commercial UAV</vt:lpstr>
      <vt:lpstr>UAV Marking Rule</vt:lpstr>
      <vt:lpstr>Commercial UAV</vt:lpstr>
      <vt:lpstr>Commercial UAV</vt:lpstr>
      <vt:lpstr>Commercial UAV</vt:lpstr>
      <vt:lpstr>Commercial UAV</vt:lpstr>
      <vt:lpstr>Commercial UAV</vt:lpstr>
      <vt:lpstr>Commercial UAV</vt:lpstr>
      <vt:lpstr>Idaho State Drone Law</vt:lpstr>
      <vt:lpstr>Commercial UAV</vt:lpstr>
      <vt:lpstr>FAA Part 107 Knowledge Test</vt:lpstr>
      <vt:lpstr>Where Can I Fly?</vt:lpstr>
      <vt:lpstr>Where Can I Fly?</vt:lpstr>
      <vt:lpstr>Where Can I Fly?</vt:lpstr>
      <vt:lpstr>Where Can I Fly?</vt:lpstr>
      <vt:lpstr>Where Can I Fly?</vt:lpstr>
      <vt:lpstr>Where Can I Fly?</vt:lpstr>
      <vt:lpstr>Where Can I Fly?</vt:lpstr>
      <vt:lpstr>Where Can I Fly?</vt:lpstr>
      <vt:lpstr>Where Can I Fly?</vt:lpstr>
      <vt:lpstr>Where Can I Fly?</vt:lpstr>
      <vt:lpstr>Air Traffic Control Authorization</vt:lpstr>
      <vt:lpstr>LAANC</vt:lpstr>
      <vt:lpstr>LAANC</vt:lpstr>
      <vt:lpstr>Where Can I Fly?</vt:lpstr>
      <vt:lpstr>B4UFLY App</vt:lpstr>
      <vt:lpstr>B4UFLY App</vt:lpstr>
      <vt:lpstr>B4UFLY App</vt:lpstr>
      <vt:lpstr>B4UFLY App</vt:lpstr>
      <vt:lpstr>FAA Drone Zone</vt:lpstr>
      <vt:lpstr>FAA Proposed Rule Changes</vt:lpstr>
      <vt:lpstr>Enforcement</vt:lpstr>
      <vt:lpstr>Enforcement</vt:lpstr>
      <vt:lpstr>Ethical use of UAV’s</vt:lpstr>
      <vt:lpstr>Ethical use of UAV’s</vt:lpstr>
      <vt:lpstr>Ethical use of UAV’s</vt:lpstr>
      <vt:lpstr>Ethical use of UAV’s</vt:lpstr>
      <vt:lpstr>Ethical use of UAV’s</vt:lpstr>
      <vt:lpstr>Ethical use of UAV’s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 Part 107</dc:title>
  <dc:creator>Karl Jensen</dc:creator>
  <cp:lastModifiedBy>Julie</cp:lastModifiedBy>
  <cp:revision>147</cp:revision>
  <dcterms:created xsi:type="dcterms:W3CDTF">2019-05-14T20:29:36Z</dcterms:created>
  <dcterms:modified xsi:type="dcterms:W3CDTF">2019-06-17T22:17:57Z</dcterms:modified>
</cp:coreProperties>
</file>