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36"/>
  </p:notesMasterIdLst>
  <p:handoutMasterIdLst>
    <p:handoutMasterId r:id="rId37"/>
  </p:handoutMasterIdLst>
  <p:sldIdLst>
    <p:sldId id="256" r:id="rId2"/>
    <p:sldId id="353" r:id="rId3"/>
    <p:sldId id="354" r:id="rId4"/>
    <p:sldId id="349" r:id="rId5"/>
    <p:sldId id="350" r:id="rId6"/>
    <p:sldId id="308" r:id="rId7"/>
    <p:sldId id="320" r:id="rId8"/>
    <p:sldId id="321" r:id="rId9"/>
    <p:sldId id="324" r:id="rId10"/>
    <p:sldId id="340" r:id="rId11"/>
    <p:sldId id="325" r:id="rId12"/>
    <p:sldId id="345" r:id="rId13"/>
    <p:sldId id="357" r:id="rId14"/>
    <p:sldId id="317" r:id="rId15"/>
    <p:sldId id="309" r:id="rId16"/>
    <p:sldId id="319" r:id="rId17"/>
    <p:sldId id="346" r:id="rId18"/>
    <p:sldId id="347" r:id="rId19"/>
    <p:sldId id="348" r:id="rId20"/>
    <p:sldId id="333" r:id="rId21"/>
    <p:sldId id="258" r:id="rId22"/>
    <p:sldId id="259" r:id="rId23"/>
    <p:sldId id="282" r:id="rId24"/>
    <p:sldId id="286" r:id="rId25"/>
    <p:sldId id="290" r:id="rId26"/>
    <p:sldId id="356" r:id="rId27"/>
    <p:sldId id="262" r:id="rId28"/>
    <p:sldId id="263" r:id="rId29"/>
    <p:sldId id="264" r:id="rId30"/>
    <p:sldId id="288" r:id="rId31"/>
    <p:sldId id="291" r:id="rId32"/>
    <p:sldId id="292" r:id="rId33"/>
    <p:sldId id="293" r:id="rId34"/>
    <p:sldId id="265" r:id="rId35"/>
  </p:sldIdLst>
  <p:sldSz cx="9144000" cy="6858000" type="screen4x3"/>
  <p:notesSz cx="6950075" cy="923607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A4"/>
    <a:srgbClr val="0066CC"/>
    <a:srgbClr val="C9E4FF"/>
    <a:srgbClr val="B3D9FF"/>
    <a:srgbClr val="CDE6FF"/>
    <a:srgbClr val="99CCFF"/>
    <a:srgbClr val="325064"/>
    <a:srgbClr val="32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04" autoAdjust="0"/>
    <p:restoredTop sz="93740" autoAdjust="0"/>
  </p:normalViewPr>
  <p:slideViewPr>
    <p:cSldViewPr>
      <p:cViewPr>
        <p:scale>
          <a:sx n="100" d="100"/>
          <a:sy n="100" d="100"/>
        </p:scale>
        <p:origin x="55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1" y="0"/>
            <a:ext cx="3011077" cy="46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t" anchorCtr="0" compatLnSpc="1">
            <a:prstTxWarp prst="textNoShape">
              <a:avLst/>
            </a:prstTxWarp>
          </a:bodyPr>
          <a:lstStyle>
            <a:lvl1pPr defTabSz="931890" eaLnBrk="1" hangingPunct="1">
              <a:defRPr sz="1200"/>
            </a:lvl1pPr>
          </a:lstStyle>
          <a:p>
            <a:pPr>
              <a:defRPr/>
            </a:pPr>
            <a:endParaRPr lang="en-US" altLang="en-US"/>
          </a:p>
        </p:txBody>
      </p:sp>
      <p:sp>
        <p:nvSpPr>
          <p:cNvPr id="76803" name="Rectangle 3"/>
          <p:cNvSpPr>
            <a:spLocks noGrp="1" noChangeArrowheads="1"/>
          </p:cNvSpPr>
          <p:nvPr>
            <p:ph type="dt" sz="quarter" idx="1"/>
          </p:nvPr>
        </p:nvSpPr>
        <p:spPr bwMode="auto">
          <a:xfrm>
            <a:off x="3937443" y="0"/>
            <a:ext cx="3011077" cy="46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t" anchorCtr="0" compatLnSpc="1">
            <a:prstTxWarp prst="textNoShape">
              <a:avLst/>
            </a:prstTxWarp>
          </a:bodyPr>
          <a:lstStyle>
            <a:lvl1pPr algn="r" defTabSz="931890" eaLnBrk="1" hangingPunct="1">
              <a:defRPr sz="1200"/>
            </a:lvl1pPr>
          </a:lstStyle>
          <a:p>
            <a:pPr>
              <a:defRPr/>
            </a:pPr>
            <a:endParaRPr lang="en-US" altLang="en-US"/>
          </a:p>
        </p:txBody>
      </p:sp>
      <p:sp>
        <p:nvSpPr>
          <p:cNvPr id="76804" name="Rectangle 4"/>
          <p:cNvSpPr>
            <a:spLocks noGrp="1" noChangeArrowheads="1"/>
          </p:cNvSpPr>
          <p:nvPr>
            <p:ph type="ftr" sz="quarter" idx="2"/>
          </p:nvPr>
        </p:nvSpPr>
        <p:spPr bwMode="auto">
          <a:xfrm>
            <a:off x="1" y="8773020"/>
            <a:ext cx="3011077" cy="46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b" anchorCtr="0" compatLnSpc="1">
            <a:prstTxWarp prst="textNoShape">
              <a:avLst/>
            </a:prstTxWarp>
          </a:bodyPr>
          <a:lstStyle>
            <a:lvl1pPr defTabSz="931890" eaLnBrk="1" hangingPunct="1">
              <a:defRPr sz="1200"/>
            </a:lvl1pPr>
          </a:lstStyle>
          <a:p>
            <a:pPr>
              <a:defRPr/>
            </a:pPr>
            <a:endParaRPr lang="en-US" altLang="en-US"/>
          </a:p>
        </p:txBody>
      </p:sp>
      <p:sp>
        <p:nvSpPr>
          <p:cNvPr id="76805" name="Rectangle 5"/>
          <p:cNvSpPr>
            <a:spLocks noGrp="1" noChangeArrowheads="1"/>
          </p:cNvSpPr>
          <p:nvPr>
            <p:ph type="sldNum" sz="quarter" idx="3"/>
          </p:nvPr>
        </p:nvSpPr>
        <p:spPr bwMode="auto">
          <a:xfrm>
            <a:off x="3937443" y="8773020"/>
            <a:ext cx="3011077" cy="46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1" tIns="46581" rIns="93161" bIns="46581" numCol="1" anchor="b" anchorCtr="0" compatLnSpc="1">
            <a:prstTxWarp prst="textNoShape">
              <a:avLst/>
            </a:prstTxWarp>
          </a:bodyPr>
          <a:lstStyle>
            <a:lvl1pPr algn="r" defTabSz="931890" eaLnBrk="1" hangingPunct="1">
              <a:defRPr sz="1200"/>
            </a:lvl1pPr>
          </a:lstStyle>
          <a:p>
            <a:pPr>
              <a:defRPr/>
            </a:pPr>
            <a:fld id="{80EFAA9D-6C16-4323-96B2-8226B53C6E29}" type="slidenum">
              <a:rPr lang="en-US" altLang="en-US"/>
              <a:pPr>
                <a:defRPr/>
              </a:pPr>
              <a:t>‹#›</a:t>
            </a:fld>
            <a:endParaRPr lang="en-US" altLang="en-US"/>
          </a:p>
        </p:txBody>
      </p:sp>
    </p:spTree>
    <p:extLst>
      <p:ext uri="{BB962C8B-B14F-4D97-AF65-F5344CB8AC3E}">
        <p14:creationId xmlns:p14="http://schemas.microsoft.com/office/powerpoint/2010/main" val="226828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077" cy="461492"/>
          </a:xfrm>
          <a:prstGeom prst="rect">
            <a:avLst/>
          </a:prstGeom>
        </p:spPr>
        <p:txBody>
          <a:bodyPr vert="horz" lIns="91287" tIns="45644" rIns="91287" bIns="45644" rtlCol="0"/>
          <a:lstStyle>
            <a:lvl1pPr algn="l">
              <a:defRPr sz="1200"/>
            </a:lvl1pPr>
          </a:lstStyle>
          <a:p>
            <a:pPr>
              <a:defRPr/>
            </a:pPr>
            <a:endParaRPr lang="en-US"/>
          </a:p>
        </p:txBody>
      </p:sp>
      <p:sp>
        <p:nvSpPr>
          <p:cNvPr id="3" name="Date Placeholder 2"/>
          <p:cNvSpPr>
            <a:spLocks noGrp="1"/>
          </p:cNvSpPr>
          <p:nvPr>
            <p:ph type="dt" idx="1"/>
          </p:nvPr>
        </p:nvSpPr>
        <p:spPr>
          <a:xfrm>
            <a:off x="3937443" y="0"/>
            <a:ext cx="3011077" cy="461492"/>
          </a:xfrm>
          <a:prstGeom prst="rect">
            <a:avLst/>
          </a:prstGeom>
        </p:spPr>
        <p:txBody>
          <a:bodyPr vert="horz" lIns="91287" tIns="45644" rIns="91287" bIns="45644" rtlCol="0"/>
          <a:lstStyle>
            <a:lvl1pPr algn="r">
              <a:defRPr sz="1200"/>
            </a:lvl1pPr>
          </a:lstStyle>
          <a:p>
            <a:pPr>
              <a:defRPr/>
            </a:pPr>
            <a:fld id="{D768C5EC-418A-40CE-8162-2D5C54BED0F8}" type="datetimeFigureOut">
              <a:rPr lang="en-US"/>
              <a:pPr>
                <a:defRPr/>
              </a:pPr>
              <a:t>6/18/2019</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1287" tIns="45644" rIns="91287" bIns="45644" rtlCol="0" anchor="ctr"/>
          <a:lstStyle/>
          <a:p>
            <a:pPr lvl="0"/>
            <a:endParaRPr lang="en-US" noProof="0" smtClean="0"/>
          </a:p>
        </p:txBody>
      </p:sp>
      <p:sp>
        <p:nvSpPr>
          <p:cNvPr id="5" name="Notes Placeholder 4"/>
          <p:cNvSpPr>
            <a:spLocks noGrp="1"/>
          </p:cNvSpPr>
          <p:nvPr>
            <p:ph type="body" sz="quarter" idx="3"/>
          </p:nvPr>
        </p:nvSpPr>
        <p:spPr>
          <a:xfrm>
            <a:off x="694385" y="4386510"/>
            <a:ext cx="5561305" cy="4156547"/>
          </a:xfrm>
          <a:prstGeom prst="rect">
            <a:avLst/>
          </a:prstGeom>
        </p:spPr>
        <p:txBody>
          <a:bodyPr vert="horz" lIns="91287" tIns="45644" rIns="91287" bIns="4564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773020"/>
            <a:ext cx="3011077" cy="461492"/>
          </a:xfrm>
          <a:prstGeom prst="rect">
            <a:avLst/>
          </a:prstGeom>
        </p:spPr>
        <p:txBody>
          <a:bodyPr vert="horz" lIns="91287" tIns="45644" rIns="91287" bIns="45644"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37443" y="8773020"/>
            <a:ext cx="3011077" cy="461492"/>
          </a:xfrm>
          <a:prstGeom prst="rect">
            <a:avLst/>
          </a:prstGeom>
        </p:spPr>
        <p:txBody>
          <a:bodyPr vert="horz" lIns="91287" tIns="45644" rIns="91287" bIns="45644" rtlCol="0" anchor="b"/>
          <a:lstStyle>
            <a:lvl1pPr algn="r">
              <a:defRPr sz="1200"/>
            </a:lvl1pPr>
          </a:lstStyle>
          <a:p>
            <a:pPr>
              <a:defRPr/>
            </a:pPr>
            <a:fld id="{DE867B0E-DF7C-405F-9285-23E396C86BA6}" type="slidenum">
              <a:rPr lang="en-US"/>
              <a:pPr>
                <a:defRPr/>
              </a:pPr>
              <a:t>‹#›</a:t>
            </a:fld>
            <a:endParaRPr lang="en-US"/>
          </a:p>
        </p:txBody>
      </p:sp>
    </p:spTree>
    <p:extLst>
      <p:ext uri="{BB962C8B-B14F-4D97-AF65-F5344CB8AC3E}">
        <p14:creationId xmlns:p14="http://schemas.microsoft.com/office/powerpoint/2010/main" val="1631719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Rex remediation</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36041" indent="-283093">
              <a:defRPr>
                <a:solidFill>
                  <a:schemeClr val="tx1"/>
                </a:solidFill>
                <a:latin typeface="Arial" charset="0"/>
              </a:defRPr>
            </a:lvl2pPr>
            <a:lvl3pPr marL="1132370" indent="-226474">
              <a:defRPr>
                <a:solidFill>
                  <a:schemeClr val="tx1"/>
                </a:solidFill>
                <a:latin typeface="Arial" charset="0"/>
              </a:defRPr>
            </a:lvl3pPr>
            <a:lvl4pPr marL="1585318" indent="-226474">
              <a:defRPr>
                <a:solidFill>
                  <a:schemeClr val="tx1"/>
                </a:solidFill>
                <a:latin typeface="Arial" charset="0"/>
              </a:defRPr>
            </a:lvl4pPr>
            <a:lvl5pPr marL="2038266" indent="-226474">
              <a:defRPr>
                <a:solidFill>
                  <a:schemeClr val="tx1"/>
                </a:solidFill>
                <a:latin typeface="Arial" charset="0"/>
              </a:defRPr>
            </a:lvl5pPr>
            <a:lvl6pPr marL="2491214" indent="-226474" eaLnBrk="0" fontAlgn="base" hangingPunct="0">
              <a:spcBef>
                <a:spcPct val="0"/>
              </a:spcBef>
              <a:spcAft>
                <a:spcPct val="0"/>
              </a:spcAft>
              <a:defRPr>
                <a:solidFill>
                  <a:schemeClr val="tx1"/>
                </a:solidFill>
                <a:latin typeface="Arial" charset="0"/>
              </a:defRPr>
            </a:lvl6pPr>
            <a:lvl7pPr marL="2944162" indent="-226474" eaLnBrk="0" fontAlgn="base" hangingPunct="0">
              <a:spcBef>
                <a:spcPct val="0"/>
              </a:spcBef>
              <a:spcAft>
                <a:spcPct val="0"/>
              </a:spcAft>
              <a:defRPr>
                <a:solidFill>
                  <a:schemeClr val="tx1"/>
                </a:solidFill>
                <a:latin typeface="Arial" charset="0"/>
              </a:defRPr>
            </a:lvl7pPr>
            <a:lvl8pPr marL="3397110" indent="-226474" eaLnBrk="0" fontAlgn="base" hangingPunct="0">
              <a:spcBef>
                <a:spcPct val="0"/>
              </a:spcBef>
              <a:spcAft>
                <a:spcPct val="0"/>
              </a:spcAft>
              <a:defRPr>
                <a:solidFill>
                  <a:schemeClr val="tx1"/>
                </a:solidFill>
                <a:latin typeface="Arial" charset="0"/>
              </a:defRPr>
            </a:lvl8pPr>
            <a:lvl9pPr marL="3850058" indent="-226474" eaLnBrk="0" fontAlgn="base" hangingPunct="0">
              <a:spcBef>
                <a:spcPct val="0"/>
              </a:spcBef>
              <a:spcAft>
                <a:spcPct val="0"/>
              </a:spcAft>
              <a:defRPr>
                <a:solidFill>
                  <a:schemeClr val="tx1"/>
                </a:solidFill>
                <a:latin typeface="Arial" charset="0"/>
              </a:defRPr>
            </a:lvl9pPr>
          </a:lstStyle>
          <a:p>
            <a:fld id="{0177D38B-F181-401B-9FEF-65508442987B}" type="slidenum">
              <a:rPr lang="en-US" altLang="en-US" smtClean="0"/>
              <a:pPr/>
              <a:t>31</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Before</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36041" indent="-283093">
              <a:defRPr>
                <a:solidFill>
                  <a:schemeClr val="tx1"/>
                </a:solidFill>
                <a:latin typeface="Arial" charset="0"/>
              </a:defRPr>
            </a:lvl2pPr>
            <a:lvl3pPr marL="1132370" indent="-226474">
              <a:defRPr>
                <a:solidFill>
                  <a:schemeClr val="tx1"/>
                </a:solidFill>
                <a:latin typeface="Arial" charset="0"/>
              </a:defRPr>
            </a:lvl3pPr>
            <a:lvl4pPr marL="1585318" indent="-226474">
              <a:defRPr>
                <a:solidFill>
                  <a:schemeClr val="tx1"/>
                </a:solidFill>
                <a:latin typeface="Arial" charset="0"/>
              </a:defRPr>
            </a:lvl4pPr>
            <a:lvl5pPr marL="2038266" indent="-226474">
              <a:defRPr>
                <a:solidFill>
                  <a:schemeClr val="tx1"/>
                </a:solidFill>
                <a:latin typeface="Arial" charset="0"/>
              </a:defRPr>
            </a:lvl5pPr>
            <a:lvl6pPr marL="2491214" indent="-226474" eaLnBrk="0" fontAlgn="base" hangingPunct="0">
              <a:spcBef>
                <a:spcPct val="0"/>
              </a:spcBef>
              <a:spcAft>
                <a:spcPct val="0"/>
              </a:spcAft>
              <a:defRPr>
                <a:solidFill>
                  <a:schemeClr val="tx1"/>
                </a:solidFill>
                <a:latin typeface="Arial" charset="0"/>
              </a:defRPr>
            </a:lvl6pPr>
            <a:lvl7pPr marL="2944162" indent="-226474" eaLnBrk="0" fontAlgn="base" hangingPunct="0">
              <a:spcBef>
                <a:spcPct val="0"/>
              </a:spcBef>
              <a:spcAft>
                <a:spcPct val="0"/>
              </a:spcAft>
              <a:defRPr>
                <a:solidFill>
                  <a:schemeClr val="tx1"/>
                </a:solidFill>
                <a:latin typeface="Arial" charset="0"/>
              </a:defRPr>
            </a:lvl7pPr>
            <a:lvl8pPr marL="3397110" indent="-226474" eaLnBrk="0" fontAlgn="base" hangingPunct="0">
              <a:spcBef>
                <a:spcPct val="0"/>
              </a:spcBef>
              <a:spcAft>
                <a:spcPct val="0"/>
              </a:spcAft>
              <a:defRPr>
                <a:solidFill>
                  <a:schemeClr val="tx1"/>
                </a:solidFill>
                <a:latin typeface="Arial" charset="0"/>
              </a:defRPr>
            </a:lvl8pPr>
            <a:lvl9pPr marL="3850058" indent="-226474" eaLnBrk="0" fontAlgn="base" hangingPunct="0">
              <a:spcBef>
                <a:spcPct val="0"/>
              </a:spcBef>
              <a:spcAft>
                <a:spcPct val="0"/>
              </a:spcAft>
              <a:defRPr>
                <a:solidFill>
                  <a:schemeClr val="tx1"/>
                </a:solidFill>
                <a:latin typeface="Arial" charset="0"/>
              </a:defRPr>
            </a:lvl9pPr>
          </a:lstStyle>
          <a:p>
            <a:fld id="{7BD5213A-F28E-43F4-9C65-86B18B113B65}" type="slidenum">
              <a:rPr lang="en-US" altLang="en-US" smtClean="0"/>
              <a:pPr/>
              <a:t>32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After</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36041" indent="-283093">
              <a:defRPr>
                <a:solidFill>
                  <a:schemeClr val="tx1"/>
                </a:solidFill>
                <a:latin typeface="Arial" charset="0"/>
              </a:defRPr>
            </a:lvl2pPr>
            <a:lvl3pPr marL="1132370" indent="-226474">
              <a:defRPr>
                <a:solidFill>
                  <a:schemeClr val="tx1"/>
                </a:solidFill>
                <a:latin typeface="Arial" charset="0"/>
              </a:defRPr>
            </a:lvl3pPr>
            <a:lvl4pPr marL="1585318" indent="-226474">
              <a:defRPr>
                <a:solidFill>
                  <a:schemeClr val="tx1"/>
                </a:solidFill>
                <a:latin typeface="Arial" charset="0"/>
              </a:defRPr>
            </a:lvl4pPr>
            <a:lvl5pPr marL="2038266" indent="-226474">
              <a:defRPr>
                <a:solidFill>
                  <a:schemeClr val="tx1"/>
                </a:solidFill>
                <a:latin typeface="Arial" charset="0"/>
              </a:defRPr>
            </a:lvl5pPr>
            <a:lvl6pPr marL="2491214" indent="-226474" eaLnBrk="0" fontAlgn="base" hangingPunct="0">
              <a:spcBef>
                <a:spcPct val="0"/>
              </a:spcBef>
              <a:spcAft>
                <a:spcPct val="0"/>
              </a:spcAft>
              <a:defRPr>
                <a:solidFill>
                  <a:schemeClr val="tx1"/>
                </a:solidFill>
                <a:latin typeface="Arial" charset="0"/>
              </a:defRPr>
            </a:lvl6pPr>
            <a:lvl7pPr marL="2944162" indent="-226474" eaLnBrk="0" fontAlgn="base" hangingPunct="0">
              <a:spcBef>
                <a:spcPct val="0"/>
              </a:spcBef>
              <a:spcAft>
                <a:spcPct val="0"/>
              </a:spcAft>
              <a:defRPr>
                <a:solidFill>
                  <a:schemeClr val="tx1"/>
                </a:solidFill>
                <a:latin typeface="Arial" charset="0"/>
              </a:defRPr>
            </a:lvl7pPr>
            <a:lvl8pPr marL="3397110" indent="-226474" eaLnBrk="0" fontAlgn="base" hangingPunct="0">
              <a:spcBef>
                <a:spcPct val="0"/>
              </a:spcBef>
              <a:spcAft>
                <a:spcPct val="0"/>
              </a:spcAft>
              <a:defRPr>
                <a:solidFill>
                  <a:schemeClr val="tx1"/>
                </a:solidFill>
                <a:latin typeface="Arial" charset="0"/>
              </a:defRPr>
            </a:lvl8pPr>
            <a:lvl9pPr marL="3850058" indent="-226474" eaLnBrk="0" fontAlgn="base" hangingPunct="0">
              <a:spcBef>
                <a:spcPct val="0"/>
              </a:spcBef>
              <a:spcAft>
                <a:spcPct val="0"/>
              </a:spcAft>
              <a:defRPr>
                <a:solidFill>
                  <a:schemeClr val="tx1"/>
                </a:solidFill>
                <a:latin typeface="Arial" charset="0"/>
              </a:defRPr>
            </a:lvl9pPr>
          </a:lstStyle>
          <a:p>
            <a:fld id="{2E322363-1C98-408E-AB65-5AFAB859FD19}" type="slidenum">
              <a:rPr lang="en-US" altLang="en-US" smtClean="0"/>
              <a:pPr/>
              <a:t>33</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38" name="Rectangle 2"/>
          <p:cNvSpPr>
            <a:spLocks noGrp="1" noChangeArrowheads="1"/>
          </p:cNvSpPr>
          <p:nvPr>
            <p:ph type="ctrTitle"/>
          </p:nvPr>
        </p:nvSpPr>
        <p:spPr>
          <a:xfrm>
            <a:off x="2895600" y="1371600"/>
            <a:ext cx="5867400" cy="2286000"/>
          </a:xfrm>
        </p:spPr>
        <p:txBody>
          <a:bodyPr/>
          <a:lstStyle>
            <a:lvl1pPr>
              <a:defRPr sz="4500"/>
            </a:lvl1pPr>
          </a:lstStyle>
          <a:p>
            <a:pPr lvl="0"/>
            <a:r>
              <a:rPr lang="en-US" altLang="en-US" noProof="0" smtClean="0"/>
              <a:t>Click to edit Master title style</a:t>
            </a:r>
          </a:p>
        </p:txBody>
      </p:sp>
      <p:sp>
        <p:nvSpPr>
          <p:cNvPr id="65539" name="Rectangle 3"/>
          <p:cNvSpPr>
            <a:spLocks noGrp="1" noChangeArrowheads="1"/>
          </p:cNvSpPr>
          <p:nvPr>
            <p:ph type="subTitle" idx="1"/>
          </p:nvPr>
        </p:nvSpPr>
        <p:spPr>
          <a:xfrm>
            <a:off x="2971800" y="4267200"/>
            <a:ext cx="5791200" cy="1447800"/>
          </a:xfrm>
        </p:spPr>
        <p:txBody>
          <a:bodyPr/>
          <a:lstStyle>
            <a:lvl1pPr marL="0" indent="0">
              <a:buFont typeface="Wingdings" pitchFamily="2" charset="2"/>
              <a:buNone/>
              <a:defRPr sz="2600" b="1"/>
            </a:lvl1pPr>
          </a:lstStyle>
          <a:p>
            <a:pPr lvl="0"/>
            <a:r>
              <a:rPr lang="en-US" altLang="en-US" noProof="0" smtClean="0"/>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en-US"/>
          </a:p>
        </p:txBody>
      </p:sp>
      <p:sp>
        <p:nvSpPr>
          <p:cNvPr id="21" name="Rectangle 5"/>
          <p:cNvSpPr>
            <a:spLocks noGrp="1" noChangeArrowheads="1"/>
          </p:cNvSpPr>
          <p:nvPr>
            <p:ph type="ftr" sz="quarter" idx="11"/>
          </p:nvPr>
        </p:nvSpPr>
        <p:spPr/>
        <p:txBody>
          <a:bodyPr/>
          <a:lstStyle>
            <a:lvl1pPr>
              <a:defRPr/>
            </a:lvl1pPr>
          </a:lstStyle>
          <a:p>
            <a:pPr>
              <a:defRPr/>
            </a:pPr>
            <a:endParaRPr lang="en-US" altLang="en-US"/>
          </a:p>
        </p:txBody>
      </p:sp>
      <p:sp>
        <p:nvSpPr>
          <p:cNvPr id="22" name="Rectangle 6"/>
          <p:cNvSpPr>
            <a:spLocks noGrp="1" noChangeArrowheads="1"/>
          </p:cNvSpPr>
          <p:nvPr>
            <p:ph type="sldNum" sz="quarter" idx="12"/>
          </p:nvPr>
        </p:nvSpPr>
        <p:spPr/>
        <p:txBody>
          <a:bodyPr/>
          <a:lstStyle>
            <a:lvl1pPr>
              <a:defRPr/>
            </a:lvl1pPr>
          </a:lstStyle>
          <a:p>
            <a:pPr>
              <a:defRPr/>
            </a:pPr>
            <a:fld id="{0DFF1090-CE7F-4D37-A78D-A783A1DA2CA9}" type="slidenum">
              <a:rPr lang="en-US" altLang="en-US"/>
              <a:pPr>
                <a:defRPr/>
              </a:pPr>
              <a:t>‹#›</a:t>
            </a:fld>
            <a:endParaRPr lang="en-US" altLang="en-US"/>
          </a:p>
        </p:txBody>
      </p:sp>
    </p:spTree>
    <p:extLst>
      <p:ext uri="{BB962C8B-B14F-4D97-AF65-F5344CB8AC3E}">
        <p14:creationId xmlns:p14="http://schemas.microsoft.com/office/powerpoint/2010/main" val="3987827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p:cNvSpPr>
            <a:spLocks noGrp="1" noChangeArrowheads="1"/>
          </p:cNvSpPr>
          <p:nvPr>
            <p:ph type="sldNum" sz="quarter" idx="11"/>
          </p:nvPr>
        </p:nvSpPr>
        <p:spPr>
          <a:ln/>
        </p:spPr>
        <p:txBody>
          <a:bodyPr/>
          <a:lstStyle>
            <a:lvl1pPr>
              <a:defRPr/>
            </a:lvl1pPr>
          </a:lstStyle>
          <a:p>
            <a:pPr>
              <a:defRPr/>
            </a:pPr>
            <a:fld id="{0AB0D6C5-F7A0-4F92-BFB3-1F372D44576E}" type="slidenum">
              <a:rPr lang="en-US" altLang="en-US"/>
              <a:pPr>
                <a:defRPr/>
              </a:pPr>
              <a:t>‹#›</a:t>
            </a:fld>
            <a:endParaRPr lang="en-US" alt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29658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p:cNvSpPr>
            <a:spLocks noGrp="1" noChangeArrowheads="1"/>
          </p:cNvSpPr>
          <p:nvPr>
            <p:ph type="sldNum" sz="quarter" idx="11"/>
          </p:nvPr>
        </p:nvSpPr>
        <p:spPr>
          <a:ln/>
        </p:spPr>
        <p:txBody>
          <a:bodyPr/>
          <a:lstStyle>
            <a:lvl1pPr>
              <a:defRPr/>
            </a:lvl1pPr>
          </a:lstStyle>
          <a:p>
            <a:pPr>
              <a:defRPr/>
            </a:pPr>
            <a:fld id="{87354A4A-F11E-42F4-B2B5-45B4B12E82FC}" type="slidenum">
              <a:rPr lang="en-US" altLang="en-US"/>
              <a:pPr>
                <a:defRPr/>
              </a:pPr>
              <a:t>‹#›</a:t>
            </a:fld>
            <a:endParaRPr lang="en-US" alt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36344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p:cNvSpPr>
            <a:spLocks noGrp="1" noChangeArrowheads="1"/>
          </p:cNvSpPr>
          <p:nvPr>
            <p:ph type="sldNum" sz="quarter" idx="11"/>
          </p:nvPr>
        </p:nvSpPr>
        <p:spPr>
          <a:ln/>
        </p:spPr>
        <p:txBody>
          <a:bodyPr/>
          <a:lstStyle>
            <a:lvl1pPr>
              <a:defRPr/>
            </a:lvl1pPr>
          </a:lstStyle>
          <a:p>
            <a:pPr>
              <a:defRPr/>
            </a:pPr>
            <a:fld id="{F5EF6890-68D6-4720-99D8-0A4FC84BAE57}" type="slidenum">
              <a:rPr lang="en-US" altLang="en-US"/>
              <a:pPr>
                <a:defRPr/>
              </a:pPr>
              <a:t>‹#›</a:t>
            </a:fld>
            <a:endParaRPr lang="en-US" alt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949015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p:cNvSpPr>
            <a:spLocks noGrp="1" noChangeArrowheads="1"/>
          </p:cNvSpPr>
          <p:nvPr>
            <p:ph type="sldNum" sz="quarter" idx="11"/>
          </p:nvPr>
        </p:nvSpPr>
        <p:spPr>
          <a:ln/>
        </p:spPr>
        <p:txBody>
          <a:bodyPr/>
          <a:lstStyle>
            <a:lvl1pPr>
              <a:defRPr/>
            </a:lvl1pPr>
          </a:lstStyle>
          <a:p>
            <a:pPr>
              <a:defRPr/>
            </a:pPr>
            <a:fld id="{19CD5715-6308-4B65-8501-38F2DA6E6855}" type="slidenum">
              <a:rPr lang="en-US" altLang="en-US"/>
              <a:pPr>
                <a:defRPr/>
              </a:pPr>
              <a:t>‹#›</a:t>
            </a:fld>
            <a:endParaRPr lang="en-US" alt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829720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5"/>
          <p:cNvSpPr>
            <a:spLocks noGrp="1" noChangeArrowheads="1"/>
          </p:cNvSpPr>
          <p:nvPr>
            <p:ph type="sldNum" sz="quarter" idx="11"/>
          </p:nvPr>
        </p:nvSpPr>
        <p:spPr>
          <a:ln/>
        </p:spPr>
        <p:txBody>
          <a:bodyPr/>
          <a:lstStyle>
            <a:lvl1pPr>
              <a:defRPr/>
            </a:lvl1pPr>
          </a:lstStyle>
          <a:p>
            <a:pPr>
              <a:defRPr/>
            </a:pPr>
            <a:fld id="{1306E251-4554-4B9D-B166-70C1985C4B92}" type="slidenum">
              <a:rPr lang="en-US" altLang="en-US"/>
              <a:pPr>
                <a:defRPr/>
              </a:pPr>
              <a:t>‹#›</a:t>
            </a:fld>
            <a:endParaRPr lang="en-US" alt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086349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5"/>
          <p:cNvSpPr>
            <a:spLocks noGrp="1" noChangeArrowheads="1"/>
          </p:cNvSpPr>
          <p:nvPr>
            <p:ph type="sldNum" sz="quarter" idx="11"/>
          </p:nvPr>
        </p:nvSpPr>
        <p:spPr>
          <a:ln/>
        </p:spPr>
        <p:txBody>
          <a:bodyPr/>
          <a:lstStyle>
            <a:lvl1pPr>
              <a:defRPr/>
            </a:lvl1pPr>
          </a:lstStyle>
          <a:p>
            <a:pPr>
              <a:defRPr/>
            </a:pPr>
            <a:fld id="{BC77C5DC-86F2-4B33-8A49-1B964B2BA215}" type="slidenum">
              <a:rPr lang="en-US" altLang="en-US"/>
              <a:pPr>
                <a:defRPr/>
              </a:pPr>
              <a:t>‹#›</a:t>
            </a:fld>
            <a:endParaRPr lang="en-US" alt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761442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5"/>
          <p:cNvSpPr>
            <a:spLocks noGrp="1" noChangeArrowheads="1"/>
          </p:cNvSpPr>
          <p:nvPr>
            <p:ph type="sldNum" sz="quarter" idx="11"/>
          </p:nvPr>
        </p:nvSpPr>
        <p:spPr>
          <a:ln/>
        </p:spPr>
        <p:txBody>
          <a:bodyPr/>
          <a:lstStyle>
            <a:lvl1pPr>
              <a:defRPr/>
            </a:lvl1pPr>
          </a:lstStyle>
          <a:p>
            <a:pPr>
              <a:defRPr/>
            </a:pPr>
            <a:fld id="{4AE9B81A-B70C-4016-BC0A-0F56A2578761}" type="slidenum">
              <a:rPr lang="en-US" altLang="en-US"/>
              <a:pPr>
                <a:defRPr/>
              </a:pPr>
              <a:t>‹#›</a:t>
            </a:fld>
            <a:endParaRPr lang="en-US" alt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59611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5"/>
          <p:cNvSpPr>
            <a:spLocks noGrp="1" noChangeArrowheads="1"/>
          </p:cNvSpPr>
          <p:nvPr>
            <p:ph type="sldNum" sz="quarter" idx="11"/>
          </p:nvPr>
        </p:nvSpPr>
        <p:spPr>
          <a:ln/>
        </p:spPr>
        <p:txBody>
          <a:bodyPr/>
          <a:lstStyle>
            <a:lvl1pPr>
              <a:defRPr/>
            </a:lvl1pPr>
          </a:lstStyle>
          <a:p>
            <a:pPr>
              <a:defRPr/>
            </a:pPr>
            <a:fld id="{95C9FFDA-7C33-4EA3-8EF8-C0F56AC05E74}" type="slidenum">
              <a:rPr lang="en-US" altLang="en-US"/>
              <a:pPr>
                <a:defRPr/>
              </a:pPr>
              <a:t>‹#›</a:t>
            </a:fld>
            <a:endParaRPr lang="en-US" alt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065397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5"/>
          <p:cNvSpPr>
            <a:spLocks noGrp="1" noChangeArrowheads="1"/>
          </p:cNvSpPr>
          <p:nvPr>
            <p:ph type="sldNum" sz="quarter" idx="11"/>
          </p:nvPr>
        </p:nvSpPr>
        <p:spPr>
          <a:ln/>
        </p:spPr>
        <p:txBody>
          <a:bodyPr/>
          <a:lstStyle>
            <a:lvl1pPr>
              <a:defRPr/>
            </a:lvl1pPr>
          </a:lstStyle>
          <a:p>
            <a:pPr>
              <a:defRPr/>
            </a:pPr>
            <a:fld id="{B72BF694-D31B-44DE-85B6-050EF5348141}" type="slidenum">
              <a:rPr lang="en-US" altLang="en-US"/>
              <a:pPr>
                <a:defRPr/>
              </a:pPr>
              <a:t>‹#›</a:t>
            </a:fld>
            <a:endParaRPr lang="en-US" alt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72247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5"/>
          <p:cNvSpPr>
            <a:spLocks noGrp="1" noChangeArrowheads="1"/>
          </p:cNvSpPr>
          <p:nvPr>
            <p:ph type="sldNum" sz="quarter" idx="11"/>
          </p:nvPr>
        </p:nvSpPr>
        <p:spPr>
          <a:ln/>
        </p:spPr>
        <p:txBody>
          <a:bodyPr/>
          <a:lstStyle>
            <a:lvl1pPr>
              <a:defRPr/>
            </a:lvl1pPr>
          </a:lstStyle>
          <a:p>
            <a:pPr>
              <a:defRPr/>
            </a:pPr>
            <a:fld id="{36FCCDE3-3E62-4D27-8316-C26F7441C36B}" type="slidenum">
              <a:rPr lang="en-US" altLang="en-US"/>
              <a:pPr>
                <a:defRPr/>
              </a:pPr>
              <a:t>‹#›</a:t>
            </a:fld>
            <a:endParaRPr lang="en-US" alt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41028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defRPr>
            </a:lvl1pPr>
          </a:lstStyle>
          <a:p>
            <a:pPr>
              <a:defRPr/>
            </a:pPr>
            <a:endParaRPr lang="en-US" altLang="en-US"/>
          </a:p>
        </p:txBody>
      </p:sp>
      <p:sp>
        <p:nvSpPr>
          <p:cNvPr id="64517" name="Rectangle 5"/>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pPr>
              <a:defRPr/>
            </a:pPr>
            <a:fld id="{DF18A189-5B34-4A68-A1C9-20827B3BC595}" type="slidenum">
              <a:rPr lang="en-US" altLang="en-US"/>
              <a:pPr>
                <a:defRPr/>
              </a:pPr>
              <a:t>‹#›</a:t>
            </a:fld>
            <a:endParaRPr lang="en-US" altLang="en-US"/>
          </a:p>
        </p:txBody>
      </p:sp>
      <p:sp>
        <p:nvSpPr>
          <p:cNvPr id="1030" name="Line 6"/>
          <p:cNvSpPr>
            <a:spLocks noChangeShapeType="1"/>
          </p:cNvSpPr>
          <p:nvPr/>
        </p:nvSpPr>
        <p:spPr bwMode="auto">
          <a:xfrm>
            <a:off x="266700" y="6172200"/>
            <a:ext cx="86106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Line 7"/>
          <p:cNvSpPr>
            <a:spLocks noChangeShapeType="1"/>
          </p:cNvSpPr>
          <p:nvPr/>
        </p:nvSpPr>
        <p:spPr bwMode="auto">
          <a:xfrm>
            <a:off x="228600" y="304800"/>
            <a:ext cx="861060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32" name="Group 8"/>
          <p:cNvGrpSpPr>
            <a:grpSpLocks/>
          </p:cNvGrpSpPr>
          <p:nvPr/>
        </p:nvGrpSpPr>
        <p:grpSpPr bwMode="auto">
          <a:xfrm>
            <a:off x="228600" y="457200"/>
            <a:ext cx="1246188" cy="1371600"/>
            <a:chOff x="144" y="288"/>
            <a:chExt cx="785" cy="864"/>
          </a:xfrm>
        </p:grpSpPr>
        <p:sp>
          <p:nvSpPr>
            <p:cNvPr id="103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03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03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03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03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03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04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04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04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04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04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04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104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grpSp>
      <p:sp>
        <p:nvSpPr>
          <p:cNvPr id="64534" name="Rectangle 22"/>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defRPr>
            </a:lvl1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3790"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rtl="0" eaLnBrk="1" fontAlgn="base" hangingPunct="1">
        <a:spcBef>
          <a:spcPct val="0"/>
        </a:spcBef>
        <a:spcAft>
          <a:spcPct val="0"/>
        </a:spcAft>
        <a:defRPr sz="3900">
          <a:solidFill>
            <a:schemeClr val="tx2"/>
          </a:solidFill>
          <a:latin typeface="+mj-lt"/>
          <a:ea typeface="+mj-ea"/>
          <a:cs typeface="+mj-cs"/>
        </a:defRPr>
      </a:lvl1pPr>
      <a:lvl2pPr algn="l" rtl="0" eaLnBrk="1" fontAlgn="base" hangingPunct="1">
        <a:spcBef>
          <a:spcPct val="0"/>
        </a:spcBef>
        <a:spcAft>
          <a:spcPct val="0"/>
        </a:spcAft>
        <a:defRPr sz="3900">
          <a:solidFill>
            <a:schemeClr val="tx2"/>
          </a:solidFill>
          <a:latin typeface="Arial" charset="0"/>
        </a:defRPr>
      </a:lvl2pPr>
      <a:lvl3pPr algn="l" rtl="0" eaLnBrk="1" fontAlgn="base" hangingPunct="1">
        <a:spcBef>
          <a:spcPct val="0"/>
        </a:spcBef>
        <a:spcAft>
          <a:spcPct val="0"/>
        </a:spcAft>
        <a:defRPr sz="3900">
          <a:solidFill>
            <a:schemeClr val="tx2"/>
          </a:solidFill>
          <a:latin typeface="Arial" charset="0"/>
        </a:defRPr>
      </a:lvl3pPr>
      <a:lvl4pPr algn="l" rtl="0" eaLnBrk="1" fontAlgn="base" hangingPunct="1">
        <a:spcBef>
          <a:spcPct val="0"/>
        </a:spcBef>
        <a:spcAft>
          <a:spcPct val="0"/>
        </a:spcAft>
        <a:defRPr sz="3900">
          <a:solidFill>
            <a:schemeClr val="tx2"/>
          </a:solidFill>
          <a:latin typeface="Arial" charset="0"/>
        </a:defRPr>
      </a:lvl4pPr>
      <a:lvl5pPr algn="l" rtl="0" eaLnBrk="1" fontAlgn="base" hangingPunct="1">
        <a:spcBef>
          <a:spcPct val="0"/>
        </a:spcBef>
        <a:spcAft>
          <a:spcPct val="0"/>
        </a:spcAft>
        <a:defRPr sz="3900">
          <a:solidFill>
            <a:schemeClr val="tx2"/>
          </a:solidFill>
          <a:latin typeface="Arial" charset="0"/>
        </a:defRPr>
      </a:lvl5pPr>
      <a:lvl6pPr marL="457200" algn="l" rtl="0" eaLnBrk="1" fontAlgn="base" hangingPunct="1">
        <a:spcBef>
          <a:spcPct val="0"/>
        </a:spcBef>
        <a:spcAft>
          <a:spcPct val="0"/>
        </a:spcAft>
        <a:defRPr sz="3900">
          <a:solidFill>
            <a:schemeClr val="tx2"/>
          </a:solidFill>
          <a:latin typeface="Arial" charset="0"/>
        </a:defRPr>
      </a:lvl6pPr>
      <a:lvl7pPr marL="914400" algn="l" rtl="0" eaLnBrk="1" fontAlgn="base" hangingPunct="1">
        <a:spcBef>
          <a:spcPct val="0"/>
        </a:spcBef>
        <a:spcAft>
          <a:spcPct val="0"/>
        </a:spcAft>
        <a:defRPr sz="3900">
          <a:solidFill>
            <a:schemeClr val="tx2"/>
          </a:solidFill>
          <a:latin typeface="Arial" charset="0"/>
        </a:defRPr>
      </a:lvl7pPr>
      <a:lvl8pPr marL="1371600" algn="l" rtl="0" eaLnBrk="1" fontAlgn="base" hangingPunct="1">
        <a:spcBef>
          <a:spcPct val="0"/>
        </a:spcBef>
        <a:spcAft>
          <a:spcPct val="0"/>
        </a:spcAft>
        <a:defRPr sz="3900">
          <a:solidFill>
            <a:schemeClr val="tx2"/>
          </a:solidFill>
          <a:latin typeface="Arial" charset="0"/>
        </a:defRPr>
      </a:lvl8pPr>
      <a:lvl9pPr marL="1828800" algn="l" rtl="0" eaLnBrk="1" fontAlgn="base" hangingPunct="1">
        <a:spcBef>
          <a:spcPct val="0"/>
        </a:spcBef>
        <a:spcAft>
          <a:spcPct val="0"/>
        </a:spcAft>
        <a:defRPr sz="3900">
          <a:solidFill>
            <a:schemeClr val="tx2"/>
          </a:solidFill>
          <a:latin typeface="Arial" charset="0"/>
        </a:defRPr>
      </a:lvl9pPr>
    </p:titleStyle>
    <p:bodyStyle>
      <a:lvl1pPr marL="342900" indent="-342900" algn="l" rtl="0" eaLnBrk="1" fontAlgn="base" hangingPunct="1">
        <a:spcBef>
          <a:spcPct val="20000"/>
        </a:spcBef>
        <a:spcAft>
          <a:spcPct val="0"/>
        </a:spcAft>
        <a:buClr>
          <a:schemeClr val="accent1"/>
        </a:buClr>
        <a:buSzPct val="85000"/>
        <a:buFont typeface="Wingdings" pitchFamily="2" charset="2"/>
        <a:buChar char="o"/>
        <a:defRPr sz="2800">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SzPct val="70000"/>
        <a:buFont typeface="Wingdings" pitchFamily="2" charset="2"/>
        <a:buChar char="n"/>
        <a:defRPr sz="2500">
          <a:solidFill>
            <a:schemeClr val="tx2"/>
          </a:solidFill>
          <a:latin typeface="+mn-lt"/>
        </a:defRPr>
      </a:lvl2pPr>
      <a:lvl3pPr marL="1143000" indent="-228600" algn="l" rtl="0" eaLnBrk="1" fontAlgn="base" hangingPunct="1">
        <a:spcBef>
          <a:spcPct val="20000"/>
        </a:spcBef>
        <a:spcAft>
          <a:spcPct val="0"/>
        </a:spcAft>
        <a:buClr>
          <a:schemeClr val="accent1"/>
        </a:buClr>
        <a:buSzPct val="70000"/>
        <a:buFont typeface="Wingdings" pitchFamily="2" charset="2"/>
        <a:buChar char="p"/>
        <a:defRPr sz="2200">
          <a:solidFill>
            <a:schemeClr val="tx2"/>
          </a:solidFill>
          <a:latin typeface="+mn-lt"/>
        </a:defRPr>
      </a:lvl3pPr>
      <a:lvl4pPr marL="1600200" indent="-228600" algn="l" rtl="0" eaLnBrk="1" fontAlgn="base" hangingPunct="1">
        <a:spcBef>
          <a:spcPct val="20000"/>
        </a:spcBef>
        <a:spcAft>
          <a:spcPct val="0"/>
        </a:spcAft>
        <a:buClr>
          <a:schemeClr val="accent1"/>
        </a:buClr>
        <a:buSzPct val="70000"/>
        <a:buFont typeface="Wingdings" pitchFamily="2" charset="2"/>
        <a:buChar char="n"/>
        <a:defRPr sz="2000">
          <a:solidFill>
            <a:schemeClr val="tx2"/>
          </a:solidFill>
          <a:latin typeface="+mn-lt"/>
        </a:defRPr>
      </a:lvl4pPr>
      <a:lvl5pPr marL="2057400" indent="-228600" algn="l" rtl="0" eaLnBrk="1" fontAlgn="base" hangingPunct="1">
        <a:spcBef>
          <a:spcPct val="20000"/>
        </a:spcBef>
        <a:spcAft>
          <a:spcPct val="0"/>
        </a:spcAft>
        <a:buClr>
          <a:schemeClr val="accent1"/>
        </a:buClr>
        <a:buSzPct val="70000"/>
        <a:buFont typeface="Wingdings" pitchFamily="2" charset="2"/>
        <a:buChar char="o"/>
        <a:defRPr sz="2000">
          <a:solidFill>
            <a:schemeClr val="tx2"/>
          </a:solidFill>
          <a:latin typeface="+mn-lt"/>
        </a:defRPr>
      </a:lvl5pPr>
      <a:lvl6pPr marL="2514600" indent="-228600" algn="l" rtl="0" eaLnBrk="1" fontAlgn="base" hangingPunct="1">
        <a:spcBef>
          <a:spcPct val="20000"/>
        </a:spcBef>
        <a:spcAft>
          <a:spcPct val="0"/>
        </a:spcAft>
        <a:buClr>
          <a:schemeClr val="accent1"/>
        </a:buClr>
        <a:buSzPct val="70000"/>
        <a:buFont typeface="Wingdings" pitchFamily="2" charset="2"/>
        <a:buChar char="o"/>
        <a:defRPr sz="2000">
          <a:solidFill>
            <a:schemeClr val="tx2"/>
          </a:solidFill>
          <a:latin typeface="+mn-lt"/>
        </a:defRPr>
      </a:lvl6pPr>
      <a:lvl7pPr marL="2971800" indent="-228600" algn="l" rtl="0" eaLnBrk="1" fontAlgn="base" hangingPunct="1">
        <a:spcBef>
          <a:spcPct val="20000"/>
        </a:spcBef>
        <a:spcAft>
          <a:spcPct val="0"/>
        </a:spcAft>
        <a:buClr>
          <a:schemeClr val="accent1"/>
        </a:buClr>
        <a:buSzPct val="70000"/>
        <a:buFont typeface="Wingdings" pitchFamily="2" charset="2"/>
        <a:buChar char="o"/>
        <a:defRPr sz="2000">
          <a:solidFill>
            <a:schemeClr val="tx2"/>
          </a:solidFill>
          <a:latin typeface="+mn-lt"/>
        </a:defRPr>
      </a:lvl7pPr>
      <a:lvl8pPr marL="3429000" indent="-228600" algn="l" rtl="0" eaLnBrk="1" fontAlgn="base" hangingPunct="1">
        <a:spcBef>
          <a:spcPct val="20000"/>
        </a:spcBef>
        <a:spcAft>
          <a:spcPct val="0"/>
        </a:spcAft>
        <a:buClr>
          <a:schemeClr val="accent1"/>
        </a:buClr>
        <a:buSzPct val="70000"/>
        <a:buFont typeface="Wingdings" pitchFamily="2" charset="2"/>
        <a:buChar char="o"/>
        <a:defRPr sz="2000">
          <a:solidFill>
            <a:schemeClr val="tx2"/>
          </a:solidFill>
          <a:latin typeface="+mn-lt"/>
        </a:defRPr>
      </a:lvl8pPr>
      <a:lvl9pPr marL="3886200" indent="-228600" algn="l" rtl="0" eaLnBrk="1" fontAlgn="base" hangingPunct="1">
        <a:spcBef>
          <a:spcPct val="20000"/>
        </a:spcBef>
        <a:spcAft>
          <a:spcPct val="0"/>
        </a:spcAft>
        <a:buClr>
          <a:schemeClr val="accent1"/>
        </a:buClr>
        <a:buSzPct val="70000"/>
        <a:buFont typeface="Wingdings" pitchFamily="2" charset="2"/>
        <a:buChar char="o"/>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2"/>
          <p:cNvSpPr>
            <a:spLocks noChangeArrowheads="1"/>
          </p:cNvSpPr>
          <p:nvPr/>
        </p:nvSpPr>
        <p:spPr bwMode="auto">
          <a:xfrm>
            <a:off x="4191000" y="1447800"/>
            <a:ext cx="4191000" cy="2209800"/>
          </a:xfrm>
          <a:prstGeom prst="rect">
            <a:avLst/>
          </a:prstGeom>
          <a:gradFill rotWithShape="1">
            <a:gsLst>
              <a:gs pos="0">
                <a:srgbClr val="182F5E"/>
              </a:gs>
              <a:gs pos="50000">
                <a:srgbClr val="3366CC"/>
              </a:gs>
              <a:gs pos="100000">
                <a:srgbClr val="182F5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Wingdings" pitchFamily="2" charset="2"/>
              <a:buChar char="o"/>
              <a:defRPr sz="2800">
                <a:solidFill>
                  <a:schemeClr val="tx2"/>
                </a:solidFill>
                <a:latin typeface="Arial" charset="0"/>
              </a:defRPr>
            </a:lvl1pPr>
            <a:lvl2pPr marL="742950" indent="-285750">
              <a:spcBef>
                <a:spcPct val="20000"/>
              </a:spcBef>
              <a:buClr>
                <a:schemeClr val="accent1"/>
              </a:buClr>
              <a:buSzPct val="70000"/>
              <a:buFont typeface="Wingdings" pitchFamily="2" charset="2"/>
              <a:buChar char="n"/>
              <a:defRPr sz="2500">
                <a:solidFill>
                  <a:schemeClr val="tx2"/>
                </a:solidFill>
                <a:latin typeface="Arial" charset="0"/>
              </a:defRPr>
            </a:lvl2pPr>
            <a:lvl3pPr marL="1143000" indent="-228600">
              <a:spcBef>
                <a:spcPct val="20000"/>
              </a:spcBef>
              <a:buClr>
                <a:schemeClr val="accent1"/>
              </a:buClr>
              <a:buSzPct val="70000"/>
              <a:buFont typeface="Wingdings" pitchFamily="2" charset="2"/>
              <a:buChar char="p"/>
              <a:defRPr sz="2200">
                <a:solidFill>
                  <a:schemeClr val="tx2"/>
                </a:solidFill>
                <a:latin typeface="Arial" charset="0"/>
              </a:defRPr>
            </a:lvl3pPr>
            <a:lvl4pPr marL="1600200" indent="-228600">
              <a:spcBef>
                <a:spcPct val="20000"/>
              </a:spcBef>
              <a:buClr>
                <a:schemeClr val="accent1"/>
              </a:buClr>
              <a:buSzPct val="70000"/>
              <a:buFont typeface="Wingdings" pitchFamily="2" charset="2"/>
              <a:buChar char="n"/>
              <a:defRPr sz="2000">
                <a:solidFill>
                  <a:schemeClr val="tx2"/>
                </a:solidFill>
                <a:latin typeface="Arial" charset="0"/>
              </a:defRPr>
            </a:lvl4pPr>
            <a:lvl5pPr marL="2057400" indent="-228600">
              <a:spcBef>
                <a:spcPct val="20000"/>
              </a:spcBef>
              <a:buClr>
                <a:schemeClr val="accent1"/>
              </a:buClr>
              <a:buSzPct val="70000"/>
              <a:buFont typeface="Wingdings" pitchFamily="2" charset="2"/>
              <a:buChar char="o"/>
              <a:defRPr sz="2000">
                <a:solidFill>
                  <a:schemeClr val="tx2"/>
                </a:solidFill>
                <a:latin typeface="Arial" charset="0"/>
              </a:defRPr>
            </a:lvl5pPr>
            <a:lvl6pPr marL="25146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6pPr>
            <a:lvl7pPr marL="29718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7pPr>
            <a:lvl8pPr marL="34290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8pPr>
            <a:lvl9pPr marL="38862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9pPr>
          </a:lstStyle>
          <a:p>
            <a:pPr>
              <a:spcBef>
                <a:spcPct val="0"/>
              </a:spcBef>
              <a:buClrTx/>
              <a:buSzTx/>
              <a:buFontTx/>
              <a:buNone/>
            </a:pPr>
            <a:endParaRPr lang="en-US" altLang="en-US" sz="1800">
              <a:solidFill>
                <a:schemeClr val="tx1"/>
              </a:solidFill>
            </a:endParaRPr>
          </a:p>
        </p:txBody>
      </p:sp>
      <p:pic>
        <p:nvPicPr>
          <p:cNvPr id="3075" name="Picture 7" descr="IDsmall"/>
          <p:cNvPicPr>
            <a:picLocks noGrp="1" noChangeAspect="1" noChangeArrowheads="1"/>
          </p:cNvPicPr>
          <p:nvPr>
            <p:ph type="ctrTitle"/>
          </p:nvPr>
        </p:nvPicPr>
        <p:blipFill>
          <a:blip r:embed="rId2">
            <a:extLst>
              <a:ext uri="{28A0092B-C50C-407E-A947-70E740481C1C}">
                <a14:useLocalDpi xmlns:a14="http://schemas.microsoft.com/office/drawing/2010/main" val="0"/>
              </a:ext>
            </a:extLst>
          </a:blip>
          <a:srcRect/>
          <a:stretch>
            <a:fillRect/>
          </a:stretch>
        </p:blipFill>
        <p:spPr>
          <a:xfrm>
            <a:off x="2895600" y="1447800"/>
            <a:ext cx="1447800" cy="2362200"/>
          </a:xfrm>
          <a:solidFill>
            <a:srgbClr val="006699"/>
          </a:solidFill>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8"/>
          <p:cNvSpPr>
            <a:spLocks noGrp="1" noChangeArrowheads="1" noChangeShapeType="1"/>
          </p:cNvSpPr>
          <p:nvPr>
            <p:ph type="subTitle" idx="1"/>
          </p:nvPr>
        </p:nvSpPr>
        <p:spPr>
          <a:xfrm>
            <a:off x="2895600" y="3657600"/>
            <a:ext cx="5486400" cy="1219200"/>
          </a:xfrm>
          <a:gradFill rotWithShape="1">
            <a:gsLst>
              <a:gs pos="0">
                <a:srgbClr val="0000FF"/>
              </a:gs>
              <a:gs pos="100000">
                <a:srgbClr val="FFFFFF"/>
              </a:gs>
            </a:gsLst>
            <a:lin ang="5400000" scaled="1"/>
          </a:gradFill>
          <a:extLst>
            <a:ext uri="{91240B29-F687-4F45-9708-019B960494DF}">
              <a14:hiddenLine xmlns:a14="http://schemas.microsoft.com/office/drawing/2010/main" w="317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a:lstStyle/>
          <a:p>
            <a:pPr eaLnBrk="1" hangingPunct="1"/>
            <a:r>
              <a:rPr lang="en-US" altLang="en-US" sz="3900" smtClean="0"/>
              <a:t> </a:t>
            </a:r>
            <a:endParaRPr lang="en-US" altLang="en-US" sz="1500" smtClean="0">
              <a:solidFill>
                <a:srgbClr val="006699"/>
              </a:solidFill>
              <a:latin typeface="Arial Rounded MT Bold" pitchFamily="34" charset="0"/>
            </a:endParaRPr>
          </a:p>
          <a:p>
            <a:pPr eaLnBrk="1" hangingPunct="1"/>
            <a:endParaRPr lang="en-US" altLang="en-US" sz="1500" smtClean="0">
              <a:solidFill>
                <a:srgbClr val="CCECFF"/>
              </a:solidFill>
              <a:latin typeface="Arial Rounded MT Bold" pitchFamily="34" charset="0"/>
            </a:endParaRPr>
          </a:p>
          <a:p>
            <a:pPr eaLnBrk="1" hangingPunct="1"/>
            <a:endParaRPr lang="en-US" altLang="en-US" sz="3900" smtClean="0"/>
          </a:p>
          <a:p>
            <a:pPr>
              <a:spcBef>
                <a:spcPct val="0"/>
              </a:spcBef>
              <a:buClrTx/>
              <a:buSzTx/>
              <a:buFontTx/>
              <a:buNone/>
            </a:pPr>
            <a:endParaRPr lang="en-US" altLang="en-US" sz="2800" b="0" smtClean="0">
              <a:solidFill>
                <a:schemeClr val="tx1"/>
              </a:solidFill>
            </a:endParaRPr>
          </a:p>
        </p:txBody>
      </p:sp>
      <p:sp>
        <p:nvSpPr>
          <p:cNvPr id="3077" name="WordArt 11"/>
          <p:cNvSpPr>
            <a:spLocks noChangeArrowheads="1" noChangeShapeType="1" noTextEdit="1"/>
          </p:cNvSpPr>
          <p:nvPr/>
        </p:nvSpPr>
        <p:spPr bwMode="auto">
          <a:xfrm>
            <a:off x="4572000" y="1752600"/>
            <a:ext cx="3581400" cy="1752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spc="720">
                <a:gradFill rotWithShape="1">
                  <a:gsLst>
                    <a:gs pos="0">
                      <a:srgbClr val="0099FF"/>
                    </a:gs>
                    <a:gs pos="50000">
                      <a:srgbClr val="CCECFF"/>
                    </a:gs>
                    <a:gs pos="100000">
                      <a:srgbClr val="0099FF"/>
                    </a:gs>
                  </a:gsLst>
                  <a:lin ang="5400000" scaled="1"/>
                </a:gradFill>
                <a:effectLst>
                  <a:outerShdw dist="45791" dir="3378596" algn="ctr" rotWithShape="0">
                    <a:srgbClr val="4D4D4D">
                      <a:alpha val="79999"/>
                    </a:srgbClr>
                  </a:outerShdw>
                </a:effectLst>
                <a:latin typeface="Verdana"/>
                <a:ea typeface="Verdana"/>
                <a:cs typeface="Verdana"/>
              </a:rPr>
              <a:t>BEIPC</a:t>
            </a:r>
          </a:p>
        </p:txBody>
      </p:sp>
      <p:sp>
        <p:nvSpPr>
          <p:cNvPr id="3078" name="Text Box 13"/>
          <p:cNvSpPr txBox="1">
            <a:spLocks noChangeArrowheads="1"/>
          </p:cNvSpPr>
          <p:nvPr/>
        </p:nvSpPr>
        <p:spPr bwMode="auto">
          <a:xfrm>
            <a:off x="3124200" y="3962400"/>
            <a:ext cx="5638800"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Wingdings" pitchFamily="2" charset="2"/>
              <a:buChar char="o"/>
              <a:defRPr sz="2800">
                <a:solidFill>
                  <a:schemeClr val="tx2"/>
                </a:solidFill>
                <a:latin typeface="Arial" charset="0"/>
              </a:defRPr>
            </a:lvl1pPr>
            <a:lvl2pPr marL="742950" indent="-285750">
              <a:spcBef>
                <a:spcPct val="20000"/>
              </a:spcBef>
              <a:buClr>
                <a:schemeClr val="accent1"/>
              </a:buClr>
              <a:buSzPct val="70000"/>
              <a:buFont typeface="Wingdings" pitchFamily="2" charset="2"/>
              <a:buChar char="n"/>
              <a:defRPr sz="2500">
                <a:solidFill>
                  <a:schemeClr val="tx2"/>
                </a:solidFill>
                <a:latin typeface="Arial" charset="0"/>
              </a:defRPr>
            </a:lvl2pPr>
            <a:lvl3pPr marL="1143000" indent="-228600">
              <a:spcBef>
                <a:spcPct val="20000"/>
              </a:spcBef>
              <a:buClr>
                <a:schemeClr val="accent1"/>
              </a:buClr>
              <a:buSzPct val="70000"/>
              <a:buFont typeface="Wingdings" pitchFamily="2" charset="2"/>
              <a:buChar char="p"/>
              <a:defRPr sz="2200">
                <a:solidFill>
                  <a:schemeClr val="tx2"/>
                </a:solidFill>
                <a:latin typeface="Arial" charset="0"/>
              </a:defRPr>
            </a:lvl3pPr>
            <a:lvl4pPr marL="1600200" indent="-228600">
              <a:spcBef>
                <a:spcPct val="20000"/>
              </a:spcBef>
              <a:buClr>
                <a:schemeClr val="accent1"/>
              </a:buClr>
              <a:buSzPct val="70000"/>
              <a:buFont typeface="Wingdings" pitchFamily="2" charset="2"/>
              <a:buChar char="n"/>
              <a:defRPr sz="2000">
                <a:solidFill>
                  <a:schemeClr val="tx2"/>
                </a:solidFill>
                <a:latin typeface="Arial" charset="0"/>
              </a:defRPr>
            </a:lvl4pPr>
            <a:lvl5pPr marL="2057400" indent="-228600">
              <a:spcBef>
                <a:spcPct val="20000"/>
              </a:spcBef>
              <a:buClr>
                <a:schemeClr val="accent1"/>
              </a:buClr>
              <a:buSzPct val="70000"/>
              <a:buFont typeface="Wingdings" pitchFamily="2" charset="2"/>
              <a:buChar char="o"/>
              <a:defRPr sz="2000">
                <a:solidFill>
                  <a:schemeClr val="tx2"/>
                </a:solidFill>
                <a:latin typeface="Arial" charset="0"/>
              </a:defRPr>
            </a:lvl5pPr>
            <a:lvl6pPr marL="25146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6pPr>
            <a:lvl7pPr marL="29718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7pPr>
            <a:lvl8pPr marL="34290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8pPr>
            <a:lvl9pPr marL="38862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9pPr>
          </a:lstStyle>
          <a:p>
            <a:pPr>
              <a:spcBef>
                <a:spcPct val="50000"/>
              </a:spcBef>
              <a:buClrTx/>
              <a:buSzTx/>
              <a:buFontTx/>
              <a:buNone/>
            </a:pPr>
            <a:r>
              <a:rPr lang="en-US" altLang="en-US" sz="3400" b="1">
                <a:solidFill>
                  <a:schemeClr val="tx1"/>
                </a:solidFill>
                <a:latin typeface="Tahoma" pitchFamily="34" charset="0"/>
              </a:rPr>
              <a:t>Basin Environmental Improvement Project Commission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Zinc Smelter with Employee Housing</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433" r="4433"/>
          <a:stretch>
            <a:fillRect/>
          </a:stretch>
        </p:blipFill>
        <p:spPr/>
      </p:pic>
      <p:sp>
        <p:nvSpPr>
          <p:cNvPr id="4" name="Text Placeholder 3"/>
          <p:cNvSpPr>
            <a:spLocks noGrp="1"/>
          </p:cNvSpPr>
          <p:nvPr>
            <p:ph type="body" sz="half" idx="2"/>
          </p:nvPr>
        </p:nvSpPr>
        <p:spPr/>
        <p:txBody>
          <a:bodyPr/>
          <a:lstStyle/>
          <a:p>
            <a:pPr algn="ctr"/>
            <a:r>
              <a:rPr lang="en-US" dirty="0" smtClean="0"/>
              <a:t>Some of the finest homes in the Valley were next to the most contaminated areas.</a:t>
            </a:r>
            <a:endParaRPr lang="en-US" dirty="0"/>
          </a:p>
        </p:txBody>
      </p:sp>
    </p:spTree>
    <p:extLst>
      <p:ext uri="{BB962C8B-B14F-4D97-AF65-F5344CB8AC3E}">
        <p14:creationId xmlns:p14="http://schemas.microsoft.com/office/powerpoint/2010/main" val="16395765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Zinc Smelter in Government Gulch</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423" r="5423"/>
          <a:stretch>
            <a:fillRect/>
          </a:stretch>
        </p:blipFill>
        <p:spPr/>
      </p:pic>
      <p:sp>
        <p:nvSpPr>
          <p:cNvPr id="4" name="Text Placeholder 3"/>
          <p:cNvSpPr>
            <a:spLocks noGrp="1"/>
          </p:cNvSpPr>
          <p:nvPr>
            <p:ph type="body" sz="half" idx="2"/>
          </p:nvPr>
        </p:nvSpPr>
        <p:spPr/>
        <p:txBody>
          <a:bodyPr/>
          <a:lstStyle/>
          <a:p>
            <a:pPr algn="ctr"/>
            <a:r>
              <a:rPr lang="en-US" dirty="0" smtClean="0"/>
              <a:t>Note the terraced hillside with no vegetation; hill sides were terraced to prevent landslides of saturated soils during</a:t>
            </a:r>
          </a:p>
          <a:p>
            <a:pPr algn="ctr"/>
            <a:r>
              <a:rPr lang="en-US" dirty="0" smtClean="0"/>
              <a:t> spring snow melt and heavy rains.</a:t>
            </a:r>
            <a:endParaRPr lang="en-US" dirty="0"/>
          </a:p>
        </p:txBody>
      </p:sp>
    </p:spTree>
    <p:extLst>
      <p:ext uri="{BB962C8B-B14F-4D97-AF65-F5344CB8AC3E}">
        <p14:creationId xmlns:p14="http://schemas.microsoft.com/office/powerpoint/2010/main" val="122885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2288" y="4572000"/>
            <a:ext cx="5486400" cy="795338"/>
          </a:xfrm>
        </p:spPr>
        <p:txBody>
          <a:bodyPr/>
          <a:lstStyle/>
          <a:p>
            <a:pPr algn="ctr"/>
            <a:r>
              <a:rPr lang="en-US" dirty="0" smtClean="0"/>
              <a:t>Hill Side Above Zinc Smelter</a:t>
            </a:r>
            <a:endParaRPr lang="en-US" dirty="0"/>
          </a:p>
        </p:txBody>
      </p:sp>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6110" r="6110"/>
          <a:stretch>
            <a:fillRect/>
          </a:stretch>
        </p:blipFill>
        <p:spPr>
          <a:xfrm>
            <a:off x="1600200" y="468708"/>
            <a:ext cx="5791200" cy="4484291"/>
          </a:xfrm>
        </p:spPr>
      </p:pic>
      <p:sp>
        <p:nvSpPr>
          <p:cNvPr id="7" name="Text Placeholder 6"/>
          <p:cNvSpPr>
            <a:spLocks noGrp="1"/>
          </p:cNvSpPr>
          <p:nvPr>
            <p:ph type="body" sz="half" idx="2"/>
          </p:nvPr>
        </p:nvSpPr>
        <p:spPr/>
        <p:txBody>
          <a:bodyPr/>
          <a:lstStyle/>
          <a:p>
            <a:pPr algn="ctr"/>
            <a:r>
              <a:rPr lang="en-US" dirty="0" smtClean="0"/>
              <a:t>Photo prior to reforestation effort looking west.</a:t>
            </a:r>
            <a:endParaRPr lang="en-US" dirty="0"/>
          </a:p>
        </p:txBody>
      </p:sp>
    </p:spTree>
    <p:extLst>
      <p:ext uri="{BB962C8B-B14F-4D97-AF65-F5344CB8AC3E}">
        <p14:creationId xmlns:p14="http://schemas.microsoft.com/office/powerpoint/2010/main" val="26850883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Hill Sides Above Kellogg </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pPr algn="ctr"/>
            <a:r>
              <a:rPr lang="en-US" dirty="0" smtClean="0"/>
              <a:t>Looking West Toward Lead and Zink Smelter Locations After Remediation</a:t>
            </a:r>
            <a:endParaRPr lang="en-US" dirty="0"/>
          </a:p>
        </p:txBody>
      </p:sp>
      <p:pic>
        <p:nvPicPr>
          <p:cNvPr id="2050" name="Picture 2" descr="C:\Users\tharwoo\Documents\IMG_00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609600"/>
            <a:ext cx="58674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326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Lead Pots in Lead Smelter</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2500" r="12500"/>
          <a:stretch>
            <a:fillRect/>
          </a:stretch>
        </p:blipFill>
        <p:spPr>
          <a:xfrm>
            <a:off x="1676400" y="609600"/>
            <a:ext cx="5754688" cy="4114800"/>
          </a:xfrm>
        </p:spPr>
      </p:pic>
      <p:sp>
        <p:nvSpPr>
          <p:cNvPr id="4" name="Text Placeholder 3"/>
          <p:cNvSpPr>
            <a:spLocks noGrp="1"/>
          </p:cNvSpPr>
          <p:nvPr>
            <p:ph type="body" sz="half" idx="2"/>
          </p:nvPr>
        </p:nvSpPr>
        <p:spPr/>
        <p:txBody>
          <a:bodyPr/>
          <a:lstStyle/>
          <a:p>
            <a:pPr algn="ctr"/>
            <a:r>
              <a:rPr lang="en-US" dirty="0" smtClean="0"/>
              <a:t>Note the protective coverall clothing and the mustache respirators.</a:t>
            </a:r>
            <a:endParaRPr lang="en-US" dirty="0"/>
          </a:p>
        </p:txBody>
      </p:sp>
    </p:spTree>
    <p:extLst>
      <p:ext uri="{BB962C8B-B14F-4D97-AF65-F5344CB8AC3E}">
        <p14:creationId xmlns:p14="http://schemas.microsoft.com/office/powerpoint/2010/main" val="1418798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100 Year Floods in 1933, 1974, and 1996</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719" b="719"/>
          <a:stretch>
            <a:fillRect/>
          </a:stretch>
        </p:blipFill>
        <p:spPr/>
      </p:pic>
      <p:sp>
        <p:nvSpPr>
          <p:cNvPr id="4" name="Text Placeholder 3"/>
          <p:cNvSpPr>
            <a:spLocks noGrp="1"/>
          </p:cNvSpPr>
          <p:nvPr>
            <p:ph type="body" sz="half" idx="2"/>
          </p:nvPr>
        </p:nvSpPr>
        <p:spPr/>
        <p:txBody>
          <a:bodyPr/>
          <a:lstStyle/>
          <a:p>
            <a:pPr algn="ctr"/>
            <a:r>
              <a:rPr lang="en-US" dirty="0" smtClean="0"/>
              <a:t>Note the reference to Lead Creek not the So. Fork of the CDA River</a:t>
            </a:r>
            <a:endParaRPr lang="en-US" dirty="0"/>
          </a:p>
        </p:txBody>
      </p:sp>
    </p:spTree>
    <p:extLst>
      <p:ext uri="{BB962C8B-B14F-4D97-AF65-F5344CB8AC3E}">
        <p14:creationId xmlns:p14="http://schemas.microsoft.com/office/powerpoint/2010/main" val="2769936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Mine Waste Laden Flood Water</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1562" r="11562"/>
          <a:stretch>
            <a:fillRect/>
          </a:stretch>
        </p:blipFill>
        <p:spPr/>
      </p:pic>
      <p:sp>
        <p:nvSpPr>
          <p:cNvPr id="4" name="Text Placeholder 3"/>
          <p:cNvSpPr>
            <a:spLocks noGrp="1"/>
          </p:cNvSpPr>
          <p:nvPr>
            <p:ph type="body" sz="half" idx="2"/>
          </p:nvPr>
        </p:nvSpPr>
        <p:spPr/>
        <p:txBody>
          <a:bodyPr/>
          <a:lstStyle/>
          <a:p>
            <a:pPr algn="ctr"/>
            <a:r>
              <a:rPr lang="en-US" dirty="0" smtClean="0"/>
              <a:t>Main Street in Pinehurst</a:t>
            </a:r>
            <a:endParaRPr lang="en-US" dirty="0"/>
          </a:p>
        </p:txBody>
      </p:sp>
    </p:spTree>
    <p:extLst>
      <p:ext uri="{BB962C8B-B14F-4D97-AF65-F5344CB8AC3E}">
        <p14:creationId xmlns:p14="http://schemas.microsoft.com/office/powerpoint/2010/main" val="1411567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Cataldo</a:t>
            </a:r>
            <a:r>
              <a:rPr lang="en-US" dirty="0" smtClean="0"/>
              <a:t> Flats Dredge Discharge Pipe</a:t>
            </a:r>
            <a:endParaRPr lang="en-US" dirty="0"/>
          </a:p>
        </p:txBody>
      </p:sp>
      <p:sp>
        <p:nvSpPr>
          <p:cNvPr id="4" name="Text Placeholder 3"/>
          <p:cNvSpPr>
            <a:spLocks noGrp="1"/>
          </p:cNvSpPr>
          <p:nvPr>
            <p:ph type="body" sz="half" idx="2"/>
          </p:nvPr>
        </p:nvSpPr>
        <p:spPr/>
        <p:txBody>
          <a:bodyPr/>
          <a:lstStyle/>
          <a:p>
            <a:pPr algn="ctr"/>
            <a:r>
              <a:rPr lang="en-US" dirty="0" smtClean="0"/>
              <a:t>Why was this needed?</a:t>
            </a:r>
            <a:endParaRPr lang="en-US" dirty="0"/>
          </a:p>
        </p:txBody>
      </p:sp>
      <p:pic>
        <p:nvPicPr>
          <p:cNvPr id="5"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29" b="29"/>
          <a:stretch>
            <a:fillRect/>
          </a:stretch>
        </p:blipFill>
        <p:spPr>
          <a:noFill/>
        </p:spPr>
      </p:pic>
    </p:spTree>
    <p:extLst>
      <p:ext uri="{BB962C8B-B14F-4D97-AF65-F5344CB8AC3E}">
        <p14:creationId xmlns:p14="http://schemas.microsoft.com/office/powerpoint/2010/main" val="1426361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Why the </a:t>
            </a:r>
            <a:r>
              <a:rPr lang="en-US" dirty="0" err="1" smtClean="0"/>
              <a:t>Cataldo</a:t>
            </a:r>
            <a:r>
              <a:rPr lang="en-US" dirty="0" smtClean="0"/>
              <a:t> Dredge?</a:t>
            </a:r>
            <a:endParaRPr lang="en-US" dirty="0"/>
          </a:p>
        </p:txBody>
      </p:sp>
      <p:sp>
        <p:nvSpPr>
          <p:cNvPr id="5" name="Content Placeholder 4"/>
          <p:cNvSpPr>
            <a:spLocks noGrp="1"/>
          </p:cNvSpPr>
          <p:nvPr>
            <p:ph idx="1"/>
          </p:nvPr>
        </p:nvSpPr>
        <p:spPr/>
        <p:txBody>
          <a:bodyPr/>
          <a:lstStyle/>
          <a:p>
            <a:pPr marL="0" indent="0">
              <a:buNone/>
            </a:pPr>
            <a:r>
              <a:rPr lang="en-US" sz="1400" b="1" dirty="0" smtClean="0"/>
              <a:t>The previous photo </a:t>
            </a:r>
            <a:r>
              <a:rPr lang="en-US" sz="1400" b="1" dirty="0"/>
              <a:t>shows mine tailings discharge pipe coming off of the </a:t>
            </a:r>
            <a:r>
              <a:rPr lang="en-US" sz="1400" b="1" dirty="0" smtClean="0"/>
              <a:t>river dredge</a:t>
            </a:r>
            <a:r>
              <a:rPr lang="en-US" sz="1400" b="1" dirty="0"/>
              <a:t>, near the </a:t>
            </a:r>
            <a:r>
              <a:rPr lang="en-US" sz="1400" b="1" dirty="0" err="1"/>
              <a:t>Cataldo</a:t>
            </a:r>
            <a:r>
              <a:rPr lang="en-US" sz="1400" b="1" dirty="0"/>
              <a:t> Mission site.  This dredge operated from 1930 to 1968</a:t>
            </a:r>
            <a:r>
              <a:rPr lang="en-US" sz="1400" b="1" dirty="0" smtClean="0"/>
              <a:t>.</a:t>
            </a:r>
          </a:p>
          <a:p>
            <a:pPr marL="0" indent="0">
              <a:buNone/>
            </a:pPr>
            <a:endParaRPr lang="en-US" sz="1400" b="1" dirty="0" smtClean="0"/>
          </a:p>
          <a:p>
            <a:pPr marL="0" indent="0">
              <a:buNone/>
            </a:pPr>
            <a:r>
              <a:rPr lang="en-US" sz="1400" b="1" dirty="0" smtClean="0"/>
              <a:t>The Lower Basin farmers and ranchers had complained to the Idaho Governor and sued over the mine waste coming downstream contaminating their lands and killing their live stock.  The mine companies purchased the flood plain lands, dammed up the CDA River to trap the waste coming downstream from the Upper Basin and dredged the River. </a:t>
            </a:r>
          </a:p>
          <a:p>
            <a:pPr marL="0" indent="0">
              <a:buNone/>
            </a:pPr>
            <a:r>
              <a:rPr lang="en-US" sz="1400" b="1" dirty="0" smtClean="0"/>
              <a:t> </a:t>
            </a:r>
            <a:endParaRPr lang="en-US" sz="1400" b="1" dirty="0"/>
          </a:p>
          <a:p>
            <a:pPr marL="0" lvl="0" indent="0">
              <a:buNone/>
            </a:pPr>
            <a:r>
              <a:rPr lang="en-US" sz="1400" b="1" dirty="0" smtClean="0"/>
              <a:t>Contaminated sediment was </a:t>
            </a:r>
            <a:r>
              <a:rPr lang="en-US" sz="1400" b="1" dirty="0"/>
              <a:t>dredged out of the </a:t>
            </a:r>
            <a:r>
              <a:rPr lang="en-US" sz="1400" b="1" dirty="0" smtClean="0"/>
              <a:t>river </a:t>
            </a:r>
            <a:r>
              <a:rPr lang="en-US" sz="1400" b="1" dirty="0"/>
              <a:t>bed and </a:t>
            </a:r>
            <a:r>
              <a:rPr lang="en-US" sz="1400" b="1" dirty="0" smtClean="0"/>
              <a:t>pumped onto </a:t>
            </a:r>
            <a:r>
              <a:rPr lang="en-US" sz="1400" b="1" dirty="0"/>
              <a:t>the </a:t>
            </a:r>
            <a:r>
              <a:rPr lang="en-US" sz="1400" b="1" dirty="0" err="1"/>
              <a:t>Cataldo</a:t>
            </a:r>
            <a:r>
              <a:rPr lang="en-US" sz="1400" b="1" dirty="0"/>
              <a:t> Flats wetlands (which were uncontaminated before dredging</a:t>
            </a:r>
            <a:r>
              <a:rPr lang="en-US" sz="1400" b="1" dirty="0" smtClean="0"/>
              <a:t>).</a:t>
            </a:r>
          </a:p>
          <a:p>
            <a:pPr marL="0" lvl="0" indent="0">
              <a:buNone/>
            </a:pPr>
            <a:endParaRPr lang="en-US" sz="1400" b="1" dirty="0"/>
          </a:p>
          <a:p>
            <a:pPr marL="0" lvl="0" indent="0">
              <a:buNone/>
            </a:pPr>
            <a:r>
              <a:rPr lang="en-US" sz="1400" b="1" dirty="0"/>
              <a:t>Hundreds of acres of mine tailing deposits with about 30 million cubic yards </a:t>
            </a:r>
            <a:r>
              <a:rPr lang="en-US" sz="1400" b="1" dirty="0" smtClean="0"/>
              <a:t>several </a:t>
            </a:r>
            <a:r>
              <a:rPr lang="en-US" sz="1400" b="1" dirty="0"/>
              <a:t>feel deep still exist at </a:t>
            </a:r>
            <a:r>
              <a:rPr lang="en-US" sz="1400" b="1" dirty="0" smtClean="0"/>
              <a:t>Flats today.  Wildlife and waterfowl use this area extensively.</a:t>
            </a:r>
            <a:endParaRPr lang="en-US" sz="1400" b="1" dirty="0"/>
          </a:p>
          <a:p>
            <a:endParaRPr lang="en-US" sz="1400" b="1" dirty="0"/>
          </a:p>
          <a:p>
            <a:endParaRPr lang="en-US" sz="1600" b="1" dirty="0"/>
          </a:p>
        </p:txBody>
      </p:sp>
    </p:spTree>
    <p:extLst>
      <p:ext uri="{BB962C8B-B14F-4D97-AF65-F5344CB8AC3E}">
        <p14:creationId xmlns:p14="http://schemas.microsoft.com/office/powerpoint/2010/main" val="3588694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250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365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Mining History in the CDA Basin</a:t>
            </a:r>
            <a:endParaRPr lang="en-US" sz="3600" dirty="0"/>
          </a:p>
        </p:txBody>
      </p:sp>
      <p:sp>
        <p:nvSpPr>
          <p:cNvPr id="3" name="Content Placeholder 2"/>
          <p:cNvSpPr>
            <a:spLocks noGrp="1"/>
          </p:cNvSpPr>
          <p:nvPr>
            <p:ph idx="1"/>
          </p:nvPr>
        </p:nvSpPr>
        <p:spPr/>
        <p:txBody>
          <a:bodyPr/>
          <a:lstStyle/>
          <a:p>
            <a:pPr marL="0" indent="0">
              <a:buNone/>
            </a:pPr>
            <a:r>
              <a:rPr lang="en-US" sz="1400" b="1" dirty="0" smtClean="0"/>
              <a:t>Mining began in the late 1800’s mostly for lead, zinc and silver with some gold.  At one time the “Silver Valley” (CDA River drainage) was one of the largest silver producing areas in the U.S.  Over 1000 mining sites were prospected with over 300 sites developed along with huge industrial plants to process the ore which were also used to process mining products from as far away as foreign countries.</a:t>
            </a:r>
          </a:p>
          <a:p>
            <a:pPr marL="0" indent="0">
              <a:buNone/>
            </a:pPr>
            <a:endParaRPr lang="en-US" sz="1400" b="1" dirty="0" smtClean="0"/>
          </a:p>
          <a:p>
            <a:pPr marL="0" indent="0">
              <a:buNone/>
            </a:pPr>
            <a:r>
              <a:rPr lang="en-US" sz="1400" b="1" dirty="0" smtClean="0"/>
              <a:t>Much of the waste from mining and processing was disposed of in the side drainages and the North and South Forks of the CDA River.  Around 100 million tons!  The processing plants belched out smoke laden with heavy metals that settled over the Upper </a:t>
            </a:r>
            <a:r>
              <a:rPr lang="en-US" sz="1400" b="1" dirty="0"/>
              <a:t>B</a:t>
            </a:r>
            <a:r>
              <a:rPr lang="en-US" sz="1400" b="1" dirty="0" smtClean="0"/>
              <a:t>asin.</a:t>
            </a:r>
          </a:p>
          <a:p>
            <a:pPr marL="0" indent="0">
              <a:buNone/>
            </a:pPr>
            <a:endParaRPr lang="en-US" sz="1400" b="1" dirty="0" smtClean="0"/>
          </a:p>
          <a:p>
            <a:pPr marL="0" indent="0">
              <a:buNone/>
            </a:pPr>
            <a:r>
              <a:rPr lang="en-US" sz="1400" b="1" dirty="0" smtClean="0"/>
              <a:t>The South Fork of the CDA River was so polluted with mining waste that it was renamed Lead Creek by the locals.  The communities in the Upper Basin dumped their raw sewage in the side drainages and CDA River as well.  </a:t>
            </a:r>
            <a:endParaRPr lang="en-US" sz="1400" b="1" dirty="0"/>
          </a:p>
        </p:txBody>
      </p:sp>
    </p:spTree>
    <p:extLst>
      <p:ext uri="{BB962C8B-B14F-4D97-AF65-F5344CB8AC3E}">
        <p14:creationId xmlns:p14="http://schemas.microsoft.com/office/powerpoint/2010/main" val="2397586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2788"/>
            <a:ext cx="70104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7" descr="muk2"/>
          <p:cNvPicPr>
            <a:picLocks noChangeAspect="1" noChangeArrowheads="1"/>
          </p:cNvPicPr>
          <p:nvPr/>
        </p:nvPicPr>
        <p:blipFill>
          <a:blip r:embed="rId3">
            <a:lum bright="24000" contrast="6000"/>
            <a:extLst>
              <a:ext uri="{28A0092B-C50C-407E-A947-70E740481C1C}">
                <a14:useLocalDpi xmlns:a14="http://schemas.microsoft.com/office/drawing/2010/main" val="0"/>
              </a:ext>
            </a:extLst>
          </a:blip>
          <a:srcRect t="9186" b="36107"/>
          <a:stretch>
            <a:fillRect/>
          </a:stretch>
        </p:blipFill>
        <p:spPr bwMode="auto">
          <a:xfrm>
            <a:off x="1066800" y="2057400"/>
            <a:ext cx="7315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981200" y="685800"/>
            <a:ext cx="6400800" cy="1200329"/>
          </a:xfrm>
          <a:prstGeom prst="rect">
            <a:avLst/>
          </a:prstGeom>
          <a:noFill/>
        </p:spPr>
        <p:txBody>
          <a:bodyPr>
            <a:spAutoFit/>
          </a:bodyPr>
          <a:lstStyle/>
          <a:p>
            <a:pPr>
              <a:defRPr/>
            </a:pPr>
            <a:r>
              <a:rPr lang="en-US" sz="2400" dirty="0">
                <a:latin typeface="+mj-lt"/>
              </a:rPr>
              <a:t>2008 flood showing the contaminated </a:t>
            </a:r>
            <a:r>
              <a:rPr lang="en-US" sz="2400" dirty="0" smtClean="0">
                <a:latin typeface="+mj-lt"/>
              </a:rPr>
              <a:t>sediment in </a:t>
            </a:r>
            <a:r>
              <a:rPr lang="en-US" sz="2400" dirty="0">
                <a:latin typeface="+mj-lt"/>
              </a:rPr>
              <a:t>the flooded </a:t>
            </a:r>
            <a:r>
              <a:rPr lang="en-US" sz="2400" dirty="0" smtClean="0">
                <a:latin typeface="+mj-lt"/>
              </a:rPr>
              <a:t>main CDA River </a:t>
            </a:r>
            <a:r>
              <a:rPr lang="en-US" sz="2400" dirty="0">
                <a:latin typeface="+mj-lt"/>
              </a:rPr>
              <a:t>entering CDA Lake.</a:t>
            </a:r>
          </a:p>
        </p:txBody>
      </p:sp>
    </p:spTree>
    <p:extLst>
      <p:ext uri="{BB962C8B-B14F-4D97-AF65-F5344CB8AC3E}">
        <p14:creationId xmlns:p14="http://schemas.microsoft.com/office/powerpoint/2010/main" val="38281007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133600" y="914400"/>
            <a:ext cx="5638800" cy="609600"/>
          </a:xfrm>
        </p:spPr>
        <p:txBody>
          <a:bodyPr/>
          <a:lstStyle/>
          <a:p>
            <a:pPr eaLnBrk="1" hangingPunct="1"/>
            <a:r>
              <a:rPr lang="en-US" altLang="en-US" sz="2400" b="1" smtClean="0"/>
              <a:t>IMPACTS OF SUPERFUND LISTING</a:t>
            </a:r>
            <a:r>
              <a:rPr lang="en-US" altLang="en-US" sz="2800" b="1" smtClean="0"/>
              <a:t> </a:t>
            </a:r>
          </a:p>
        </p:txBody>
      </p:sp>
      <p:pic>
        <p:nvPicPr>
          <p:cNvPr id="7171" name="Picture 3" descr="BEIPC Web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2575" y="525463"/>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Grp="1" noChangeArrowheads="1"/>
          </p:cNvSpPr>
          <p:nvPr>
            <p:ph type="body" idx="1"/>
          </p:nvPr>
        </p:nvSpPr>
        <p:spPr>
          <a:xfrm>
            <a:off x="304800" y="2057400"/>
            <a:ext cx="8534400" cy="4343400"/>
          </a:xfrm>
        </p:spPr>
        <p:txBody>
          <a:bodyPr/>
          <a:lstStyle/>
          <a:p>
            <a:pPr>
              <a:spcBef>
                <a:spcPct val="50000"/>
              </a:spcBef>
              <a:buClrTx/>
              <a:buSzPct val="125000"/>
              <a:buFontTx/>
              <a:buChar char="•"/>
            </a:pPr>
            <a:r>
              <a:rPr lang="en-US" altLang="en-US" sz="1600" b="1" dirty="0" smtClean="0">
                <a:solidFill>
                  <a:schemeClr val="tx1"/>
                </a:solidFill>
                <a:cs typeface="Arial" charset="0"/>
              </a:rPr>
              <a:t>Requires cleanup of all contaminated developed residential, public and commercial properties above contamination action levels (Silver Valley and South Fork and Main CDA River Corridor to Harrison).</a:t>
            </a:r>
          </a:p>
          <a:p>
            <a:pPr>
              <a:spcBef>
                <a:spcPct val="50000"/>
              </a:spcBef>
              <a:buClrTx/>
              <a:buSzPct val="125000"/>
              <a:buFontTx/>
              <a:buChar char="•"/>
            </a:pPr>
            <a:r>
              <a:rPr lang="en-US" altLang="en-US" sz="1600" b="1" dirty="0" smtClean="0">
                <a:solidFill>
                  <a:schemeClr val="tx1"/>
                </a:solidFill>
                <a:cs typeface="Arial" charset="0"/>
              </a:rPr>
              <a:t>Requires cleanup and restoration of natural resources.</a:t>
            </a:r>
          </a:p>
          <a:p>
            <a:pPr lvl="1">
              <a:spcBef>
                <a:spcPct val="50000"/>
              </a:spcBef>
              <a:buClrTx/>
              <a:buSzTx/>
              <a:buFont typeface="Wingdings" pitchFamily="2" charset="2"/>
              <a:buChar char="§"/>
            </a:pPr>
            <a:r>
              <a:rPr lang="en-US" altLang="en-US" sz="1600" b="1" dirty="0" smtClean="0">
                <a:solidFill>
                  <a:schemeClr val="tx1"/>
                </a:solidFill>
                <a:cs typeface="Arial" charset="0"/>
              </a:rPr>
              <a:t>Ground and surface water contamination in CDA River and tributaries.</a:t>
            </a:r>
          </a:p>
          <a:p>
            <a:pPr lvl="1">
              <a:spcBef>
                <a:spcPct val="50000"/>
              </a:spcBef>
              <a:buClrTx/>
              <a:buSzTx/>
              <a:buFont typeface="Wingdings" pitchFamily="2" charset="2"/>
              <a:buChar char="§"/>
            </a:pPr>
            <a:r>
              <a:rPr lang="en-US" altLang="en-US" sz="1600" b="1" dirty="0" smtClean="0">
                <a:solidFill>
                  <a:schemeClr val="tx1"/>
                </a:solidFill>
                <a:cs typeface="Arial" charset="0"/>
              </a:rPr>
              <a:t>Wildlife and fish habitat, vegetation and other biota. </a:t>
            </a:r>
          </a:p>
          <a:p>
            <a:pPr>
              <a:spcBef>
                <a:spcPct val="50000"/>
              </a:spcBef>
              <a:buClrTx/>
              <a:buSzPct val="125000"/>
              <a:buFontTx/>
              <a:buChar char="•"/>
            </a:pPr>
            <a:r>
              <a:rPr lang="en-US" altLang="en-US" sz="1600" b="1" dirty="0" smtClean="0">
                <a:solidFill>
                  <a:schemeClr val="tx1"/>
                </a:solidFill>
                <a:cs typeface="Arial" charset="0"/>
              </a:rPr>
              <a:t>Requires that the CDA Lake Management Plan (LMP) be developed, funded and implemented by the State and CDA Tribe to manage the environmental quality of CDA Lake including control of contamination on the bottom of the Lake and Lake water quality.  The CDA Tribe has currently taken the position that the LMP is a failure.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774825" y="944563"/>
            <a:ext cx="7064375" cy="609600"/>
          </a:xfrm>
        </p:spPr>
        <p:txBody>
          <a:bodyPr/>
          <a:lstStyle/>
          <a:p>
            <a:pPr eaLnBrk="1" hangingPunct="1"/>
            <a:r>
              <a:rPr lang="en-US" altLang="en-US" sz="2400" b="1" smtClean="0"/>
              <a:t>IMPACTS OF SUPERFUND LISTING </a:t>
            </a:r>
            <a:r>
              <a:rPr lang="en-US" altLang="en-US" sz="2000" b="1" smtClean="0"/>
              <a:t>(continued)</a:t>
            </a:r>
          </a:p>
        </p:txBody>
      </p:sp>
      <p:pic>
        <p:nvPicPr>
          <p:cNvPr id="8195" name="Picture 3" descr="BEIPC Web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225" y="560388"/>
            <a:ext cx="13716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body" idx="1"/>
          </p:nvPr>
        </p:nvSpPr>
        <p:spPr>
          <a:xfrm>
            <a:off x="327025" y="2057400"/>
            <a:ext cx="8382000" cy="4267200"/>
          </a:xfrm>
        </p:spPr>
        <p:txBody>
          <a:bodyPr/>
          <a:lstStyle/>
          <a:p>
            <a:pPr>
              <a:lnSpc>
                <a:spcPct val="80000"/>
              </a:lnSpc>
              <a:spcBef>
                <a:spcPct val="50000"/>
              </a:spcBef>
              <a:buClrTx/>
              <a:buSzPct val="125000"/>
              <a:buFontTx/>
              <a:buChar char="•"/>
            </a:pPr>
            <a:r>
              <a:rPr lang="en-US" altLang="en-US" sz="1600" b="1" dirty="0" smtClean="0">
                <a:solidFill>
                  <a:schemeClr val="tx1"/>
                </a:solidFill>
                <a:cs typeface="Arial" charset="0"/>
              </a:rPr>
              <a:t>Cleans up mess and restores damaged natural resources, generates many jobs and insures continuation of commerce in the involved communities.</a:t>
            </a:r>
          </a:p>
          <a:p>
            <a:pPr>
              <a:lnSpc>
                <a:spcPct val="80000"/>
              </a:lnSpc>
              <a:spcBef>
                <a:spcPct val="50000"/>
              </a:spcBef>
              <a:buClrTx/>
              <a:buSzPct val="125000"/>
              <a:buFontTx/>
              <a:buChar char="•"/>
            </a:pPr>
            <a:r>
              <a:rPr lang="en-US" altLang="en-US" sz="1600" b="1" dirty="0" smtClean="0">
                <a:solidFill>
                  <a:schemeClr val="tx1"/>
                </a:solidFill>
                <a:cs typeface="Arial" charset="0"/>
              </a:rPr>
              <a:t>Makes polluters and responsible parties pay.  Responsible parties have performed a considerable amount of the property cleanup and  paid large settlements with the governments exceeding $700 million for cleanup and $140 million for resource restoration.  </a:t>
            </a:r>
          </a:p>
          <a:p>
            <a:pPr>
              <a:lnSpc>
                <a:spcPct val="90000"/>
              </a:lnSpc>
              <a:spcBef>
                <a:spcPct val="50000"/>
              </a:spcBef>
              <a:buClrTx/>
              <a:buSzPct val="125000"/>
              <a:buFontTx/>
              <a:buChar char="•"/>
            </a:pPr>
            <a:r>
              <a:rPr lang="en-US" altLang="en-US" sz="1600" b="1" dirty="0" smtClean="0">
                <a:solidFill>
                  <a:schemeClr val="tx1"/>
                </a:solidFill>
                <a:cs typeface="Arial" charset="0"/>
              </a:rPr>
              <a:t>Impacts communities and industry in both a positive and negative way.  </a:t>
            </a:r>
          </a:p>
          <a:p>
            <a:pPr>
              <a:lnSpc>
                <a:spcPct val="90000"/>
              </a:lnSpc>
              <a:spcBef>
                <a:spcPct val="50000"/>
              </a:spcBef>
              <a:buClrTx/>
              <a:buSzPct val="125000"/>
              <a:buFontTx/>
              <a:buChar char="•"/>
            </a:pPr>
            <a:r>
              <a:rPr lang="en-US" altLang="en-US" sz="1600" b="1" dirty="0" smtClean="0">
                <a:solidFill>
                  <a:schemeClr val="tx1"/>
                </a:solidFill>
                <a:cs typeface="Arial" charset="0"/>
              </a:rPr>
              <a:t>Real property impacts can be substantial where property agents and brokers, title companies and banks have CERCLA liability concerns on contaminated properties.</a:t>
            </a:r>
          </a:p>
          <a:p>
            <a:pPr>
              <a:lnSpc>
                <a:spcPct val="90000"/>
              </a:lnSpc>
              <a:spcBef>
                <a:spcPct val="50000"/>
              </a:spcBef>
              <a:buClrTx/>
              <a:buSzPct val="125000"/>
              <a:buFontTx/>
              <a:buChar char="•"/>
            </a:pPr>
            <a:r>
              <a:rPr lang="en-US" altLang="en-US" sz="1600" b="1" dirty="0" smtClean="0">
                <a:solidFill>
                  <a:schemeClr val="tx1"/>
                </a:solidFill>
                <a:cs typeface="Arial" charset="0"/>
              </a:rPr>
              <a:t>Costly.</a:t>
            </a:r>
          </a:p>
          <a:p>
            <a:pPr lvl="1">
              <a:lnSpc>
                <a:spcPct val="90000"/>
              </a:lnSpc>
              <a:spcBef>
                <a:spcPct val="50000"/>
              </a:spcBef>
              <a:buClrTx/>
              <a:buSzTx/>
              <a:buFont typeface="Wingdings" pitchFamily="2" charset="2"/>
              <a:buChar char="§"/>
            </a:pPr>
            <a:r>
              <a:rPr lang="en-US" altLang="en-US" sz="1600" b="1" dirty="0" smtClean="0">
                <a:solidFill>
                  <a:schemeClr val="tx1"/>
                </a:solidFill>
                <a:cs typeface="Arial" charset="0"/>
              </a:rPr>
              <a:t>$2.3 billion total estimated cost for Basin cleanup and restoration.</a:t>
            </a:r>
          </a:p>
          <a:p>
            <a:pPr lvl="1">
              <a:lnSpc>
                <a:spcPct val="90000"/>
              </a:lnSpc>
              <a:spcBef>
                <a:spcPct val="50000"/>
              </a:spcBef>
              <a:buClrTx/>
              <a:buSzTx/>
              <a:buFont typeface="Wingdings" pitchFamily="2" charset="2"/>
              <a:buChar char="§"/>
            </a:pPr>
            <a:r>
              <a:rPr lang="en-US" altLang="en-US" sz="1600" b="1" dirty="0" smtClean="0">
                <a:solidFill>
                  <a:schemeClr val="tx1"/>
                </a:solidFill>
                <a:cs typeface="Arial" charset="0"/>
              </a:rPr>
              <a:t>Currently investing between $20 and $25 million per year on work.</a:t>
            </a:r>
          </a:p>
          <a:p>
            <a:pPr eaLnBrk="1" hangingPunct="1">
              <a:lnSpc>
                <a:spcPct val="90000"/>
              </a:lnSpc>
              <a:buFont typeface="Wingdings" pitchFamily="2" charset="2"/>
              <a:buNone/>
            </a:pPr>
            <a:endParaRPr lang="en-US" altLang="en-US" sz="1600" dirty="0" smtClean="0">
              <a:solidFill>
                <a:schemeClr val="tx1"/>
              </a:solidFill>
              <a:cs typeface="Arial" charset="0"/>
            </a:endParaRPr>
          </a:p>
        </p:txBody>
      </p:sp>
      <p:sp>
        <p:nvSpPr>
          <p:cNvPr id="8197" name="Line 5"/>
          <p:cNvSpPr>
            <a:spLocks noChangeShapeType="1"/>
          </p:cNvSpPr>
          <p:nvPr/>
        </p:nvSpPr>
        <p:spPr bwMode="auto">
          <a:xfrm>
            <a:off x="1752600" y="2286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title"/>
          </p:nvPr>
        </p:nvSpPr>
        <p:spPr>
          <a:xfrm>
            <a:off x="2209800" y="952500"/>
            <a:ext cx="4648200" cy="609600"/>
          </a:xfrm>
        </p:spPr>
        <p:txBody>
          <a:bodyPr/>
          <a:lstStyle/>
          <a:p>
            <a:pPr algn="ctr" eaLnBrk="1" hangingPunct="1"/>
            <a:r>
              <a:rPr lang="en-US" altLang="en-US" sz="2400" b="1" smtClean="0"/>
              <a:t>TYPICAL PROBLEMS</a:t>
            </a:r>
            <a:r>
              <a:rPr lang="en-US" altLang="en-US" sz="2800" b="1" smtClean="0"/>
              <a:t> </a:t>
            </a:r>
          </a:p>
        </p:txBody>
      </p:sp>
      <p:pic>
        <p:nvPicPr>
          <p:cNvPr id="9219" name="Picture 4" descr="BEIPC Web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55562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5"/>
          <p:cNvSpPr>
            <a:spLocks noGrp="1" noChangeArrowheads="1"/>
          </p:cNvSpPr>
          <p:nvPr>
            <p:ph type="body" idx="1"/>
          </p:nvPr>
        </p:nvSpPr>
        <p:spPr>
          <a:xfrm>
            <a:off x="1295400" y="1981200"/>
            <a:ext cx="7162800" cy="4114800"/>
          </a:xfrm>
        </p:spPr>
        <p:txBody>
          <a:bodyPr/>
          <a:lstStyle/>
          <a:p>
            <a:pPr>
              <a:spcBef>
                <a:spcPct val="50000"/>
              </a:spcBef>
              <a:buClrTx/>
              <a:buSzPct val="125000"/>
              <a:buFontTx/>
              <a:buChar char="•"/>
            </a:pPr>
            <a:endParaRPr lang="en-US" altLang="en-US" sz="3000" smtClean="0">
              <a:solidFill>
                <a:schemeClr val="bg1"/>
              </a:solidFill>
              <a:latin typeface="Tahoma" pitchFamily="34" charset="0"/>
            </a:endParaRPr>
          </a:p>
        </p:txBody>
      </p:sp>
      <p:pic>
        <p:nvPicPr>
          <p:cNvPr id="9221" name="Picture 6"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57400"/>
            <a:ext cx="32766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057400"/>
            <a:ext cx="3276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descr="Pictur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4191000"/>
            <a:ext cx="2895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gcarlile\Desktop\Presentation Photos\P2070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633413"/>
            <a:ext cx="74549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PIM014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3969" b="17293"/>
          <a:stretch>
            <a:fillRect/>
          </a:stretch>
        </p:blipFill>
        <p:spPr>
          <a:xfrm>
            <a:off x="228600" y="3132138"/>
            <a:ext cx="8610600" cy="3027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4"/>
          <p:cNvSpPr>
            <a:spLocks noChangeArrowheads="1"/>
          </p:cNvSpPr>
          <p:nvPr/>
        </p:nvSpPr>
        <p:spPr bwMode="auto">
          <a:xfrm>
            <a:off x="609600" y="3886200"/>
            <a:ext cx="7848600" cy="222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accent1"/>
              </a:buClr>
              <a:buSzPct val="85000"/>
              <a:buFont typeface="Wingdings" pitchFamily="2" charset="2"/>
              <a:buChar char="o"/>
              <a:defRPr sz="2800">
                <a:solidFill>
                  <a:schemeClr val="tx2"/>
                </a:solidFill>
                <a:latin typeface="Arial" charset="0"/>
              </a:defRPr>
            </a:lvl1pPr>
            <a:lvl2pPr marL="742950" indent="-285750">
              <a:spcBef>
                <a:spcPct val="20000"/>
              </a:spcBef>
              <a:buClr>
                <a:schemeClr val="accent1"/>
              </a:buClr>
              <a:buSzPct val="70000"/>
              <a:buFont typeface="Wingdings" pitchFamily="2" charset="2"/>
              <a:buChar char="n"/>
              <a:defRPr sz="2500">
                <a:solidFill>
                  <a:schemeClr val="tx2"/>
                </a:solidFill>
                <a:latin typeface="Arial" charset="0"/>
              </a:defRPr>
            </a:lvl2pPr>
            <a:lvl3pPr marL="1143000" indent="-228600">
              <a:spcBef>
                <a:spcPct val="20000"/>
              </a:spcBef>
              <a:buClr>
                <a:schemeClr val="accent1"/>
              </a:buClr>
              <a:buSzPct val="70000"/>
              <a:buFont typeface="Wingdings" pitchFamily="2" charset="2"/>
              <a:buChar char="p"/>
              <a:defRPr sz="2200">
                <a:solidFill>
                  <a:schemeClr val="tx2"/>
                </a:solidFill>
                <a:latin typeface="Arial" charset="0"/>
              </a:defRPr>
            </a:lvl3pPr>
            <a:lvl4pPr marL="1600200" indent="-228600">
              <a:spcBef>
                <a:spcPct val="20000"/>
              </a:spcBef>
              <a:buClr>
                <a:schemeClr val="accent1"/>
              </a:buClr>
              <a:buSzPct val="70000"/>
              <a:buFont typeface="Wingdings" pitchFamily="2" charset="2"/>
              <a:buChar char="n"/>
              <a:defRPr sz="2000">
                <a:solidFill>
                  <a:schemeClr val="tx2"/>
                </a:solidFill>
                <a:latin typeface="Arial" charset="0"/>
              </a:defRPr>
            </a:lvl4pPr>
            <a:lvl5pPr marL="2057400" indent="-228600">
              <a:spcBef>
                <a:spcPct val="20000"/>
              </a:spcBef>
              <a:buClr>
                <a:schemeClr val="accent1"/>
              </a:buClr>
              <a:buSzPct val="70000"/>
              <a:buFont typeface="Wingdings" pitchFamily="2" charset="2"/>
              <a:buChar char="o"/>
              <a:defRPr sz="2000">
                <a:solidFill>
                  <a:schemeClr val="tx2"/>
                </a:solidFill>
                <a:latin typeface="Arial" charset="0"/>
              </a:defRPr>
            </a:lvl5pPr>
            <a:lvl6pPr marL="25146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6pPr>
            <a:lvl7pPr marL="29718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7pPr>
            <a:lvl8pPr marL="34290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8pPr>
            <a:lvl9pPr marL="38862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9pPr>
          </a:lstStyle>
          <a:p>
            <a:pPr>
              <a:lnSpc>
                <a:spcPct val="90000"/>
              </a:lnSpc>
              <a:spcBef>
                <a:spcPct val="50000"/>
              </a:spcBef>
              <a:buClrTx/>
              <a:buSzPct val="125000"/>
              <a:buFont typeface="Arial" charset="0"/>
              <a:buChar char="•"/>
            </a:pPr>
            <a:r>
              <a:rPr lang="en-US" altLang="en-US" sz="1800" b="1" dirty="0">
                <a:solidFill>
                  <a:schemeClr val="bg1"/>
                </a:solidFill>
                <a:cs typeface="Arial" charset="0"/>
              </a:rPr>
              <a:t>Management of CDA Lake is required to address water quality and ensure that 70 million cubic yards of contaminated sediments on the Lake bottom </a:t>
            </a:r>
            <a:r>
              <a:rPr lang="en-US" altLang="en-US" sz="1800" b="1" dirty="0" smtClean="0">
                <a:solidFill>
                  <a:schemeClr val="bg1"/>
                </a:solidFill>
                <a:cs typeface="Arial" charset="0"/>
              </a:rPr>
              <a:t>stay </a:t>
            </a:r>
            <a:r>
              <a:rPr lang="en-US" altLang="en-US" sz="1800" b="1" dirty="0">
                <a:solidFill>
                  <a:schemeClr val="bg1"/>
                </a:solidFill>
                <a:cs typeface="Arial" charset="0"/>
              </a:rPr>
              <a:t>in a stable condition and metals are not released into the water</a:t>
            </a:r>
            <a:r>
              <a:rPr lang="en-US" altLang="en-US" sz="1800" b="1" dirty="0" smtClean="0">
                <a:solidFill>
                  <a:schemeClr val="bg1"/>
                </a:solidFill>
                <a:cs typeface="Arial" charset="0"/>
              </a:rPr>
              <a:t>.  The Lake is basically the largest waste repository in the Basin.</a:t>
            </a:r>
            <a:endParaRPr lang="en-US" altLang="en-US" sz="1800" b="1" dirty="0">
              <a:solidFill>
                <a:schemeClr val="bg1"/>
              </a:solidFill>
              <a:cs typeface="Arial" charset="0"/>
            </a:endParaRPr>
          </a:p>
          <a:p>
            <a:pPr>
              <a:lnSpc>
                <a:spcPct val="90000"/>
              </a:lnSpc>
              <a:spcBef>
                <a:spcPct val="50000"/>
              </a:spcBef>
              <a:buClrTx/>
              <a:buSzPct val="125000"/>
              <a:buFont typeface="Arial" charset="0"/>
              <a:buChar char="•"/>
            </a:pPr>
            <a:r>
              <a:rPr lang="en-US" altLang="en-US" sz="1800" b="1" dirty="0">
                <a:solidFill>
                  <a:schemeClr val="bg1"/>
                </a:solidFill>
                <a:cs typeface="Arial" charset="0"/>
              </a:rPr>
              <a:t>Management of cleanup actions and protection of the remedy upstream of the Lake is required to protect its quality and value to the Basin </a:t>
            </a:r>
            <a:r>
              <a:rPr lang="en-US" altLang="en-US" sz="1800" b="1" dirty="0" smtClean="0">
                <a:solidFill>
                  <a:schemeClr val="bg1"/>
                </a:solidFill>
                <a:cs typeface="Arial" charset="0"/>
              </a:rPr>
              <a:t>Community.  </a:t>
            </a:r>
            <a:endParaRPr lang="en-US" altLang="en-US" sz="1800" b="1" dirty="0">
              <a:solidFill>
                <a:schemeClr val="bg1"/>
              </a:solidFill>
              <a:cs typeface="Arial" charset="0"/>
            </a:endParaRPr>
          </a:p>
        </p:txBody>
      </p:sp>
      <p:sp>
        <p:nvSpPr>
          <p:cNvPr id="13316" name="TextBox 5"/>
          <p:cNvSpPr txBox="1">
            <a:spLocks noChangeArrowheads="1"/>
          </p:cNvSpPr>
          <p:nvPr/>
        </p:nvSpPr>
        <p:spPr bwMode="auto">
          <a:xfrm>
            <a:off x="1600200" y="990600"/>
            <a:ext cx="7086600"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pitchFamily="2" charset="2"/>
              <a:buChar char="o"/>
              <a:defRPr sz="2800">
                <a:solidFill>
                  <a:schemeClr val="tx2"/>
                </a:solidFill>
                <a:latin typeface="Arial" charset="0"/>
              </a:defRPr>
            </a:lvl1pPr>
            <a:lvl2pPr>
              <a:spcBef>
                <a:spcPct val="20000"/>
              </a:spcBef>
              <a:buClr>
                <a:schemeClr val="accent1"/>
              </a:buClr>
              <a:buSzPct val="70000"/>
              <a:buFont typeface="Wingdings" pitchFamily="2" charset="2"/>
              <a:buChar char="n"/>
              <a:defRPr sz="2500">
                <a:solidFill>
                  <a:schemeClr val="tx2"/>
                </a:solidFill>
                <a:latin typeface="Arial" charset="0"/>
              </a:defRPr>
            </a:lvl2pPr>
            <a:lvl3pPr marL="1143000" indent="-228600">
              <a:spcBef>
                <a:spcPct val="20000"/>
              </a:spcBef>
              <a:buClr>
                <a:schemeClr val="accent1"/>
              </a:buClr>
              <a:buSzPct val="70000"/>
              <a:buFont typeface="Wingdings" pitchFamily="2" charset="2"/>
              <a:buChar char="p"/>
              <a:defRPr sz="2200">
                <a:solidFill>
                  <a:schemeClr val="tx2"/>
                </a:solidFill>
                <a:latin typeface="Arial" charset="0"/>
              </a:defRPr>
            </a:lvl3pPr>
            <a:lvl4pPr marL="1600200" indent="-228600">
              <a:spcBef>
                <a:spcPct val="20000"/>
              </a:spcBef>
              <a:buClr>
                <a:schemeClr val="accent1"/>
              </a:buClr>
              <a:buSzPct val="70000"/>
              <a:buFont typeface="Wingdings" pitchFamily="2" charset="2"/>
              <a:buChar char="n"/>
              <a:defRPr sz="2000">
                <a:solidFill>
                  <a:schemeClr val="tx2"/>
                </a:solidFill>
                <a:latin typeface="Arial" charset="0"/>
              </a:defRPr>
            </a:lvl4pPr>
            <a:lvl5pPr marL="2057400" indent="-228600">
              <a:spcBef>
                <a:spcPct val="20000"/>
              </a:spcBef>
              <a:buClr>
                <a:schemeClr val="accent1"/>
              </a:buClr>
              <a:buSzPct val="70000"/>
              <a:buFont typeface="Wingdings" pitchFamily="2" charset="2"/>
              <a:buChar char="o"/>
              <a:defRPr sz="2000">
                <a:solidFill>
                  <a:schemeClr val="tx2"/>
                </a:solidFill>
                <a:latin typeface="Arial" charset="0"/>
              </a:defRPr>
            </a:lvl5pPr>
            <a:lvl6pPr marL="25146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6pPr>
            <a:lvl7pPr marL="29718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7pPr>
            <a:lvl8pPr marL="34290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8pPr>
            <a:lvl9pPr marL="38862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9pPr>
          </a:lstStyle>
          <a:p>
            <a:pPr>
              <a:lnSpc>
                <a:spcPct val="90000"/>
              </a:lnSpc>
              <a:spcBef>
                <a:spcPct val="50000"/>
              </a:spcBef>
              <a:buClrTx/>
              <a:buSzPct val="125000"/>
              <a:buFontTx/>
              <a:buChar char="•"/>
            </a:pPr>
            <a:r>
              <a:rPr lang="en-US" altLang="en-US" sz="1600" b="1" dirty="0" smtClean="0">
                <a:solidFill>
                  <a:schemeClr val="tx1"/>
                </a:solidFill>
                <a:cs typeface="Arial" charset="0"/>
              </a:rPr>
              <a:t>Actions </a:t>
            </a:r>
            <a:r>
              <a:rPr lang="en-US" altLang="en-US" sz="1600" b="1" dirty="0">
                <a:solidFill>
                  <a:schemeClr val="tx1"/>
                </a:solidFill>
                <a:cs typeface="Arial" charset="0"/>
              </a:rPr>
              <a:t>are required to protect human health and the environment.</a:t>
            </a:r>
          </a:p>
          <a:p>
            <a:pPr>
              <a:lnSpc>
                <a:spcPct val="90000"/>
              </a:lnSpc>
              <a:spcBef>
                <a:spcPct val="50000"/>
              </a:spcBef>
              <a:buClrTx/>
              <a:buSzPct val="125000"/>
              <a:buFontTx/>
              <a:buChar char="•"/>
            </a:pPr>
            <a:r>
              <a:rPr lang="en-US" altLang="en-US" sz="1600" b="1" dirty="0">
                <a:solidFill>
                  <a:schemeClr val="tx1"/>
                </a:solidFill>
                <a:cs typeface="Arial" charset="0"/>
              </a:rPr>
              <a:t>Two main types of contamination require remediation: </a:t>
            </a:r>
          </a:p>
          <a:p>
            <a:pPr lvl="1">
              <a:lnSpc>
                <a:spcPct val="90000"/>
              </a:lnSpc>
              <a:spcBef>
                <a:spcPct val="50000"/>
              </a:spcBef>
              <a:buClrTx/>
              <a:buSzPct val="125000"/>
              <a:buFontTx/>
              <a:buAutoNum type="arabicParenR"/>
            </a:pPr>
            <a:r>
              <a:rPr lang="en-US" altLang="en-US" sz="1600" b="1" dirty="0">
                <a:solidFill>
                  <a:schemeClr val="tx1"/>
                </a:solidFill>
                <a:cs typeface="Arial" charset="0"/>
              </a:rPr>
              <a:t>ground and surface water containing dissolved heavy metals (zinc); and </a:t>
            </a:r>
          </a:p>
          <a:p>
            <a:pPr lvl="1">
              <a:lnSpc>
                <a:spcPct val="90000"/>
              </a:lnSpc>
              <a:spcBef>
                <a:spcPct val="50000"/>
              </a:spcBef>
              <a:buClrTx/>
              <a:buSzPct val="125000"/>
              <a:buFontTx/>
              <a:buAutoNum type="arabicParenR"/>
            </a:pPr>
            <a:r>
              <a:rPr lang="en-US" altLang="en-US" sz="1600" b="1" dirty="0">
                <a:solidFill>
                  <a:schemeClr val="tx1"/>
                </a:solidFill>
                <a:cs typeface="Arial" charset="0"/>
              </a:rPr>
              <a:t>soils and sediments contaminated with heavy metals such as lead.</a:t>
            </a:r>
            <a:endParaRPr lang="en-US" altLang="en-US" sz="1600" dirty="0">
              <a:solidFill>
                <a:schemeClr val="bg1"/>
              </a:solidFill>
              <a:cs typeface="Arial" charset="0"/>
            </a:endParaRPr>
          </a:p>
        </p:txBody>
      </p:sp>
      <p:sp>
        <p:nvSpPr>
          <p:cNvPr id="13317" name="Rectangle 3"/>
          <p:cNvSpPr>
            <a:spLocks noGrp="1" noChangeArrowheads="1"/>
          </p:cNvSpPr>
          <p:nvPr>
            <p:ph type="title"/>
          </p:nvPr>
        </p:nvSpPr>
        <p:spPr>
          <a:xfrm>
            <a:off x="2362200" y="381000"/>
            <a:ext cx="4648200" cy="609600"/>
          </a:xfrm>
        </p:spPr>
        <p:txBody>
          <a:bodyPr/>
          <a:lstStyle/>
          <a:p>
            <a:pPr algn="ctr" eaLnBrk="1" hangingPunct="1"/>
            <a:r>
              <a:rPr lang="en-US" altLang="en-US" sz="2400" b="1" dirty="0" smtClean="0"/>
              <a:t>KEY CLEANUP ISSUES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133600" y="914400"/>
            <a:ext cx="5638800" cy="609600"/>
          </a:xfrm>
        </p:spPr>
        <p:txBody>
          <a:bodyPr/>
          <a:lstStyle/>
          <a:p>
            <a:pPr algn="ctr"/>
            <a:r>
              <a:rPr lang="en-US" altLang="en-US" sz="2400" b="1" dirty="0"/>
              <a:t>KEY </a:t>
            </a:r>
            <a:r>
              <a:rPr lang="en-US" altLang="en-US" sz="2400" b="1" dirty="0" smtClean="0"/>
              <a:t>RESTORATION </a:t>
            </a:r>
            <a:r>
              <a:rPr lang="en-US" altLang="en-US" sz="2400" b="1" dirty="0"/>
              <a:t>ISSUES </a:t>
            </a:r>
            <a:endParaRPr lang="en-US" altLang="en-US" sz="2800" b="1" dirty="0" smtClean="0"/>
          </a:p>
        </p:txBody>
      </p:sp>
      <p:sp>
        <p:nvSpPr>
          <p:cNvPr id="7172" name="Rectangle 4"/>
          <p:cNvSpPr>
            <a:spLocks noGrp="1" noChangeArrowheads="1"/>
          </p:cNvSpPr>
          <p:nvPr>
            <p:ph type="body" idx="1"/>
          </p:nvPr>
        </p:nvSpPr>
        <p:spPr>
          <a:xfrm>
            <a:off x="304800" y="2057400"/>
            <a:ext cx="8534400" cy="4343400"/>
          </a:xfrm>
        </p:spPr>
        <p:txBody>
          <a:bodyPr/>
          <a:lstStyle/>
          <a:p>
            <a:pPr>
              <a:spcBef>
                <a:spcPct val="50000"/>
              </a:spcBef>
              <a:buClrTx/>
              <a:buSzPct val="125000"/>
              <a:buFontTx/>
              <a:buChar char="•"/>
            </a:pPr>
            <a:r>
              <a:rPr lang="en-US" altLang="en-US" sz="1600" b="1" dirty="0" smtClean="0">
                <a:solidFill>
                  <a:schemeClr val="tx1"/>
                </a:solidFill>
                <a:cs typeface="Arial" charset="0"/>
              </a:rPr>
              <a:t>Requires evaluation of damages and establishment of a restoration program through the environmental impact statement (EIS) process by the Trustees; CDA Tribe, U.S. Forest Service, U.S. Department of Interior, and Idaho Departments of Environmental Quality and Fish and Game.</a:t>
            </a:r>
          </a:p>
          <a:p>
            <a:pPr>
              <a:spcBef>
                <a:spcPct val="50000"/>
              </a:spcBef>
              <a:buClrTx/>
              <a:buSzPct val="125000"/>
              <a:buFontTx/>
              <a:buChar char="•"/>
            </a:pPr>
            <a:r>
              <a:rPr lang="en-US" altLang="en-US" sz="1600" b="1" dirty="0" smtClean="0">
                <a:solidFill>
                  <a:schemeClr val="tx1"/>
                </a:solidFill>
                <a:cs typeface="Arial" charset="0"/>
              </a:rPr>
              <a:t>Funds from the $140 million settlement will be used to develop and implement restoration projects to deal with wildlife and fish habitat, vegetation and other biota. </a:t>
            </a:r>
          </a:p>
          <a:p>
            <a:pPr>
              <a:spcBef>
                <a:spcPct val="50000"/>
              </a:spcBef>
              <a:buClrTx/>
              <a:buSzPct val="125000"/>
              <a:buFontTx/>
              <a:buChar char="•"/>
            </a:pPr>
            <a:r>
              <a:rPr lang="en-US" altLang="en-US" sz="1600" b="1" dirty="0" smtClean="0">
                <a:solidFill>
                  <a:schemeClr val="tx1"/>
                </a:solidFill>
                <a:cs typeface="Arial" charset="0"/>
              </a:rPr>
              <a:t>Trustees currently reviewing submitted proposals from the public and agencies to select projects for implementation of the program outlined in the EIS.</a:t>
            </a:r>
          </a:p>
        </p:txBody>
      </p:sp>
    </p:spTree>
    <p:extLst>
      <p:ext uri="{BB962C8B-B14F-4D97-AF65-F5344CB8AC3E}">
        <p14:creationId xmlns:p14="http://schemas.microsoft.com/office/powerpoint/2010/main" val="27761324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38300" y="990600"/>
            <a:ext cx="7391400" cy="609600"/>
          </a:xfrm>
        </p:spPr>
        <p:txBody>
          <a:bodyPr/>
          <a:lstStyle/>
          <a:p>
            <a:pPr eaLnBrk="1" hangingPunct="1"/>
            <a:r>
              <a:rPr lang="en-US" altLang="en-US" sz="2400" b="1" dirty="0" smtClean="0"/>
              <a:t>ACCOMPLISHMENTS</a:t>
            </a:r>
            <a:r>
              <a:rPr lang="en-US" altLang="en-US" sz="2800" b="1" dirty="0" smtClean="0"/>
              <a:t> </a:t>
            </a:r>
            <a:r>
              <a:rPr lang="en-US" altLang="en-US" sz="1500" b="1" dirty="0" smtClean="0"/>
              <a:t>(by responsible parties, federal, state, tribal and local agencies)</a:t>
            </a:r>
            <a:r>
              <a:rPr lang="en-US" altLang="en-US" sz="2400" b="1" dirty="0" smtClean="0"/>
              <a:t> </a:t>
            </a:r>
          </a:p>
        </p:txBody>
      </p:sp>
      <p:sp>
        <p:nvSpPr>
          <p:cNvPr id="17412" name="Rectangle 4"/>
          <p:cNvSpPr>
            <a:spLocks noGrp="1" noChangeArrowheads="1"/>
          </p:cNvSpPr>
          <p:nvPr>
            <p:ph type="body" idx="1"/>
          </p:nvPr>
        </p:nvSpPr>
        <p:spPr>
          <a:xfrm>
            <a:off x="381000" y="1905000"/>
            <a:ext cx="8153400" cy="3733800"/>
          </a:xfrm>
        </p:spPr>
        <p:txBody>
          <a:bodyPr/>
          <a:lstStyle/>
          <a:p>
            <a:pPr>
              <a:spcBef>
                <a:spcPct val="50000"/>
              </a:spcBef>
              <a:buClrTx/>
              <a:buSzPct val="125000"/>
              <a:buFontTx/>
              <a:buChar char="•"/>
            </a:pPr>
            <a:r>
              <a:rPr lang="en-US" altLang="en-US" sz="1600" b="1" dirty="0" smtClean="0">
                <a:solidFill>
                  <a:schemeClr val="tx1"/>
                </a:solidFill>
                <a:cs typeface="Arial" charset="0"/>
              </a:rPr>
              <a:t>Over 7000 residential, public and commercial properties remediated.</a:t>
            </a:r>
          </a:p>
          <a:p>
            <a:pPr>
              <a:spcBef>
                <a:spcPct val="50000"/>
              </a:spcBef>
              <a:buClrTx/>
              <a:buSzPct val="125000"/>
              <a:buFontTx/>
              <a:buChar char="•"/>
            </a:pPr>
            <a:r>
              <a:rPr lang="en-US" altLang="en-US" sz="1600" b="1" dirty="0" smtClean="0">
                <a:solidFill>
                  <a:schemeClr val="tx1"/>
                </a:solidFill>
                <a:cs typeface="Arial" charset="0"/>
              </a:rPr>
              <a:t>All industrial sites in the Box remediated.</a:t>
            </a:r>
          </a:p>
          <a:p>
            <a:pPr>
              <a:spcBef>
                <a:spcPct val="50000"/>
              </a:spcBef>
              <a:buClrTx/>
              <a:buSzPct val="125000"/>
              <a:buFontTx/>
              <a:buChar char="•"/>
            </a:pPr>
            <a:r>
              <a:rPr lang="en-US" altLang="en-US" sz="1600" b="1" dirty="0" smtClean="0">
                <a:solidFill>
                  <a:schemeClr val="tx1"/>
                </a:solidFill>
                <a:cs typeface="Arial" charset="0"/>
              </a:rPr>
              <a:t>Average blood levels in children down to below 3ug/dl since 2006. </a:t>
            </a:r>
          </a:p>
          <a:p>
            <a:pPr>
              <a:spcBef>
                <a:spcPct val="50000"/>
              </a:spcBef>
              <a:buClrTx/>
              <a:buSzPct val="125000"/>
              <a:buFontTx/>
              <a:buChar char="•"/>
            </a:pPr>
            <a:r>
              <a:rPr lang="en-US" altLang="en-US" sz="1600" b="1" dirty="0" smtClean="0">
                <a:solidFill>
                  <a:schemeClr val="tx1"/>
                </a:solidFill>
                <a:cs typeface="Arial" charset="0"/>
              </a:rPr>
              <a:t>Many mine and mill sites in the Basin remediated.</a:t>
            </a:r>
          </a:p>
          <a:p>
            <a:pPr>
              <a:spcBef>
                <a:spcPct val="50000"/>
              </a:spcBef>
              <a:buClrTx/>
              <a:buSzPct val="125000"/>
              <a:buFontTx/>
              <a:buChar char="•"/>
            </a:pPr>
            <a:r>
              <a:rPr lang="en-US" altLang="en-US" sz="1600" b="1" dirty="0" smtClean="0">
                <a:solidFill>
                  <a:schemeClr val="tx1"/>
                </a:solidFill>
                <a:cs typeface="Arial" charset="0"/>
              </a:rPr>
              <a:t>Continuous management of contaminated waste soils generated from cleanup actions by construction and operation of waste repositories.</a:t>
            </a:r>
          </a:p>
          <a:p>
            <a:pPr>
              <a:spcBef>
                <a:spcPct val="50000"/>
              </a:spcBef>
              <a:buClrTx/>
              <a:buSzPct val="125000"/>
              <a:buFontTx/>
              <a:buChar char="•"/>
            </a:pPr>
            <a:r>
              <a:rPr lang="en-US" altLang="en-US" sz="1600" b="1" dirty="0" smtClean="0">
                <a:solidFill>
                  <a:schemeClr val="tx1"/>
                </a:solidFill>
                <a:cs typeface="Arial" charset="0"/>
              </a:rPr>
              <a:t>Cleanup of recreation areas along CDA &amp; Spokane Rivers.</a:t>
            </a:r>
          </a:p>
        </p:txBody>
      </p:sp>
      <p:pic>
        <p:nvPicPr>
          <p:cNvPr id="17413" name="Picture 6" descr="C:\Users\gcarlile\Desktop\Presentation Photos\144 Sunshine Kellogg 01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925" y="4495800"/>
            <a:ext cx="219392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C:\Users\gcarlile\Desktop\Presentation Photos\45 Doolittle Kingston 00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1563" y="4495800"/>
            <a:ext cx="219392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C:\Users\gcarlile\Desktop\Presentation Photos\42182 SVR Kingston 10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8738" y="4495800"/>
            <a:ext cx="219392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438400" y="944563"/>
            <a:ext cx="5791200" cy="609600"/>
          </a:xfrm>
        </p:spPr>
        <p:txBody>
          <a:bodyPr/>
          <a:lstStyle/>
          <a:p>
            <a:pPr eaLnBrk="1" hangingPunct="1"/>
            <a:r>
              <a:rPr lang="en-US" altLang="en-US" sz="2400" b="1" dirty="0" smtClean="0"/>
              <a:t>ACCOMPLISHMENTS</a:t>
            </a:r>
            <a:r>
              <a:rPr lang="en-US" altLang="en-US" sz="2000" b="1" dirty="0" smtClean="0"/>
              <a:t> (continued)</a:t>
            </a:r>
          </a:p>
        </p:txBody>
      </p:sp>
      <p:sp>
        <p:nvSpPr>
          <p:cNvPr id="72708" name="Rectangle 4"/>
          <p:cNvSpPr>
            <a:spLocks noGrp="1" noChangeArrowheads="1"/>
          </p:cNvSpPr>
          <p:nvPr>
            <p:ph type="body" idx="1"/>
          </p:nvPr>
        </p:nvSpPr>
        <p:spPr>
          <a:xfrm>
            <a:off x="457200" y="1905000"/>
            <a:ext cx="8229600" cy="2514600"/>
          </a:xfrm>
        </p:spPr>
        <p:txBody>
          <a:bodyPr/>
          <a:lstStyle/>
          <a:p>
            <a:pPr>
              <a:lnSpc>
                <a:spcPct val="80000"/>
              </a:lnSpc>
              <a:spcBef>
                <a:spcPct val="50000"/>
              </a:spcBef>
              <a:buClrTx/>
              <a:buSzPct val="125000"/>
              <a:buFontTx/>
              <a:buChar char="•"/>
              <a:defRPr/>
            </a:pPr>
            <a:r>
              <a:rPr lang="en-US" altLang="en-US" sz="1600" b="1" dirty="0" smtClean="0">
                <a:solidFill>
                  <a:schemeClr val="tx1"/>
                </a:solidFill>
                <a:cs typeface="Arial" panose="020B0604020202020204" pitchFamily="34" charset="0"/>
              </a:rPr>
              <a:t>Capping of all contaminated gravel roads in the Basin ($6 million program).</a:t>
            </a:r>
          </a:p>
          <a:p>
            <a:pPr>
              <a:lnSpc>
                <a:spcPct val="80000"/>
              </a:lnSpc>
              <a:spcBef>
                <a:spcPct val="50000"/>
              </a:spcBef>
              <a:buClrTx/>
              <a:buSzPct val="125000"/>
              <a:buFontTx/>
              <a:buChar char="•"/>
              <a:defRPr/>
            </a:pPr>
            <a:r>
              <a:rPr lang="en-US" altLang="en-US" sz="1600" b="1" dirty="0" smtClean="0">
                <a:solidFill>
                  <a:schemeClr val="tx1"/>
                </a:solidFill>
                <a:cs typeface="Arial" panose="020B0604020202020204" pitchFamily="34" charset="0"/>
              </a:rPr>
              <a:t>Purchase of a conservation easements and construction of clean wetlands on agricultural lands in the Lower Basin for waterfowl habitat.</a:t>
            </a:r>
          </a:p>
          <a:p>
            <a:pPr>
              <a:lnSpc>
                <a:spcPct val="80000"/>
              </a:lnSpc>
              <a:spcBef>
                <a:spcPct val="50000"/>
              </a:spcBef>
              <a:buClrTx/>
              <a:buSzPct val="125000"/>
              <a:buFontTx/>
              <a:buChar char="•"/>
              <a:defRPr/>
            </a:pPr>
            <a:r>
              <a:rPr lang="en-US" altLang="en-US" sz="1600" b="1" dirty="0" smtClean="0">
                <a:solidFill>
                  <a:schemeClr val="tx1"/>
                </a:solidFill>
                <a:cs typeface="Arial" panose="020B0604020202020204" pitchFamily="34" charset="0"/>
              </a:rPr>
              <a:t>Development of storm water runoff, flood control and drainage management projects to protect the remediated areas in the Basin.  </a:t>
            </a:r>
            <a:r>
              <a:rPr lang="en-US" altLang="en-US" sz="1600" b="1" smtClean="0">
                <a:solidFill>
                  <a:schemeClr val="tx1"/>
                </a:solidFill>
                <a:cs typeface="Arial" panose="020B0604020202020204" pitchFamily="34" charset="0"/>
              </a:rPr>
              <a:t>22 </a:t>
            </a:r>
            <a:r>
              <a:rPr lang="en-US" altLang="en-US" sz="1600" b="1" dirty="0" smtClean="0">
                <a:solidFill>
                  <a:schemeClr val="tx1"/>
                </a:solidFill>
                <a:cs typeface="Arial" panose="020B0604020202020204" pitchFamily="34" charset="0"/>
              </a:rPr>
              <a:t>Projects completed with 4 remaining for construction in 2019 ($38 million program).  </a:t>
            </a:r>
          </a:p>
          <a:p>
            <a:pPr>
              <a:lnSpc>
                <a:spcPct val="80000"/>
              </a:lnSpc>
              <a:spcBef>
                <a:spcPct val="50000"/>
              </a:spcBef>
              <a:buClrTx/>
              <a:buSzPct val="125000"/>
              <a:buFontTx/>
              <a:buChar char="•"/>
              <a:defRPr/>
            </a:pPr>
            <a:r>
              <a:rPr lang="en-US" altLang="en-US" sz="1600" b="1" dirty="0" smtClean="0">
                <a:solidFill>
                  <a:schemeClr val="tx1"/>
                </a:solidFill>
                <a:cs typeface="Arial" panose="020B0604020202020204" pitchFamily="34" charset="0"/>
              </a:rPr>
              <a:t>Repaving of over 500 deteriorated contaminated paved roads segments in the Box and Basin, over 100 projects still remaining ($54 million program).</a:t>
            </a:r>
          </a:p>
          <a:p>
            <a:pPr>
              <a:lnSpc>
                <a:spcPct val="80000"/>
              </a:lnSpc>
              <a:spcBef>
                <a:spcPct val="50000"/>
              </a:spcBef>
              <a:buClrTx/>
              <a:buSzPct val="125000"/>
              <a:buFontTx/>
              <a:buChar char="•"/>
              <a:defRPr/>
            </a:pPr>
            <a:endParaRPr lang="en-US" altLang="en-US" sz="1600" b="1" dirty="0" smtClean="0">
              <a:solidFill>
                <a:schemeClr val="tx1"/>
              </a:solidFill>
              <a:cs typeface="Arial" panose="020B0604020202020204" pitchFamily="34" charset="0"/>
            </a:endParaRPr>
          </a:p>
          <a:p>
            <a:pPr marL="0" indent="0">
              <a:lnSpc>
                <a:spcPct val="80000"/>
              </a:lnSpc>
              <a:spcBef>
                <a:spcPct val="50000"/>
              </a:spcBef>
              <a:buClrTx/>
              <a:buSzPct val="125000"/>
              <a:buFont typeface="Wingdings" pitchFamily="2" charset="2"/>
              <a:buNone/>
              <a:defRPr/>
            </a:pPr>
            <a:endParaRPr lang="en-US" altLang="en-US" sz="1800" dirty="0" smtClean="0">
              <a:solidFill>
                <a:schemeClr val="tx1"/>
              </a:solidFill>
              <a:latin typeface="Tahoma" pitchFamily="34" charset="0"/>
            </a:endParaRPr>
          </a:p>
          <a:p>
            <a:pPr eaLnBrk="1" hangingPunct="1">
              <a:lnSpc>
                <a:spcPct val="80000"/>
              </a:lnSpc>
              <a:buFont typeface="Wingdings" pitchFamily="2" charset="2"/>
              <a:buNone/>
              <a:defRPr/>
            </a:pPr>
            <a:endParaRPr lang="en-US" altLang="en-US" sz="1800" dirty="0" smtClean="0">
              <a:solidFill>
                <a:schemeClr val="tx1"/>
              </a:solidFill>
              <a:latin typeface="Tahoma" pitchFamily="34" charset="0"/>
            </a:endParaRPr>
          </a:p>
        </p:txBody>
      </p:sp>
      <p:pic>
        <p:nvPicPr>
          <p:cNvPr id="18437" name="Picture 10" descr="HPIM0047"/>
          <p:cNvPicPr>
            <a:picLocks noChangeAspect="1" noChangeArrowheads="1"/>
          </p:cNvPicPr>
          <p:nvPr/>
        </p:nvPicPr>
        <p:blipFill>
          <a:blip r:embed="rId2">
            <a:extLst>
              <a:ext uri="{28A0092B-C50C-407E-A947-70E740481C1C}">
                <a14:useLocalDpi xmlns:a14="http://schemas.microsoft.com/office/drawing/2010/main" val="0"/>
              </a:ext>
            </a:extLst>
          </a:blip>
          <a:srcRect l="14647" t="23502" b="34273"/>
          <a:stretch>
            <a:fillRect/>
          </a:stretch>
        </p:blipFill>
        <p:spPr bwMode="auto">
          <a:xfrm>
            <a:off x="304800" y="4191000"/>
            <a:ext cx="541655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9" descr="HPIM0231"/>
          <p:cNvPicPr>
            <a:picLocks noChangeAspect="1" noChangeArrowheads="1"/>
          </p:cNvPicPr>
          <p:nvPr/>
        </p:nvPicPr>
        <p:blipFill>
          <a:blip r:embed="rId3">
            <a:extLst>
              <a:ext uri="{28A0092B-C50C-407E-A947-70E740481C1C}">
                <a14:useLocalDpi xmlns:a14="http://schemas.microsoft.com/office/drawing/2010/main" val="0"/>
              </a:ext>
            </a:extLst>
          </a:blip>
          <a:srcRect r="13333" b="15218"/>
          <a:stretch>
            <a:fillRect/>
          </a:stretch>
        </p:blipFill>
        <p:spPr bwMode="auto">
          <a:xfrm>
            <a:off x="5867400" y="4191000"/>
            <a:ext cx="2982913"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0" y="990600"/>
            <a:ext cx="5791200" cy="609600"/>
          </a:xfrm>
        </p:spPr>
        <p:txBody>
          <a:bodyPr/>
          <a:lstStyle/>
          <a:p>
            <a:pPr algn="ctr" eaLnBrk="1" hangingPunct="1"/>
            <a:r>
              <a:rPr lang="en-US" altLang="en-US" sz="2400" b="1" dirty="0" smtClean="0"/>
              <a:t>IMPORTANT WORK REMAINING</a:t>
            </a:r>
            <a:br>
              <a:rPr lang="en-US" altLang="en-US" sz="2400" b="1" dirty="0" smtClean="0"/>
            </a:br>
            <a:r>
              <a:rPr lang="en-US" altLang="en-US" sz="1600" b="1" dirty="0" smtClean="0"/>
              <a:t>What does the work include and when will it be done?</a:t>
            </a:r>
            <a:endParaRPr lang="en-US" altLang="en-US" sz="2400" b="1" dirty="0" smtClean="0"/>
          </a:p>
        </p:txBody>
      </p:sp>
      <p:sp>
        <p:nvSpPr>
          <p:cNvPr id="19460" name="Rectangle 4"/>
          <p:cNvSpPr>
            <a:spLocks noGrp="1" noChangeArrowheads="1"/>
          </p:cNvSpPr>
          <p:nvPr>
            <p:ph type="body" idx="1"/>
          </p:nvPr>
        </p:nvSpPr>
        <p:spPr>
          <a:xfrm>
            <a:off x="381000" y="1981200"/>
            <a:ext cx="8382000" cy="4038600"/>
          </a:xfrm>
        </p:spPr>
        <p:txBody>
          <a:bodyPr/>
          <a:lstStyle/>
          <a:p>
            <a:pPr>
              <a:spcBef>
                <a:spcPct val="50000"/>
              </a:spcBef>
              <a:buClrTx/>
              <a:buSzPct val="125000"/>
              <a:buFontTx/>
              <a:buChar char="•"/>
            </a:pPr>
            <a:r>
              <a:rPr lang="en-US" altLang="en-US" sz="1600" b="1" dirty="0" smtClean="0">
                <a:solidFill>
                  <a:schemeClr val="tx1"/>
                </a:solidFill>
                <a:cs typeface="Arial" charset="0"/>
              </a:rPr>
              <a:t>Complete remediation of residential, public and commercial properties from Harrison to the head waters. (2019 last year of this program).</a:t>
            </a:r>
          </a:p>
          <a:p>
            <a:pPr>
              <a:spcBef>
                <a:spcPct val="50000"/>
              </a:spcBef>
              <a:buClrTx/>
              <a:buSzPct val="125000"/>
              <a:buFontTx/>
              <a:buChar char="•"/>
            </a:pPr>
            <a:r>
              <a:rPr lang="en-US" altLang="en-US" sz="1600" b="1" dirty="0" smtClean="0">
                <a:solidFill>
                  <a:schemeClr val="tx1"/>
                </a:solidFill>
                <a:cs typeface="Arial" charset="0"/>
              </a:rPr>
              <a:t>Complete environmental cleanup of many high priority mine and mill sites in Canyon and 9 Mile Drainages and Pine Creek. </a:t>
            </a:r>
          </a:p>
          <a:p>
            <a:pPr>
              <a:spcBef>
                <a:spcPct val="50000"/>
              </a:spcBef>
              <a:buClrTx/>
              <a:buSzPct val="125000"/>
              <a:buFontTx/>
              <a:buChar char="•"/>
            </a:pPr>
            <a:r>
              <a:rPr lang="en-US" altLang="en-US" sz="1600" b="1" dirty="0" smtClean="0">
                <a:solidFill>
                  <a:schemeClr val="tx1"/>
                </a:solidFill>
                <a:cs typeface="Arial" charset="0"/>
              </a:rPr>
              <a:t>Remediation of contaminated ground and surface water from the Box, 9 Mile and Canyon Creek (Burke).</a:t>
            </a:r>
          </a:p>
          <a:p>
            <a:pPr>
              <a:spcBef>
                <a:spcPct val="50000"/>
              </a:spcBef>
              <a:buClrTx/>
              <a:buSzPct val="125000"/>
              <a:buFontTx/>
              <a:buChar char="•"/>
            </a:pPr>
            <a:r>
              <a:rPr lang="en-US" altLang="en-US" sz="1600" b="1" dirty="0" smtClean="0">
                <a:solidFill>
                  <a:schemeClr val="tx1"/>
                </a:solidFill>
                <a:cs typeface="Arial" charset="0"/>
              </a:rPr>
              <a:t>Cleanup of contaminated wildlife and fisheries habitat along Lower CDA River and Pine Creek (About 18,000 acres of contaminated wetlands).</a:t>
            </a:r>
          </a:p>
          <a:p>
            <a:pPr>
              <a:spcBef>
                <a:spcPct val="50000"/>
              </a:spcBef>
              <a:buClrTx/>
              <a:buSzPct val="125000"/>
              <a:buFontTx/>
              <a:buChar char="•"/>
            </a:pPr>
            <a:r>
              <a:rPr lang="en-US" altLang="en-US" sz="1600" b="1" dirty="0" smtClean="0">
                <a:solidFill>
                  <a:schemeClr val="tx1"/>
                </a:solidFill>
                <a:cs typeface="Arial" charset="0"/>
              </a:rPr>
              <a:t>Cleanup the contaminated banks and beds and additional recreation use areas along the CDA River.</a:t>
            </a:r>
          </a:p>
          <a:p>
            <a:pPr>
              <a:spcBef>
                <a:spcPct val="50000"/>
              </a:spcBef>
              <a:buClrTx/>
              <a:buSzPct val="125000"/>
              <a:buFontTx/>
              <a:buChar char="•"/>
            </a:pPr>
            <a:r>
              <a:rPr lang="en-US" altLang="en-US" sz="1600" b="1" dirty="0" smtClean="0">
                <a:solidFill>
                  <a:schemeClr val="tx1"/>
                </a:solidFill>
                <a:cs typeface="Arial" charset="0"/>
              </a:rPr>
              <a:t>Continue implementing the Lake Management Plan to manage the contamination on bottom of CDA Lake and nutrient loadings to Lake from all sources. </a:t>
            </a:r>
          </a:p>
          <a:p>
            <a:pPr>
              <a:spcBef>
                <a:spcPct val="50000"/>
              </a:spcBef>
              <a:buClrTx/>
              <a:buSzPct val="125000"/>
              <a:buFontTx/>
              <a:buChar char="•"/>
            </a:pPr>
            <a:r>
              <a:rPr lang="en-US" altLang="en-US" sz="1600" b="1" dirty="0" smtClean="0">
                <a:solidFill>
                  <a:schemeClr val="tx1"/>
                </a:solidFill>
                <a:cs typeface="Arial" charset="0"/>
              </a:rPr>
              <a:t>Implement the Natural Resource Restoration Plan.</a:t>
            </a:r>
          </a:p>
          <a:p>
            <a:pPr eaLnBrk="1" hangingPunct="1">
              <a:lnSpc>
                <a:spcPct val="80000"/>
              </a:lnSpc>
              <a:buFont typeface="Wingdings" pitchFamily="2" charset="2"/>
              <a:buNone/>
            </a:pPr>
            <a:endParaRPr lang="en-US" altLang="en-US" sz="1600" dirty="0" smtClean="0">
              <a:solidFill>
                <a:schemeClr val="tx1"/>
              </a:solidFill>
              <a:latin typeface="Tahoma"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What finally Got People’s Attention?</a:t>
            </a:r>
            <a:endParaRPr lang="en-US" sz="3600" dirty="0"/>
          </a:p>
        </p:txBody>
      </p:sp>
      <p:sp>
        <p:nvSpPr>
          <p:cNvPr id="3" name="Content Placeholder 2"/>
          <p:cNvSpPr>
            <a:spLocks noGrp="1"/>
          </p:cNvSpPr>
          <p:nvPr>
            <p:ph idx="1"/>
          </p:nvPr>
        </p:nvSpPr>
        <p:spPr/>
        <p:txBody>
          <a:bodyPr/>
          <a:lstStyle/>
          <a:p>
            <a:pPr marL="0" indent="0">
              <a:buNone/>
            </a:pPr>
            <a:r>
              <a:rPr lang="en-US" sz="1400" b="1" dirty="0" smtClean="0"/>
              <a:t>Children were sick!  In 1974 blood lead tests on young children indicated that over 99% of the kids living within one mile of the lead and zinc smelters had blood lead levels averaging 67.4ug/dl; 5ug/dl is the current level of concern!</a:t>
            </a:r>
          </a:p>
          <a:p>
            <a:pPr marL="0" indent="0">
              <a:buNone/>
            </a:pPr>
            <a:endParaRPr lang="en-US" sz="1400" b="1" dirty="0" smtClean="0"/>
          </a:p>
          <a:p>
            <a:pPr marL="0" indent="0">
              <a:buNone/>
            </a:pPr>
            <a:r>
              <a:rPr lang="en-US" sz="1400" b="1" dirty="0" smtClean="0"/>
              <a:t>The locals refused to close the school near the smelters.  Because of citizen and local government concerns about economic stability and jobs, most were against cleanup actions.  Most folks in the CDA Basin did not want the “stigma” of a Superfund cleanup.  Many in CDA still don’t accept that the Lake is full of mine waste.  Because of foot dragging, cleanup of the site really did not begin until 1986.</a:t>
            </a:r>
          </a:p>
          <a:p>
            <a:pPr marL="0" indent="0">
              <a:buNone/>
            </a:pPr>
            <a:endParaRPr lang="en-US" sz="1400" b="1" dirty="0" smtClean="0"/>
          </a:p>
          <a:p>
            <a:pPr marL="0" indent="0">
              <a:buNone/>
            </a:pPr>
            <a:r>
              <a:rPr lang="en-US" sz="1400" b="1" dirty="0" smtClean="0"/>
              <a:t>So how do you force a process on the locals required by the law of the land when some would just as well shoot you as speak to you?</a:t>
            </a:r>
          </a:p>
          <a:p>
            <a:pPr marL="0" indent="0">
              <a:buNone/>
            </a:pPr>
            <a:r>
              <a:rPr lang="en-US" sz="1400" b="1" dirty="0" smtClean="0"/>
              <a:t>The BEIPC was the state of Idaho’s answer to that question.</a:t>
            </a:r>
            <a:endParaRPr lang="en-US" sz="1400" b="1" dirty="0"/>
          </a:p>
        </p:txBody>
      </p:sp>
    </p:spTree>
    <p:extLst>
      <p:ext uri="{BB962C8B-B14F-4D97-AF65-F5344CB8AC3E}">
        <p14:creationId xmlns:p14="http://schemas.microsoft.com/office/powerpoint/2010/main" val="9689104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altLang="en-US" smtClean="0"/>
          </a:p>
        </p:txBody>
      </p:sp>
      <p:sp>
        <p:nvSpPr>
          <p:cNvPr id="22531" name="Content Placeholder 2"/>
          <p:cNvSpPr>
            <a:spLocks noGrp="1"/>
          </p:cNvSpPr>
          <p:nvPr>
            <p:ph idx="1"/>
          </p:nvPr>
        </p:nvSpPr>
        <p:spPr/>
        <p:txBody>
          <a:bodyPr/>
          <a:lstStyle/>
          <a:p>
            <a:endParaRPr lang="en-US" altLang="en-US" smtClean="0"/>
          </a:p>
        </p:txBody>
      </p:sp>
      <p:pic>
        <p:nvPicPr>
          <p:cNvPr id="22532" name="Picture 2" descr="C:\Users\gcarlile\Desktop\Presentation Photos\August 2012 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0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p:txBody>
          <a:bodyPr/>
          <a:lstStyle/>
          <a:p>
            <a:endParaRPr lang="en-US" altLang="en-US" smtClean="0"/>
          </a:p>
        </p:txBody>
      </p:sp>
      <p:pic>
        <p:nvPicPr>
          <p:cNvPr id="24579" name="Picture 2" descr="C:\Users\gcarlile\Desktop\Presentation Photos\REX remediation 23 May 2007 0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938"/>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idx="1"/>
          </p:nvPr>
        </p:nvSpPr>
        <p:spPr/>
        <p:txBody>
          <a:bodyPr/>
          <a:lstStyle/>
          <a:p>
            <a:endParaRPr lang="en-US" altLang="en-US" smtClean="0"/>
          </a:p>
        </p:txBody>
      </p:sp>
      <p:pic>
        <p:nvPicPr>
          <p:cNvPr id="25603" name="Picture 2" descr="C:\Users\gcarlile\Desktop\Presentation Photos\REX remediation 23 May 2007 0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938"/>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p:txBody>
          <a:bodyPr/>
          <a:lstStyle/>
          <a:p>
            <a:endParaRPr lang="en-US" altLang="en-US" smtClean="0"/>
          </a:p>
        </p:txBody>
      </p:sp>
      <p:pic>
        <p:nvPicPr>
          <p:cNvPr id="26627" name="Picture 2" descr="C:\Users\gcarlile\Desktop\Presentation Photos\REX 6 Sept 2007 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938"/>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057400" y="1219200"/>
            <a:ext cx="6096000" cy="609600"/>
          </a:xfrm>
        </p:spPr>
        <p:txBody>
          <a:bodyPr/>
          <a:lstStyle/>
          <a:p>
            <a:pPr eaLnBrk="1" hangingPunct="1"/>
            <a:r>
              <a:rPr lang="en-US" altLang="en-US" sz="3200" b="1" smtClean="0"/>
              <a:t>www.basincommission.com</a:t>
            </a:r>
          </a:p>
        </p:txBody>
      </p:sp>
      <p:pic>
        <p:nvPicPr>
          <p:cNvPr id="27651" name="Picture 3" descr="BEIPC Web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6858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4"/>
          <p:cNvSpPr>
            <a:spLocks noGrp="1" noChangeArrowheads="1"/>
          </p:cNvSpPr>
          <p:nvPr>
            <p:ph type="body" idx="1"/>
          </p:nvPr>
        </p:nvSpPr>
        <p:spPr>
          <a:xfrm>
            <a:off x="1295400" y="2362200"/>
            <a:ext cx="6248400" cy="3505200"/>
          </a:xfrm>
        </p:spPr>
        <p:txBody>
          <a:bodyPr/>
          <a:lstStyle/>
          <a:p>
            <a:pPr>
              <a:lnSpc>
                <a:spcPct val="90000"/>
              </a:lnSpc>
              <a:spcBef>
                <a:spcPct val="50000"/>
              </a:spcBef>
              <a:buClrTx/>
              <a:buSzPct val="125000"/>
              <a:buFontTx/>
              <a:buNone/>
            </a:pPr>
            <a:endParaRPr lang="en-US" altLang="en-US" sz="2600" smtClean="0">
              <a:solidFill>
                <a:schemeClr val="tx1"/>
              </a:solidFill>
              <a:latin typeface="Tahoma" pitchFamily="34" charset="0"/>
            </a:endParaRPr>
          </a:p>
          <a:p>
            <a:pPr>
              <a:lnSpc>
                <a:spcPct val="90000"/>
              </a:lnSpc>
              <a:spcBef>
                <a:spcPct val="50000"/>
              </a:spcBef>
              <a:buClrTx/>
              <a:buSzPct val="125000"/>
              <a:buFontTx/>
              <a:buNone/>
            </a:pPr>
            <a:endParaRPr lang="en-US" altLang="en-US" sz="2000" smtClean="0">
              <a:solidFill>
                <a:schemeClr val="tx1"/>
              </a:solidFill>
              <a:latin typeface="Tahoma" pitchFamily="34" charset="0"/>
            </a:endParaRPr>
          </a:p>
          <a:p>
            <a:pPr>
              <a:lnSpc>
                <a:spcPct val="90000"/>
              </a:lnSpc>
              <a:spcBef>
                <a:spcPct val="50000"/>
              </a:spcBef>
              <a:buClrTx/>
              <a:buSzPct val="125000"/>
              <a:buFontTx/>
              <a:buNone/>
            </a:pPr>
            <a:r>
              <a:rPr lang="en-US" altLang="en-US" sz="1900" smtClean="0">
                <a:solidFill>
                  <a:schemeClr val="tx1"/>
                </a:solidFill>
                <a:latin typeface="Tahoma" pitchFamily="34" charset="0"/>
              </a:rPr>
              <a:t>  </a:t>
            </a:r>
          </a:p>
          <a:p>
            <a:pPr eaLnBrk="1" hangingPunct="1">
              <a:lnSpc>
                <a:spcPct val="90000"/>
              </a:lnSpc>
              <a:buFont typeface="Wingdings" pitchFamily="2" charset="2"/>
              <a:buNone/>
            </a:pPr>
            <a:endParaRPr lang="en-US" altLang="en-US" sz="1900" smtClean="0">
              <a:solidFill>
                <a:schemeClr val="tx1"/>
              </a:solidFill>
              <a:latin typeface="Tahoma" pitchFamily="34" charset="0"/>
            </a:endParaRPr>
          </a:p>
        </p:txBody>
      </p:sp>
      <p:pic>
        <p:nvPicPr>
          <p:cNvPr id="27653" name="Picture 9" descr="HPIM00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8001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00200" y="990600"/>
            <a:ext cx="6629400" cy="609600"/>
          </a:xfrm>
        </p:spPr>
        <p:txBody>
          <a:bodyPr/>
          <a:lstStyle/>
          <a:p>
            <a:pPr algn="ctr" eaLnBrk="1" hangingPunct="1"/>
            <a:r>
              <a:rPr lang="en-US" altLang="en-US" sz="2400" b="1" dirty="0" smtClean="0"/>
              <a:t>CDA Basin Superfund Cleanup Project</a:t>
            </a:r>
            <a:br>
              <a:rPr lang="en-US" altLang="en-US" sz="2400" b="1" dirty="0" smtClean="0"/>
            </a:br>
            <a:r>
              <a:rPr lang="en-US" altLang="en-US" sz="2400" b="1" dirty="0"/>
              <a:t>A</a:t>
            </a:r>
            <a:r>
              <a:rPr lang="en-US" altLang="en-US" sz="2400" b="1" dirty="0" smtClean="0"/>
              <a:t> </a:t>
            </a:r>
            <a:r>
              <a:rPr lang="en-US" altLang="en-US" sz="2400" b="1" dirty="0"/>
              <a:t>C</a:t>
            </a:r>
            <a:r>
              <a:rPr lang="en-US" altLang="en-US" sz="2400" b="1" dirty="0" smtClean="0"/>
              <a:t>onstantly </a:t>
            </a:r>
            <a:r>
              <a:rPr lang="en-US" altLang="en-US" sz="2400" b="1" dirty="0"/>
              <a:t>E</a:t>
            </a:r>
            <a:r>
              <a:rPr lang="en-US" altLang="en-US" sz="2400" b="1" dirty="0" smtClean="0"/>
              <a:t>volving </a:t>
            </a:r>
            <a:r>
              <a:rPr lang="en-US" altLang="en-US" sz="2400" b="1" dirty="0"/>
              <a:t>C</a:t>
            </a:r>
            <a:r>
              <a:rPr lang="en-US" altLang="en-US" sz="2400" b="1" dirty="0" smtClean="0"/>
              <a:t>hallenge!</a:t>
            </a:r>
          </a:p>
        </p:txBody>
      </p:sp>
      <p:pic>
        <p:nvPicPr>
          <p:cNvPr id="4099" name="Picture 3" descr="BEIPC Web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563563"/>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Grp="1" noChangeArrowheads="1"/>
          </p:cNvSpPr>
          <p:nvPr>
            <p:ph type="body" idx="1"/>
          </p:nvPr>
        </p:nvSpPr>
        <p:spPr>
          <a:xfrm>
            <a:off x="228600" y="2057400"/>
            <a:ext cx="8686800" cy="5029200"/>
          </a:xfrm>
        </p:spPr>
        <p:txBody>
          <a:bodyPr/>
          <a:lstStyle/>
          <a:p>
            <a:pPr marL="0" indent="0">
              <a:buNone/>
              <a:defRPr/>
            </a:pPr>
            <a:r>
              <a:rPr lang="en-US" altLang="en-US" sz="1400" b="1" dirty="0">
                <a:ea typeface="Tahoma" panose="020B0604030504040204" pitchFamily="34" charset="0"/>
                <a:cs typeface="Arial" panose="020B0604020202020204" pitchFamily="34" charset="0"/>
              </a:rPr>
              <a:t>Comprehensive Environmental Response, Compensations, and Liability Act (CERCLA) of </a:t>
            </a:r>
            <a:r>
              <a:rPr lang="en-US" altLang="en-US" sz="1400" b="1" dirty="0" smtClean="0">
                <a:ea typeface="Tahoma" panose="020B0604030504040204" pitchFamily="34" charset="0"/>
                <a:cs typeface="Arial" panose="020B0604020202020204" pitchFamily="34" charset="0"/>
              </a:rPr>
              <a:t>1980/Superfund - process EPA and federal land management agencies use to secure funding and cleanup areas where hazardous substances are being or have been released.</a:t>
            </a:r>
          </a:p>
          <a:p>
            <a:pPr marL="0" indent="0">
              <a:buNone/>
              <a:defRPr/>
            </a:pPr>
            <a:endParaRPr lang="en-US" altLang="en-US" sz="1400" b="1" dirty="0" smtClean="0">
              <a:ea typeface="Tahoma" panose="020B0604030504040204" pitchFamily="34" charset="0"/>
              <a:cs typeface="Arial" panose="020B0604020202020204" pitchFamily="34" charset="0"/>
            </a:endParaRPr>
          </a:p>
          <a:p>
            <a:pPr marL="0" indent="0">
              <a:buFont typeface="Wingdings" pitchFamily="2" charset="2"/>
              <a:buNone/>
              <a:defRPr/>
            </a:pPr>
            <a:r>
              <a:rPr lang="en-US" altLang="en-US" sz="1400" b="1" dirty="0" smtClean="0">
                <a:ea typeface="Tahoma" panose="020B0604030504040204" pitchFamily="34" charset="0"/>
                <a:cs typeface="Arial" panose="020B0604020202020204" pitchFamily="34" charset="0"/>
              </a:rPr>
              <a:t>In 1983, EPA listed the Bunker Hill Mining and Metallurgical complex in northern Idaho, Operable Units 1&amp;2, as a Superfund site because of the high level of heavy metals that had been released into the environment by mining operations and high blood levels in children.  Local folks, government leaders, and industry were very upset.</a:t>
            </a:r>
          </a:p>
          <a:p>
            <a:pPr marL="0" indent="0">
              <a:buFont typeface="Wingdings" pitchFamily="2" charset="2"/>
              <a:buNone/>
              <a:defRPr/>
            </a:pPr>
            <a:endParaRPr lang="en-US" altLang="en-US" sz="1400" b="1" dirty="0">
              <a:ea typeface="Tahoma" panose="020B0604030504040204" pitchFamily="34" charset="0"/>
              <a:cs typeface="Arial" panose="020B0604020202020204" pitchFamily="34" charset="0"/>
            </a:endParaRPr>
          </a:p>
          <a:p>
            <a:pPr marL="0" indent="0">
              <a:buNone/>
              <a:defRPr/>
            </a:pPr>
            <a:r>
              <a:rPr lang="en-US" altLang="en-US" sz="1400" b="1" dirty="0" smtClean="0">
                <a:ea typeface="Tahoma" panose="020B0604030504040204" pitchFamily="34" charset="0"/>
                <a:cs typeface="Arial" panose="020B0604020202020204" pitchFamily="34" charset="0"/>
              </a:rPr>
              <a:t>Initial </a:t>
            </a:r>
            <a:r>
              <a:rPr lang="en-US" altLang="en-US" sz="1400" b="1" dirty="0">
                <a:ea typeface="Tahoma" panose="020B0604030504040204" pitchFamily="34" charset="0"/>
                <a:cs typeface="Arial" panose="020B0604020202020204" pitchFamily="34" charset="0"/>
              </a:rPr>
              <a:t>cleanup decisions and operations concentrated on the areas with the most contamination and the greatest human health effects, a 21 square mile area called the Box (Pinehurst, </a:t>
            </a:r>
            <a:r>
              <a:rPr lang="en-US" altLang="en-US" sz="1400" b="1" dirty="0" err="1">
                <a:ea typeface="Tahoma" panose="020B0604030504040204" pitchFamily="34" charset="0"/>
                <a:cs typeface="Arial" panose="020B0604020202020204" pitchFamily="34" charset="0"/>
              </a:rPr>
              <a:t>Smelterville</a:t>
            </a:r>
            <a:r>
              <a:rPr lang="en-US" altLang="en-US" sz="1400" b="1" dirty="0">
                <a:ea typeface="Tahoma" panose="020B0604030504040204" pitchFamily="34" charset="0"/>
                <a:cs typeface="Arial" panose="020B0604020202020204" pitchFamily="34" charset="0"/>
              </a:rPr>
              <a:t>, Kellogg, </a:t>
            </a:r>
            <a:r>
              <a:rPr lang="en-US" altLang="en-US" sz="1400" b="1" dirty="0" err="1">
                <a:ea typeface="Tahoma" panose="020B0604030504040204" pitchFamily="34" charset="0"/>
                <a:cs typeface="Arial" panose="020B0604020202020204" pitchFamily="34" charset="0"/>
              </a:rPr>
              <a:t>Wardner</a:t>
            </a:r>
            <a:r>
              <a:rPr lang="en-US" altLang="en-US" sz="1400" b="1" dirty="0" smtClean="0">
                <a:ea typeface="Tahoma" panose="020B0604030504040204" pitchFamily="34" charset="0"/>
                <a:cs typeface="Arial" panose="020B0604020202020204" pitchFamily="34" charset="0"/>
              </a:rPr>
              <a:t>).</a:t>
            </a:r>
          </a:p>
          <a:p>
            <a:pPr marL="0" indent="0">
              <a:buNone/>
              <a:defRPr/>
            </a:pPr>
            <a:endParaRPr lang="en-US" altLang="en-US" sz="1400" b="1" dirty="0">
              <a:ea typeface="Tahoma" panose="020B0604030504040204" pitchFamily="34" charset="0"/>
              <a:cs typeface="Arial" panose="020B0604020202020204" pitchFamily="34" charset="0"/>
            </a:endParaRPr>
          </a:p>
          <a:p>
            <a:pPr marL="0" indent="0">
              <a:buNone/>
              <a:defRPr/>
            </a:pPr>
            <a:r>
              <a:rPr lang="en-US" sz="1400" b="1" dirty="0">
                <a:ea typeface="Tahoma" panose="020B0604030504040204" pitchFamily="34" charset="0"/>
                <a:cs typeface="Arial" panose="020B0604020202020204" pitchFamily="34" charset="0"/>
              </a:rPr>
              <a:t>In 1998, EPA began applying CERCLA requirements beyond the Box to areas throughout the 1,500 square mile </a:t>
            </a:r>
            <a:r>
              <a:rPr lang="en-US" sz="1400" b="1" dirty="0" smtClean="0">
                <a:ea typeface="Tahoma" panose="020B0604030504040204" pitchFamily="34" charset="0"/>
                <a:cs typeface="Arial" panose="020B0604020202020204" pitchFamily="34" charset="0"/>
              </a:rPr>
              <a:t>Basin and in 2002 </a:t>
            </a:r>
            <a:r>
              <a:rPr lang="en-US" sz="1400" b="1" dirty="0">
                <a:ea typeface="Tahoma" panose="020B0604030504040204" pitchFamily="34" charset="0"/>
                <a:cs typeface="Arial" panose="020B0604020202020204" pitchFamily="34" charset="0"/>
              </a:rPr>
              <a:t>issued an interim record of decision addressing cleanup requirements in the Basin </a:t>
            </a:r>
            <a:r>
              <a:rPr lang="en-US" sz="1400" b="1" dirty="0" smtClean="0">
                <a:ea typeface="Tahoma" panose="020B0604030504040204" pitchFamily="34" charset="0"/>
                <a:cs typeface="Arial" panose="020B0604020202020204" pitchFamily="34" charset="0"/>
              </a:rPr>
              <a:t>OU-3 outside </a:t>
            </a:r>
            <a:r>
              <a:rPr lang="en-US" sz="1400" b="1" dirty="0">
                <a:ea typeface="Tahoma" panose="020B0604030504040204" pitchFamily="34" charset="0"/>
                <a:cs typeface="Arial" panose="020B0604020202020204" pitchFamily="34" charset="0"/>
              </a:rPr>
              <a:t>the </a:t>
            </a:r>
            <a:r>
              <a:rPr lang="en-US" sz="1400" b="1" dirty="0" smtClean="0">
                <a:ea typeface="Tahoma" panose="020B0604030504040204" pitchFamily="34" charset="0"/>
                <a:cs typeface="Arial" panose="020B0604020202020204" pitchFamily="34" charset="0"/>
              </a:rPr>
              <a:t>Box.  This really stirred up the locals.  Federal government sticking their nose in our business!  </a:t>
            </a:r>
            <a:endParaRPr lang="en-US" altLang="en-US" sz="1400" b="1" dirty="0" smtClean="0">
              <a:ea typeface="Tahoma" panose="020B0604030504040204" pitchFamily="34" charset="0"/>
              <a:cs typeface="Arial" panose="020B0604020202020204" pitchFamily="34" charset="0"/>
            </a:endParaRPr>
          </a:p>
          <a:p>
            <a:pPr marL="0" indent="0">
              <a:buFont typeface="Wingdings" pitchFamily="2" charset="2"/>
              <a:buNone/>
              <a:defRPr/>
            </a:pPr>
            <a:endParaRPr lang="en-US" altLang="en-US" sz="1400" b="1" dirty="0" smtClean="0">
              <a:ea typeface="Tahoma" panose="020B0604030504040204" pitchFamily="34" charset="0"/>
              <a:cs typeface="Arial" panose="020B0604020202020204" pitchFamily="34" charset="0"/>
            </a:endParaRPr>
          </a:p>
          <a:p>
            <a:pPr marL="0" indent="0">
              <a:buFont typeface="Wingdings" pitchFamily="2" charset="2"/>
              <a:buNone/>
              <a:defRPr/>
            </a:pPr>
            <a:endParaRPr lang="en-US" altLang="en-US" sz="1600" b="1" dirty="0" smtClean="0">
              <a:ea typeface="Tahoma" panose="020B0604030504040204" pitchFamily="34" charset="0"/>
              <a:cs typeface="Arial" panose="020B0604020202020204" pitchFamily="34" charset="0"/>
            </a:endParaRPr>
          </a:p>
          <a:p>
            <a:pPr marL="0" indent="0">
              <a:buFont typeface="Wingdings" pitchFamily="2" charset="2"/>
              <a:buNone/>
              <a:defRPr/>
            </a:pPr>
            <a:endParaRPr lang="en-US" altLang="en-US" sz="1600" b="1" dirty="0">
              <a:latin typeface="+mj-lt"/>
              <a:ea typeface="Tahoma" panose="020B0604030504040204" pitchFamily="34" charset="0"/>
              <a:cs typeface="Tahoma" panose="020B0604030504040204" pitchFamily="34" charset="0"/>
            </a:endParaRPr>
          </a:p>
          <a:p>
            <a:pPr marL="0" indent="0">
              <a:buFont typeface="Wingdings" pitchFamily="2" charset="2"/>
              <a:buNone/>
              <a:defRPr/>
            </a:pPr>
            <a:endParaRPr lang="en-US" altLang="en-US" sz="1600" b="1" dirty="0" smtClean="0">
              <a:latin typeface="+mj-lt"/>
              <a:ea typeface="Tahoma" panose="020B0604030504040204" pitchFamily="34" charset="0"/>
              <a:cs typeface="Tahoma" panose="020B0604030504040204" pitchFamily="34" charset="0"/>
            </a:endParaRPr>
          </a:p>
          <a:p>
            <a:pPr marL="0" indent="0">
              <a:buFont typeface="Wingdings" pitchFamily="2" charset="2"/>
              <a:buNone/>
              <a:defRPr/>
            </a:pPr>
            <a:endParaRPr lang="en-US" altLang="en-US" sz="1600" b="1" dirty="0">
              <a:latin typeface="+mj-lt"/>
              <a:ea typeface="Tahoma" panose="020B0604030504040204" pitchFamily="34" charset="0"/>
              <a:cs typeface="Tahoma" panose="020B0604030504040204" pitchFamily="34" charset="0"/>
            </a:endParaRPr>
          </a:p>
          <a:p>
            <a:pPr marL="0" indent="0">
              <a:buFont typeface="Wingdings" pitchFamily="2" charset="2"/>
              <a:buNone/>
              <a:defRPr/>
            </a:pPr>
            <a:endParaRPr lang="en-US" altLang="en-US" sz="1600" b="1" dirty="0" smtClean="0">
              <a:latin typeface="+mj-lt"/>
              <a:ea typeface="Tahoma" panose="020B0604030504040204" pitchFamily="34" charset="0"/>
              <a:cs typeface="Tahoma" panose="020B0604030504040204" pitchFamily="34" charset="0"/>
            </a:endParaRPr>
          </a:p>
          <a:p>
            <a:pPr marL="0" indent="0">
              <a:lnSpc>
                <a:spcPct val="80000"/>
              </a:lnSpc>
              <a:spcBef>
                <a:spcPct val="50000"/>
              </a:spcBef>
              <a:buClrTx/>
              <a:buSzPct val="125000"/>
              <a:buFont typeface="Wingdings" pitchFamily="2" charset="2"/>
              <a:buNone/>
              <a:defRPr/>
            </a:pPr>
            <a:endParaRPr lang="en-US" altLang="en-US" sz="1200" dirty="0" smtClean="0">
              <a:solidFill>
                <a:schemeClr val="tx1"/>
              </a:solidFill>
              <a:latin typeface="Tahoma" pitchFamily="34" charset="0"/>
            </a:endParaRPr>
          </a:p>
        </p:txBody>
      </p:sp>
    </p:spTree>
    <p:extLst>
      <p:ext uri="{BB962C8B-B14F-4D97-AF65-F5344CB8AC3E}">
        <p14:creationId xmlns:p14="http://schemas.microsoft.com/office/powerpoint/2010/main" val="2377573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0" y="914400"/>
            <a:ext cx="7391400" cy="609600"/>
          </a:xfrm>
        </p:spPr>
        <p:txBody>
          <a:bodyPr/>
          <a:lstStyle/>
          <a:p>
            <a:pPr algn="ctr" eaLnBrk="1" hangingPunct="1"/>
            <a:r>
              <a:rPr lang="en-US" altLang="en-US" sz="2400" b="1" dirty="0" smtClean="0"/>
              <a:t>Superfund Cleanup Project (continued)</a:t>
            </a:r>
          </a:p>
        </p:txBody>
      </p:sp>
      <p:pic>
        <p:nvPicPr>
          <p:cNvPr id="5123" name="Picture 3" descr="BEIPC Web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663" y="5334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Grp="1" noChangeArrowheads="1"/>
          </p:cNvSpPr>
          <p:nvPr>
            <p:ph type="body" idx="1"/>
          </p:nvPr>
        </p:nvSpPr>
        <p:spPr>
          <a:xfrm>
            <a:off x="457200" y="2057400"/>
            <a:ext cx="8153400" cy="4419600"/>
          </a:xfrm>
        </p:spPr>
        <p:txBody>
          <a:bodyPr/>
          <a:lstStyle/>
          <a:p>
            <a:pPr marL="0" indent="0">
              <a:buNone/>
              <a:defRPr/>
            </a:pPr>
            <a:r>
              <a:rPr lang="en-US" sz="1600" b="1" dirty="0" smtClean="0">
                <a:ea typeface="Tahoma" panose="020B0604030504040204" pitchFamily="34" charset="0"/>
                <a:cs typeface="Arial" panose="020B0604020202020204" pitchFamily="34" charset="0"/>
              </a:rPr>
              <a:t>Idaho State Legislature established the BEIPC (Basin Environmental Improvement Project Commission) in response to the concern that the Federal Government would make Superfund decisions concerning the Basin without adequate local stakeholder involvement.</a:t>
            </a:r>
          </a:p>
          <a:p>
            <a:pPr marL="0" indent="0">
              <a:lnSpc>
                <a:spcPct val="80000"/>
              </a:lnSpc>
              <a:spcBef>
                <a:spcPct val="50000"/>
              </a:spcBef>
              <a:buClrTx/>
              <a:buSzPct val="125000"/>
              <a:buNone/>
            </a:pPr>
            <a:r>
              <a:rPr lang="en-US" altLang="en-US" sz="1600" b="1" dirty="0" smtClean="0">
                <a:solidFill>
                  <a:schemeClr val="tx1"/>
                </a:solidFill>
                <a:cs typeface="Arial" charset="0"/>
              </a:rPr>
              <a:t>The </a:t>
            </a:r>
            <a:r>
              <a:rPr lang="en-US" altLang="en-US" sz="1600" b="1" dirty="0">
                <a:solidFill>
                  <a:schemeClr val="tx1"/>
                </a:solidFill>
                <a:cs typeface="Arial" charset="0"/>
              </a:rPr>
              <a:t>BEIPC </a:t>
            </a:r>
            <a:r>
              <a:rPr lang="en-US" altLang="en-US" sz="1600" b="1" dirty="0" smtClean="0">
                <a:solidFill>
                  <a:schemeClr val="tx1"/>
                </a:solidFill>
                <a:cs typeface="Arial" charset="0"/>
              </a:rPr>
              <a:t>is </a:t>
            </a:r>
            <a:r>
              <a:rPr lang="en-US" altLang="en-US" sz="1600" b="1" dirty="0">
                <a:solidFill>
                  <a:schemeClr val="tx1"/>
                </a:solidFill>
                <a:cs typeface="Arial" charset="0"/>
              </a:rPr>
              <a:t>made up of Commissioners appointed by the Governor to represent the State and 3 local counties in the Basin.</a:t>
            </a:r>
          </a:p>
          <a:p>
            <a:pPr marL="0" indent="0">
              <a:lnSpc>
                <a:spcPct val="80000"/>
              </a:lnSpc>
              <a:spcBef>
                <a:spcPct val="50000"/>
              </a:spcBef>
              <a:buClrTx/>
              <a:buSzPct val="125000"/>
              <a:buNone/>
            </a:pPr>
            <a:r>
              <a:rPr lang="en-US" altLang="en-US" sz="1600" b="1" dirty="0">
                <a:solidFill>
                  <a:schemeClr val="tx1"/>
                </a:solidFill>
                <a:cs typeface="Arial" charset="0"/>
              </a:rPr>
              <a:t>The CDA Tribe, Federal Government, and State of Washington chose to join the BEIPC through a MOA executed in August 2002.</a:t>
            </a:r>
          </a:p>
          <a:p>
            <a:pPr marL="0" indent="0">
              <a:lnSpc>
                <a:spcPct val="80000"/>
              </a:lnSpc>
              <a:spcBef>
                <a:spcPct val="50000"/>
              </a:spcBef>
              <a:buClrTx/>
              <a:buSzPct val="125000"/>
              <a:buNone/>
            </a:pPr>
            <a:r>
              <a:rPr lang="en-US" altLang="en-US" sz="1600" b="1" dirty="0">
                <a:solidFill>
                  <a:schemeClr val="tx1"/>
                </a:solidFill>
                <a:cs typeface="Arial" charset="0"/>
              </a:rPr>
              <a:t>BEIPC established to implement, direct, and/or coordinate remediation, natural resource restoration, and related measures to address water quality and heavy metal contamination in the CDA Basin.  First of its kind in the nation and the only one so far</a:t>
            </a:r>
            <a:r>
              <a:rPr lang="en-US" altLang="en-US" sz="1600" b="1" dirty="0" smtClean="0">
                <a:solidFill>
                  <a:schemeClr val="tx1"/>
                </a:solidFill>
                <a:cs typeface="Arial" charset="0"/>
              </a:rPr>
              <a:t>.  How could we meet this constantly evolving challenge?</a:t>
            </a:r>
            <a:endParaRPr lang="en-US" altLang="en-US" sz="1600" b="1" dirty="0">
              <a:solidFill>
                <a:schemeClr val="tx1"/>
              </a:solidFill>
              <a:cs typeface="Arial" charset="0"/>
            </a:endParaRPr>
          </a:p>
          <a:p>
            <a:pPr marL="0" indent="0">
              <a:buFont typeface="Wingdings" pitchFamily="2" charset="2"/>
              <a:buNone/>
              <a:defRPr/>
            </a:pPr>
            <a:endParaRPr lang="en-US" sz="1600" b="1" dirty="0" smtClean="0">
              <a:ea typeface="Tahoma" panose="020B0604030504040204" pitchFamily="34" charset="0"/>
              <a:cs typeface="Arial" panose="020B0604020202020204" pitchFamily="34" charset="0"/>
            </a:endParaRPr>
          </a:p>
          <a:p>
            <a:pPr marL="0" indent="0">
              <a:lnSpc>
                <a:spcPct val="80000"/>
              </a:lnSpc>
              <a:spcBef>
                <a:spcPct val="50000"/>
              </a:spcBef>
              <a:buClrTx/>
              <a:buSzPct val="125000"/>
              <a:buFont typeface="Wingdings" pitchFamily="2" charset="2"/>
              <a:buNone/>
              <a:defRPr/>
            </a:pPr>
            <a:endParaRPr lang="en-US" altLang="en-US" sz="1600" dirty="0" smtClean="0">
              <a:solidFill>
                <a:schemeClr val="tx1"/>
              </a:solidFill>
              <a:cs typeface="Arial" panose="020B0604020202020204" pitchFamily="34" charset="0"/>
            </a:endParaRPr>
          </a:p>
        </p:txBody>
      </p:sp>
    </p:spTree>
    <p:extLst>
      <p:ext uri="{BB962C8B-B14F-4D97-AF65-F5344CB8AC3E}">
        <p14:creationId xmlns:p14="http://schemas.microsoft.com/office/powerpoint/2010/main" val="3721419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228600" y="5105400"/>
            <a:ext cx="8686800" cy="101566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Wingdings" pitchFamily="2" charset="2"/>
              <a:buChar char="o"/>
              <a:defRPr sz="2800">
                <a:solidFill>
                  <a:schemeClr val="tx2"/>
                </a:solidFill>
                <a:latin typeface="Arial" charset="0"/>
              </a:defRPr>
            </a:lvl1pPr>
            <a:lvl2pPr marL="742950" indent="-285750">
              <a:spcBef>
                <a:spcPct val="20000"/>
              </a:spcBef>
              <a:buClr>
                <a:schemeClr val="accent1"/>
              </a:buClr>
              <a:buSzPct val="70000"/>
              <a:buFont typeface="Wingdings" pitchFamily="2" charset="2"/>
              <a:buChar char="n"/>
              <a:defRPr sz="2500">
                <a:solidFill>
                  <a:schemeClr val="tx2"/>
                </a:solidFill>
                <a:latin typeface="Arial" charset="0"/>
              </a:defRPr>
            </a:lvl2pPr>
            <a:lvl3pPr marL="1143000" indent="-228600">
              <a:spcBef>
                <a:spcPct val="20000"/>
              </a:spcBef>
              <a:buClr>
                <a:schemeClr val="accent1"/>
              </a:buClr>
              <a:buSzPct val="70000"/>
              <a:buFont typeface="Wingdings" pitchFamily="2" charset="2"/>
              <a:buChar char="p"/>
              <a:defRPr sz="2200">
                <a:solidFill>
                  <a:schemeClr val="tx2"/>
                </a:solidFill>
                <a:latin typeface="Arial" charset="0"/>
              </a:defRPr>
            </a:lvl3pPr>
            <a:lvl4pPr marL="1600200" indent="-228600">
              <a:spcBef>
                <a:spcPct val="20000"/>
              </a:spcBef>
              <a:buClr>
                <a:schemeClr val="accent1"/>
              </a:buClr>
              <a:buSzPct val="70000"/>
              <a:buFont typeface="Wingdings" pitchFamily="2" charset="2"/>
              <a:buChar char="n"/>
              <a:defRPr sz="2000">
                <a:solidFill>
                  <a:schemeClr val="tx2"/>
                </a:solidFill>
                <a:latin typeface="Arial" charset="0"/>
              </a:defRPr>
            </a:lvl4pPr>
            <a:lvl5pPr marL="2057400" indent="-228600">
              <a:spcBef>
                <a:spcPct val="20000"/>
              </a:spcBef>
              <a:buClr>
                <a:schemeClr val="accent1"/>
              </a:buClr>
              <a:buSzPct val="70000"/>
              <a:buFont typeface="Wingdings" pitchFamily="2" charset="2"/>
              <a:buChar char="o"/>
              <a:defRPr sz="2000">
                <a:solidFill>
                  <a:schemeClr val="tx2"/>
                </a:solidFill>
                <a:latin typeface="Arial" charset="0"/>
              </a:defRPr>
            </a:lvl5pPr>
            <a:lvl6pPr marL="25146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6pPr>
            <a:lvl7pPr marL="29718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7pPr>
            <a:lvl8pPr marL="34290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8pPr>
            <a:lvl9pPr marL="3886200" indent="-22860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Arial" charset="0"/>
              </a:defRPr>
            </a:lvl9pPr>
          </a:lstStyle>
          <a:p>
            <a:pPr eaLnBrk="1" hangingPunct="1">
              <a:spcBef>
                <a:spcPct val="0"/>
              </a:spcBef>
              <a:buClrTx/>
              <a:buSzTx/>
              <a:buFontTx/>
              <a:buNone/>
            </a:pPr>
            <a:r>
              <a:rPr lang="en-US" altLang="en-US" sz="1500" b="1" dirty="0">
                <a:solidFill>
                  <a:schemeClr val="bg1"/>
                </a:solidFill>
                <a:latin typeface="Tahoma" pitchFamily="34" charset="0"/>
              </a:rPr>
              <a:t>The area covered by the </a:t>
            </a:r>
            <a:r>
              <a:rPr lang="en-US" altLang="en-US" sz="1500" b="1" dirty="0" smtClean="0">
                <a:solidFill>
                  <a:schemeClr val="bg1"/>
                </a:solidFill>
                <a:latin typeface="Tahoma" pitchFamily="34" charset="0"/>
              </a:rPr>
              <a:t>CDA Basin cleanup </a:t>
            </a:r>
            <a:r>
              <a:rPr lang="en-US" altLang="en-US" sz="1500" b="1" dirty="0">
                <a:solidFill>
                  <a:schemeClr val="bg1"/>
                </a:solidFill>
                <a:latin typeface="Tahoma" pitchFamily="34" charset="0"/>
              </a:rPr>
              <a:t>effort includes the Coeur d’Alene River Watershed, Coeur d’Alene Lake, and the upper reaches of the Spokane River.  The total length of this system is 166 miles, and the boundary includes an area of approximately 1,500 square miles, one of the largest Superfund sites in the nation. </a:t>
            </a:r>
          </a:p>
        </p:txBody>
      </p:sp>
      <p:pic>
        <p:nvPicPr>
          <p:cNvPr id="6147" name="Picture 8" descr="Finalma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0"/>
            <a:ext cx="7239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879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Typical Mine </a:t>
            </a:r>
            <a:r>
              <a:rPr lang="en-US" dirty="0"/>
              <a:t>S</a:t>
            </a:r>
            <a:r>
              <a:rPr lang="en-US" dirty="0" smtClean="0"/>
              <a:t>ite in Side Drainage</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3667" b="3667"/>
          <a:stretch>
            <a:fillRect/>
          </a:stretch>
        </p:blipFill>
        <p:spPr/>
      </p:pic>
      <p:sp>
        <p:nvSpPr>
          <p:cNvPr id="4" name="Text Placeholder 3"/>
          <p:cNvSpPr>
            <a:spLocks noGrp="1"/>
          </p:cNvSpPr>
          <p:nvPr>
            <p:ph type="body" sz="half" idx="2"/>
          </p:nvPr>
        </p:nvSpPr>
        <p:spPr/>
        <p:txBody>
          <a:bodyPr/>
          <a:lstStyle/>
          <a:p>
            <a:pPr algn="ctr"/>
            <a:r>
              <a:rPr lang="en-US" dirty="0" smtClean="0"/>
              <a:t>Note the creek between the R/R, road and mine buildings. Where do you put the waste? Why, in the creek!</a:t>
            </a:r>
            <a:endParaRPr lang="en-US" dirty="0"/>
          </a:p>
        </p:txBody>
      </p:sp>
    </p:spTree>
    <p:extLst>
      <p:ext uri="{BB962C8B-B14F-4D97-AF65-F5344CB8AC3E}">
        <p14:creationId xmlns:p14="http://schemas.microsoft.com/office/powerpoint/2010/main" val="1836023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err="1" smtClean="0"/>
              <a:t>Osburn</a:t>
            </a:r>
            <a:r>
              <a:rPr lang="en-US" dirty="0" smtClean="0"/>
              <a:t> Tailings Extraction</a:t>
            </a:r>
            <a:endParaRPr lang="en-US" dirty="0"/>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l="846" r="846"/>
          <a:stretch>
            <a:fillRect/>
          </a:stretch>
        </p:blipFill>
        <p:spPr/>
      </p:pic>
      <p:sp>
        <p:nvSpPr>
          <p:cNvPr id="7" name="Text Placeholder 6"/>
          <p:cNvSpPr>
            <a:spLocks noGrp="1"/>
          </p:cNvSpPr>
          <p:nvPr>
            <p:ph type="body" sz="half" idx="2"/>
          </p:nvPr>
        </p:nvSpPr>
        <p:spPr/>
        <p:txBody>
          <a:bodyPr/>
          <a:lstStyle/>
          <a:p>
            <a:pPr algn="ctr"/>
            <a:r>
              <a:rPr lang="en-US" dirty="0" smtClean="0"/>
              <a:t>Tailings were captured behind a wooden </a:t>
            </a:r>
            <a:r>
              <a:rPr lang="en-US" dirty="0"/>
              <a:t>d</a:t>
            </a:r>
            <a:r>
              <a:rPr lang="en-US" dirty="0" smtClean="0"/>
              <a:t>am and extracted </a:t>
            </a:r>
            <a:r>
              <a:rPr lang="en-US" dirty="0"/>
              <a:t>b</a:t>
            </a:r>
            <a:r>
              <a:rPr lang="en-US" dirty="0" smtClean="0"/>
              <a:t>efore </a:t>
            </a:r>
            <a:r>
              <a:rPr lang="en-US" dirty="0"/>
              <a:t>t</a:t>
            </a:r>
            <a:r>
              <a:rPr lang="en-US" dirty="0" smtClean="0"/>
              <a:t>hey </a:t>
            </a:r>
            <a:r>
              <a:rPr lang="en-US" dirty="0"/>
              <a:t>m</a:t>
            </a:r>
            <a:r>
              <a:rPr lang="en-US" dirty="0" smtClean="0"/>
              <a:t>oved </a:t>
            </a:r>
            <a:r>
              <a:rPr lang="en-US" dirty="0"/>
              <a:t>f</a:t>
            </a:r>
            <a:r>
              <a:rPr lang="en-US" dirty="0" smtClean="0"/>
              <a:t>urther </a:t>
            </a:r>
            <a:r>
              <a:rPr lang="en-US" dirty="0"/>
              <a:t>d</a:t>
            </a:r>
            <a:r>
              <a:rPr lang="en-US" dirty="0" smtClean="0"/>
              <a:t>ownstream. </a:t>
            </a:r>
            <a:r>
              <a:rPr lang="en-US" dirty="0"/>
              <a:t>T</a:t>
            </a:r>
            <a:r>
              <a:rPr lang="en-US" dirty="0" smtClean="0"/>
              <a:t>his </a:t>
            </a:r>
            <a:r>
              <a:rPr lang="en-US" dirty="0"/>
              <a:t>d</a:t>
            </a:r>
            <a:r>
              <a:rPr lang="en-US" dirty="0" smtClean="0"/>
              <a:t>am failed </a:t>
            </a:r>
            <a:r>
              <a:rPr lang="en-US" dirty="0"/>
              <a:t>r</a:t>
            </a:r>
            <a:r>
              <a:rPr lang="en-US" dirty="0" smtClean="0"/>
              <a:t>esulting in a huge volume of waste moving down stream.</a:t>
            </a:r>
            <a:endParaRPr lang="en-US" dirty="0"/>
          </a:p>
        </p:txBody>
      </p:sp>
    </p:spTree>
    <p:extLst>
      <p:ext uri="{BB962C8B-B14F-4D97-AF65-F5344CB8AC3E}">
        <p14:creationId xmlns:p14="http://schemas.microsoft.com/office/powerpoint/2010/main" val="25446445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Lead and Zinc Smelters</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2500" r="12500"/>
          <a:stretch>
            <a:fillRect/>
          </a:stretch>
        </p:blipFill>
        <p:spPr/>
      </p:pic>
      <p:sp>
        <p:nvSpPr>
          <p:cNvPr id="4" name="Text Placeholder 3"/>
          <p:cNvSpPr>
            <a:spLocks noGrp="1"/>
          </p:cNvSpPr>
          <p:nvPr>
            <p:ph type="body" sz="half" idx="2"/>
          </p:nvPr>
        </p:nvSpPr>
        <p:spPr/>
        <p:txBody>
          <a:bodyPr/>
          <a:lstStyle/>
          <a:p>
            <a:pPr algn="ctr"/>
            <a:r>
              <a:rPr lang="en-US" dirty="0" smtClean="0"/>
              <a:t>Early 1960’s Photo, note the Interstate Highway, the black </a:t>
            </a:r>
            <a:r>
              <a:rPr lang="en-US" dirty="0"/>
              <a:t>w</a:t>
            </a:r>
            <a:r>
              <a:rPr lang="en-US" dirty="0" smtClean="0"/>
              <a:t>aste </a:t>
            </a:r>
            <a:r>
              <a:rPr lang="en-US" dirty="0"/>
              <a:t>p</a:t>
            </a:r>
            <a:r>
              <a:rPr lang="en-US" dirty="0" smtClean="0"/>
              <a:t>ile, and grade </a:t>
            </a:r>
            <a:r>
              <a:rPr lang="en-US" dirty="0"/>
              <a:t>s</a:t>
            </a:r>
            <a:r>
              <a:rPr lang="en-US" dirty="0" smtClean="0"/>
              <a:t>chool </a:t>
            </a:r>
            <a:r>
              <a:rPr lang="en-US" dirty="0"/>
              <a:t>b</a:t>
            </a:r>
            <a:r>
              <a:rPr lang="en-US" dirty="0" smtClean="0"/>
              <a:t>etween the plants </a:t>
            </a:r>
            <a:endParaRPr lang="en-US" dirty="0"/>
          </a:p>
        </p:txBody>
      </p:sp>
    </p:spTree>
    <p:extLst>
      <p:ext uri="{BB962C8B-B14F-4D97-AF65-F5344CB8AC3E}">
        <p14:creationId xmlns:p14="http://schemas.microsoft.com/office/powerpoint/2010/main" val="572800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EJ Presentation">
  <a:themeElements>
    <a:clrScheme name="ISPE BEIPC Presentation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fontScheme name="ISPE BEIPC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ISPE BEIPC Presentation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ISPE BEIPC Presentation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ISPE BEIPC Presentation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ISPE BEIPC Presentation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ISPE BEIPC Presentation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ISPE BEIPC Presentation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ISPE BEIPC Presentation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ISPE BEIPC Presentation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ISPE BEIPC Presentation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EJ Presentation</Template>
  <TotalTime>194</TotalTime>
  <Words>1952</Words>
  <Application>Microsoft Office PowerPoint</Application>
  <PresentationFormat>On-screen Show (4:3)</PresentationFormat>
  <Paragraphs>125</Paragraphs>
  <Slides>34</Slides>
  <Notes>3</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EJ Presentation</vt:lpstr>
      <vt:lpstr>PowerPoint Presentation</vt:lpstr>
      <vt:lpstr>Mining History in the CDA Basin</vt:lpstr>
      <vt:lpstr>What finally Got People’s Attention?</vt:lpstr>
      <vt:lpstr>CDA Basin Superfund Cleanup Project A Constantly Evolving Challenge!</vt:lpstr>
      <vt:lpstr>Superfund Cleanup Project (continued)</vt:lpstr>
      <vt:lpstr>PowerPoint Presentation</vt:lpstr>
      <vt:lpstr>Typical Mine Site in Side Drainage</vt:lpstr>
      <vt:lpstr>Osburn Tailings Extraction</vt:lpstr>
      <vt:lpstr>The Lead and Zinc Smelters</vt:lpstr>
      <vt:lpstr>Zinc Smelter with Employee Housing</vt:lpstr>
      <vt:lpstr>Zinc Smelter in Government Gulch</vt:lpstr>
      <vt:lpstr>Hill Side Above Zinc Smelter</vt:lpstr>
      <vt:lpstr>Hill Sides Above Kellogg </vt:lpstr>
      <vt:lpstr>Lead Pots in Lead Smelter</vt:lpstr>
      <vt:lpstr>100 Year Floods in 1933, 1974, and 1996</vt:lpstr>
      <vt:lpstr>Mine Waste Laden Flood Water</vt:lpstr>
      <vt:lpstr>Cataldo Flats Dredge Discharge Pipe</vt:lpstr>
      <vt:lpstr>Why the Cataldo Dredge?</vt:lpstr>
      <vt:lpstr>PowerPoint Presentation</vt:lpstr>
      <vt:lpstr>PowerPoint Presentation</vt:lpstr>
      <vt:lpstr>IMPACTS OF SUPERFUND LISTING </vt:lpstr>
      <vt:lpstr>IMPACTS OF SUPERFUND LISTING (continued)</vt:lpstr>
      <vt:lpstr>TYPICAL PROBLEMS </vt:lpstr>
      <vt:lpstr>PowerPoint Presentation</vt:lpstr>
      <vt:lpstr>KEY CLEANUP ISSUES </vt:lpstr>
      <vt:lpstr>KEY RESTORATION ISSUES </vt:lpstr>
      <vt:lpstr>ACCOMPLISHMENTS (by responsible parties, federal, state, tribal and local agencies) </vt:lpstr>
      <vt:lpstr>ACCOMPLISHMENTS (continued)</vt:lpstr>
      <vt:lpstr>IMPORTANT WORK REMAINING What does the work include and when will it be done?</vt:lpstr>
      <vt:lpstr>PowerPoint Presentation</vt:lpstr>
      <vt:lpstr>PowerPoint Presentation</vt:lpstr>
      <vt:lpstr>PowerPoint Presentation</vt:lpstr>
      <vt:lpstr>PowerPoint Presentation</vt:lpstr>
      <vt:lpstr>www.basincommission.com</vt:lpstr>
    </vt:vector>
  </TitlesOfParts>
  <Company>Idaho Department of Environmental Quality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Harwood</dc:creator>
  <cp:lastModifiedBy>Julie</cp:lastModifiedBy>
  <cp:revision>33</cp:revision>
  <cp:lastPrinted>2019-03-11T18:40:17Z</cp:lastPrinted>
  <dcterms:created xsi:type="dcterms:W3CDTF">2019-03-11T17:27:33Z</dcterms:created>
  <dcterms:modified xsi:type="dcterms:W3CDTF">2019-06-18T16:16:18Z</dcterms:modified>
</cp:coreProperties>
</file>