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99" r:id="rId6"/>
    <p:sldId id="311" r:id="rId7"/>
    <p:sldId id="261" r:id="rId8"/>
    <p:sldId id="300" r:id="rId9"/>
    <p:sldId id="301" r:id="rId10"/>
    <p:sldId id="302" r:id="rId11"/>
    <p:sldId id="303" r:id="rId12"/>
    <p:sldId id="307" r:id="rId13"/>
    <p:sldId id="310" r:id="rId14"/>
    <p:sldId id="309" r:id="rId15"/>
    <p:sldId id="271" r:id="rId16"/>
  </p:sldIdLst>
  <p:sldSz cx="9144000" cy="6858000" type="screen4x3"/>
  <p:notesSz cx="7000875" cy="9229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 Licensure Trends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PE Total</c:v>
                </c:pt>
              </c:strCache>
            </c:strRef>
          </c:tx>
          <c:spPr>
            <a:ln>
              <a:solidFill>
                <a:schemeClr val="accent1"/>
              </a:solidFill>
            </a:ln>
            <a:effectLst/>
          </c:spPr>
          <c:marker>
            <c:symbol val="diamond"/>
            <c:size val="7"/>
            <c:spPr>
              <a:solidFill>
                <a:schemeClr val="accent1"/>
              </a:solidFill>
              <a:effectLst/>
            </c:spPr>
          </c:marker>
          <c:cat>
            <c:numRef>
              <c:f>Sheet1!$A$6:$A$15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Sheet1!$B$6:$B$15</c:f>
              <c:numCache>
                <c:formatCode>General</c:formatCode>
                <c:ptCount val="10"/>
                <c:pt idx="0">
                  <c:v>6741</c:v>
                </c:pt>
                <c:pt idx="1">
                  <c:v>7075</c:v>
                </c:pt>
                <c:pt idx="2">
                  <c:v>7272</c:v>
                </c:pt>
                <c:pt idx="3">
                  <c:v>7293</c:v>
                </c:pt>
                <c:pt idx="4">
                  <c:v>7427</c:v>
                </c:pt>
                <c:pt idx="5">
                  <c:v>7392</c:v>
                </c:pt>
                <c:pt idx="6">
                  <c:v>7267</c:v>
                </c:pt>
                <c:pt idx="7">
                  <c:v>7330</c:v>
                </c:pt>
                <c:pt idx="8">
                  <c:v>7524</c:v>
                </c:pt>
                <c:pt idx="9">
                  <c:v>7440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E95-46C4-81B8-D877ED1CFD77}"/>
            </c:ext>
          </c:extLst>
        </c:ser>
        <c:ser>
          <c:idx val="2"/>
          <c:order val="1"/>
          <c:tx>
            <c:strRef>
              <c:f>Sheet1!$C$3</c:f>
              <c:strCache>
                <c:ptCount val="1"/>
                <c:pt idx="0">
                  <c:v>PE Residents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square"/>
            <c:size val="7"/>
            <c:spPr>
              <a:solidFill>
                <a:schemeClr val="accent2"/>
              </a:solidFill>
            </c:spPr>
          </c:marker>
          <c:cat>
            <c:numRef>
              <c:f>Sheet1!$A$6:$A$15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Sheet1!$C$6:$C$15</c:f>
              <c:numCache>
                <c:formatCode>General</c:formatCode>
                <c:ptCount val="10"/>
                <c:pt idx="0">
                  <c:v>2238</c:v>
                </c:pt>
                <c:pt idx="1">
                  <c:v>2335</c:v>
                </c:pt>
                <c:pt idx="2">
                  <c:v>2395</c:v>
                </c:pt>
                <c:pt idx="3">
                  <c:v>2385</c:v>
                </c:pt>
                <c:pt idx="4">
                  <c:v>2386</c:v>
                </c:pt>
                <c:pt idx="5">
                  <c:v>2361</c:v>
                </c:pt>
                <c:pt idx="6">
                  <c:v>2313</c:v>
                </c:pt>
                <c:pt idx="7">
                  <c:v>2306</c:v>
                </c:pt>
                <c:pt idx="8">
                  <c:v>2349</c:v>
                </c:pt>
                <c:pt idx="9">
                  <c:v>2363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E95-46C4-81B8-D877ED1CFD77}"/>
            </c:ext>
          </c:extLst>
        </c:ser>
        <c:ser>
          <c:idx val="0"/>
          <c:order val="2"/>
          <c:tx>
            <c:strRef>
              <c:f>Sheet1!$H$3</c:f>
              <c:strCache>
                <c:ptCount val="1"/>
                <c:pt idx="0">
                  <c:v>EI Total</c:v>
                </c:pt>
              </c:strCache>
            </c:strRef>
          </c:tx>
          <c:spPr>
            <a:ln>
              <a:solidFill>
                <a:schemeClr val="accent3"/>
              </a:solidFill>
            </a:ln>
            <a:effectLst/>
          </c:spPr>
          <c:marker>
            <c:spPr>
              <a:ln>
                <a:solidFill>
                  <a:schemeClr val="accent3"/>
                </a:solidFill>
              </a:ln>
              <a:effectLst/>
            </c:spPr>
          </c:marker>
          <c:cat>
            <c:numRef>
              <c:f>Sheet1!$A$6:$A$15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Sheet1!$H$6:$H$15</c:f>
              <c:numCache>
                <c:formatCode>General</c:formatCode>
                <c:ptCount val="10"/>
                <c:pt idx="0">
                  <c:v>1262</c:v>
                </c:pt>
                <c:pt idx="1">
                  <c:v>1029</c:v>
                </c:pt>
                <c:pt idx="2">
                  <c:v>1233</c:v>
                </c:pt>
                <c:pt idx="3">
                  <c:v>1241</c:v>
                </c:pt>
                <c:pt idx="4">
                  <c:v>1261</c:v>
                </c:pt>
                <c:pt idx="5">
                  <c:v>1256</c:v>
                </c:pt>
                <c:pt idx="6">
                  <c:v>1303</c:v>
                </c:pt>
                <c:pt idx="7">
                  <c:v>1184</c:v>
                </c:pt>
                <c:pt idx="8">
                  <c:v>1187</c:v>
                </c:pt>
                <c:pt idx="9">
                  <c:v>955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E95-46C4-81B8-D877ED1CF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10560"/>
        <c:axId val="8612480"/>
      </c:lineChart>
      <c:dateAx>
        <c:axId val="861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612480"/>
        <c:crosses val="autoZero"/>
        <c:auto val="0"/>
        <c:lblOffset val="100"/>
        <c:baseTimeUnit val="days"/>
      </c:dateAx>
      <c:valAx>
        <c:axId val="86124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Licensees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610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Retired License Trends</a:t>
            </a:r>
          </a:p>
        </c:rich>
      </c:tx>
      <c:layout>
        <c:manualLayout>
          <c:xMode val="edge"/>
          <c:yMode val="edge"/>
          <c:x val="0.1835693350831146"/>
          <c:y val="2.31481481481481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053018372703411"/>
          <c:y val="0.19480351414406533"/>
          <c:w val="0.55807983377077863"/>
          <c:h val="0.68921660834062404"/>
        </c:manualLayout>
      </c:layout>
      <c:lineChart>
        <c:grouping val="standard"/>
        <c:varyColors val="0"/>
        <c:ser>
          <c:idx val="0"/>
          <c:order val="0"/>
          <c:tx>
            <c:strRef>
              <c:f>Sheet1!$N$3</c:f>
              <c:strCache>
                <c:ptCount val="1"/>
                <c:pt idx="0">
                  <c:v>Retired PE/PLS</c:v>
                </c:pt>
              </c:strCache>
            </c:strRef>
          </c:tx>
          <c:cat>
            <c:numRef>
              <c:f>Sheet1!$A$6:$A$15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Sheet1!$N$6:$N$15</c:f>
              <c:numCache>
                <c:formatCode>General</c:formatCode>
                <c:ptCount val="10"/>
                <c:pt idx="0">
                  <c:v>461</c:v>
                </c:pt>
                <c:pt idx="1">
                  <c:v>461</c:v>
                </c:pt>
                <c:pt idx="2">
                  <c:v>502</c:v>
                </c:pt>
                <c:pt idx="3">
                  <c:v>553</c:v>
                </c:pt>
                <c:pt idx="4">
                  <c:v>579</c:v>
                </c:pt>
                <c:pt idx="5">
                  <c:v>677</c:v>
                </c:pt>
                <c:pt idx="6">
                  <c:v>763</c:v>
                </c:pt>
                <c:pt idx="7">
                  <c:v>725</c:v>
                </c:pt>
                <c:pt idx="8">
                  <c:v>818</c:v>
                </c:pt>
                <c:pt idx="9">
                  <c:v>763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B51-427F-9A30-738B6833CCA7}"/>
            </c:ext>
          </c:extLst>
        </c:ser>
        <c:ser>
          <c:idx val="1"/>
          <c:order val="1"/>
          <c:tx>
            <c:strRef>
              <c:f>Sheet1!$O$3</c:f>
              <c:strCache>
                <c:ptCount val="1"/>
                <c:pt idx="0">
                  <c:v>Ret Residents</c:v>
                </c:pt>
              </c:strCache>
            </c:strRef>
          </c:tx>
          <c:cat>
            <c:numRef>
              <c:f>Sheet1!$A$6:$A$15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Sheet1!$O$6:$O$15</c:f>
              <c:numCache>
                <c:formatCode>General</c:formatCode>
                <c:ptCount val="10"/>
                <c:pt idx="0">
                  <c:v>205</c:v>
                </c:pt>
                <c:pt idx="1">
                  <c:v>191</c:v>
                </c:pt>
                <c:pt idx="2">
                  <c:v>212</c:v>
                </c:pt>
                <c:pt idx="3">
                  <c:v>242</c:v>
                </c:pt>
                <c:pt idx="4">
                  <c:v>254</c:v>
                </c:pt>
                <c:pt idx="5">
                  <c:v>293</c:v>
                </c:pt>
                <c:pt idx="6">
                  <c:v>330</c:v>
                </c:pt>
                <c:pt idx="7">
                  <c:v>317</c:v>
                </c:pt>
                <c:pt idx="8">
                  <c:v>345</c:v>
                </c:pt>
                <c:pt idx="9">
                  <c:v>335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B51-427F-9A30-738B6833CC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34112"/>
        <c:axId val="8235648"/>
      </c:lineChart>
      <c:catAx>
        <c:axId val="823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 anchor="b" anchorCtr="1"/>
          <a:lstStyle/>
          <a:p>
            <a:pPr>
              <a:defRPr/>
            </a:pPr>
            <a:endParaRPr lang="en-US"/>
          </a:p>
        </c:txPr>
        <c:crossAx val="8235648"/>
        <c:crosses val="autoZero"/>
        <c:auto val="1"/>
        <c:lblAlgn val="ctr"/>
        <c:lblOffset val="100"/>
        <c:noMultiLvlLbl val="0"/>
      </c:catAx>
      <c:valAx>
        <c:axId val="82356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Retired Licensees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82341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New </a:t>
            </a:r>
          </a:p>
          <a:p>
            <a:pPr>
              <a:defRPr/>
            </a:pPr>
            <a:r>
              <a:rPr lang="en-US" dirty="0"/>
              <a:t>PE Licenses Issued by Year</a:t>
            </a:r>
          </a:p>
        </c:rich>
      </c:tx>
      <c:layout>
        <c:manualLayout>
          <c:xMode val="edge"/>
          <c:yMode val="edge"/>
          <c:x val="0.231924721694271"/>
          <c:y val="5.895429229882850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496876407844524"/>
          <c:y val="0.19031712530779013"/>
          <c:w val="0.61037204724409444"/>
          <c:h val="0.68921660834062404"/>
        </c:manualLayout>
      </c:layout>
      <c:lineChart>
        <c:grouping val="standard"/>
        <c:varyColors val="0"/>
        <c:ser>
          <c:idx val="0"/>
          <c:order val="0"/>
          <c:tx>
            <c:strRef>
              <c:f>Sheet1!$P$3</c:f>
              <c:strCache>
                <c:ptCount val="1"/>
                <c:pt idx="0">
                  <c:v>PE Comity</c:v>
                </c:pt>
              </c:strCache>
            </c:strRef>
          </c:tx>
          <c:cat>
            <c:numRef>
              <c:f>Sheet1!$A$6:$A$15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Sheet1!$P$6:$P$15</c:f>
              <c:numCache>
                <c:formatCode>General</c:formatCode>
                <c:ptCount val="10"/>
                <c:pt idx="0">
                  <c:v>411</c:v>
                </c:pt>
                <c:pt idx="1">
                  <c:v>363</c:v>
                </c:pt>
                <c:pt idx="2">
                  <c:v>308</c:v>
                </c:pt>
                <c:pt idx="3">
                  <c:v>347</c:v>
                </c:pt>
                <c:pt idx="4">
                  <c:v>348</c:v>
                </c:pt>
                <c:pt idx="5">
                  <c:v>335</c:v>
                </c:pt>
                <c:pt idx="6">
                  <c:v>408</c:v>
                </c:pt>
                <c:pt idx="7">
                  <c:v>380</c:v>
                </c:pt>
                <c:pt idx="8">
                  <c:v>355</c:v>
                </c:pt>
                <c:pt idx="9">
                  <c:v>401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4FD-4F80-9236-3309F89D5E13}"/>
            </c:ext>
          </c:extLst>
        </c:ser>
        <c:ser>
          <c:idx val="1"/>
          <c:order val="1"/>
          <c:tx>
            <c:strRef>
              <c:f>Sheet1!$Q$3</c:f>
              <c:strCache>
                <c:ptCount val="1"/>
                <c:pt idx="0">
                  <c:v>PE Exams</c:v>
                </c:pt>
              </c:strCache>
            </c:strRef>
          </c:tx>
          <c:cat>
            <c:numRef>
              <c:f>Sheet1!$A$6:$A$15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Sheet1!$Q$6:$Q$15</c:f>
              <c:numCache>
                <c:formatCode>General</c:formatCode>
                <c:ptCount val="10"/>
                <c:pt idx="0">
                  <c:v>76</c:v>
                </c:pt>
                <c:pt idx="1">
                  <c:v>96</c:v>
                </c:pt>
                <c:pt idx="2">
                  <c:v>104</c:v>
                </c:pt>
                <c:pt idx="3">
                  <c:v>70</c:v>
                </c:pt>
                <c:pt idx="4">
                  <c:v>93</c:v>
                </c:pt>
                <c:pt idx="5">
                  <c:v>56</c:v>
                </c:pt>
                <c:pt idx="6">
                  <c:v>60</c:v>
                </c:pt>
                <c:pt idx="7">
                  <c:v>55</c:v>
                </c:pt>
                <c:pt idx="8">
                  <c:v>76</c:v>
                </c:pt>
                <c:pt idx="9">
                  <c:v>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4FD-4F80-9236-3309F89D5E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47232"/>
        <c:axId val="9648768"/>
      </c:lineChart>
      <c:dateAx>
        <c:axId val="964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648768"/>
        <c:crosses val="autoZero"/>
        <c:auto val="0"/>
        <c:lblOffset val="100"/>
        <c:baseTimeUnit val="days"/>
      </c:dateAx>
      <c:valAx>
        <c:axId val="9648768"/>
        <c:scaling>
          <c:orientation val="minMax"/>
        </c:scaling>
        <c:delete val="0"/>
        <c:axPos val="l"/>
        <c:majorGridlines/>
        <c:title>
          <c:tx>
            <c:rich>
              <a:bodyPr anchor="t" anchorCtr="0"/>
              <a:lstStyle/>
              <a:p>
                <a:pPr>
                  <a:defRPr/>
                </a:pPr>
                <a:r>
                  <a:rPr lang="en-US"/>
                  <a:t>Number of Licenses</a:t>
                </a:r>
              </a:p>
            </c:rich>
          </c:tx>
          <c:layout>
            <c:manualLayout>
              <c:xMode val="edge"/>
              <c:yMode val="edge"/>
              <c:x val="2.6507620941020544E-3"/>
              <c:y val="0.3556503353747448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96472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Certificate of Authority Trends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5634559688659601E-2"/>
          <c:y val="7.4085365853658547E-2"/>
          <c:w val="0.75152762693456421"/>
          <c:h val="0.8690584789706165"/>
        </c:manualLayout>
      </c:layout>
      <c:lineChart>
        <c:grouping val="standard"/>
        <c:varyColors val="0"/>
        <c:ser>
          <c:idx val="0"/>
          <c:order val="0"/>
          <c:tx>
            <c:strRef>
              <c:f>Sheet1!$L$3</c:f>
              <c:strCache>
                <c:ptCount val="1"/>
                <c:pt idx="0">
                  <c:v>COA Total</c:v>
                </c:pt>
              </c:strCache>
            </c:strRef>
          </c:tx>
          <c:cat>
            <c:numRef>
              <c:f>Sheet1!$A$6:$A$15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Sheet1!$L$6:$L$15</c:f>
              <c:numCache>
                <c:formatCode>General</c:formatCode>
                <c:ptCount val="10"/>
                <c:pt idx="0">
                  <c:v>1430</c:v>
                </c:pt>
                <c:pt idx="1">
                  <c:v>1390</c:v>
                </c:pt>
                <c:pt idx="2">
                  <c:v>1550</c:v>
                </c:pt>
                <c:pt idx="3">
                  <c:v>1587</c:v>
                </c:pt>
                <c:pt idx="4">
                  <c:v>1572</c:v>
                </c:pt>
                <c:pt idx="5">
                  <c:v>1633</c:v>
                </c:pt>
                <c:pt idx="6">
                  <c:v>1648</c:v>
                </c:pt>
                <c:pt idx="7">
                  <c:v>1701</c:v>
                </c:pt>
                <c:pt idx="8">
                  <c:v>1774</c:v>
                </c:pt>
                <c:pt idx="9">
                  <c:v>1758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AA1-401C-BA56-AAECEAC80E52}"/>
            </c:ext>
          </c:extLst>
        </c:ser>
        <c:ser>
          <c:idx val="1"/>
          <c:order val="1"/>
          <c:tx>
            <c:strRef>
              <c:f>Sheet1!$M$3</c:f>
              <c:strCache>
                <c:ptCount val="1"/>
                <c:pt idx="0">
                  <c:v>COA Residents</c:v>
                </c:pt>
              </c:strCache>
            </c:strRef>
          </c:tx>
          <c:cat>
            <c:numRef>
              <c:f>Sheet1!$A$6:$A$15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Sheet1!$M$6:$M$15</c:f>
              <c:numCache>
                <c:formatCode>General</c:formatCode>
                <c:ptCount val="10"/>
                <c:pt idx="0">
                  <c:v>354</c:v>
                </c:pt>
                <c:pt idx="1">
                  <c:v>350</c:v>
                </c:pt>
                <c:pt idx="2">
                  <c:v>388</c:v>
                </c:pt>
                <c:pt idx="3">
                  <c:v>397</c:v>
                </c:pt>
                <c:pt idx="4">
                  <c:v>382</c:v>
                </c:pt>
                <c:pt idx="5">
                  <c:v>384</c:v>
                </c:pt>
                <c:pt idx="6">
                  <c:v>387</c:v>
                </c:pt>
                <c:pt idx="7">
                  <c:v>387</c:v>
                </c:pt>
                <c:pt idx="8">
                  <c:v>401</c:v>
                </c:pt>
                <c:pt idx="9">
                  <c:v>394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AA1-401C-BA56-AAECEAC80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16864"/>
        <c:axId val="9718400"/>
      </c:lineChart>
      <c:catAx>
        <c:axId val="971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718400"/>
        <c:crosses val="autoZero"/>
        <c:auto val="1"/>
        <c:lblAlgn val="ctr"/>
        <c:lblOffset val="100"/>
        <c:noMultiLvlLbl val="0"/>
      </c:catAx>
      <c:valAx>
        <c:axId val="97184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COAs</a:t>
                </a:r>
              </a:p>
            </c:rich>
          </c:tx>
          <c:layout>
            <c:manualLayout>
              <c:xMode val="edge"/>
              <c:yMode val="edge"/>
              <c:x val="3.6111111111111108E-2"/>
              <c:y val="0.4382079323417906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9716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PE/PLS</a:t>
            </a:r>
            <a:r>
              <a:rPr lang="en-US" baseline="0"/>
              <a:t> Exams Assigned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Trends!$O$4</c:f>
              <c:strCache>
                <c:ptCount val="1"/>
                <c:pt idx="0">
                  <c:v>FY 2014</c:v>
                </c:pt>
              </c:strCache>
            </c:strRef>
          </c:tx>
          <c:invertIfNegative val="0"/>
          <c:cat>
            <c:strRef>
              <c:f>Trends!$K$5:$K$13</c:f>
              <c:strCache>
                <c:ptCount val="9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PLS</c:v>
                </c:pt>
                <c:pt idx="7">
                  <c:v>SE Lat'l</c:v>
                </c:pt>
                <c:pt idx="8">
                  <c:v>SE Vert</c:v>
                </c:pt>
              </c:strCache>
            </c:strRef>
          </c:cat>
          <c:val>
            <c:numRef>
              <c:f>Trends!$O$5:$O$13</c:f>
              <c:numCache>
                <c:formatCode>General</c:formatCode>
                <c:ptCount val="9"/>
                <c:pt idx="0">
                  <c:v>2</c:v>
                </c:pt>
                <c:pt idx="1">
                  <c:v>28</c:v>
                </c:pt>
                <c:pt idx="2">
                  <c:v>17</c:v>
                </c:pt>
                <c:pt idx="3">
                  <c:v>5</c:v>
                </c:pt>
                <c:pt idx="4">
                  <c:v>29</c:v>
                </c:pt>
                <c:pt idx="5">
                  <c:v>3</c:v>
                </c:pt>
                <c:pt idx="6">
                  <c:v>6</c:v>
                </c:pt>
                <c:pt idx="7">
                  <c:v>8</c:v>
                </c:pt>
                <c:pt idx="8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9E-4959-843A-A19DF99EEAE8}"/>
            </c:ext>
          </c:extLst>
        </c:ser>
        <c:ser>
          <c:idx val="2"/>
          <c:order val="1"/>
          <c:tx>
            <c:strRef>
              <c:f>Trends!$P$4</c:f>
              <c:strCache>
                <c:ptCount val="1"/>
                <c:pt idx="0">
                  <c:v>FY 2015</c:v>
                </c:pt>
              </c:strCache>
            </c:strRef>
          </c:tx>
          <c:invertIfNegative val="0"/>
          <c:cat>
            <c:strRef>
              <c:f>Trends!$K$5:$K$13</c:f>
              <c:strCache>
                <c:ptCount val="9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PLS</c:v>
                </c:pt>
                <c:pt idx="7">
                  <c:v>SE Lat'l</c:v>
                </c:pt>
                <c:pt idx="8">
                  <c:v>SE Vert</c:v>
                </c:pt>
              </c:strCache>
            </c:strRef>
          </c:cat>
          <c:val>
            <c:numRef>
              <c:f>Trends!$P$5:$P$13</c:f>
              <c:numCache>
                <c:formatCode>General</c:formatCode>
                <c:ptCount val="9"/>
                <c:pt idx="0">
                  <c:v>3</c:v>
                </c:pt>
                <c:pt idx="1">
                  <c:v>35</c:v>
                </c:pt>
                <c:pt idx="2">
                  <c:v>12</c:v>
                </c:pt>
                <c:pt idx="3">
                  <c:v>7</c:v>
                </c:pt>
                <c:pt idx="4">
                  <c:v>25</c:v>
                </c:pt>
                <c:pt idx="5">
                  <c:v>1</c:v>
                </c:pt>
                <c:pt idx="6">
                  <c:v>1</c:v>
                </c:pt>
                <c:pt idx="7">
                  <c:v>6</c:v>
                </c:pt>
                <c:pt idx="8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19E-4959-843A-A19DF99EEAE8}"/>
            </c:ext>
          </c:extLst>
        </c:ser>
        <c:ser>
          <c:idx val="3"/>
          <c:order val="2"/>
          <c:tx>
            <c:strRef>
              <c:f>Trends!$Q$4</c:f>
              <c:strCache>
                <c:ptCount val="1"/>
                <c:pt idx="0">
                  <c:v>FY 2016</c:v>
                </c:pt>
              </c:strCache>
            </c:strRef>
          </c:tx>
          <c:invertIfNegative val="0"/>
          <c:cat>
            <c:strRef>
              <c:f>Trends!$K$5:$K$13</c:f>
              <c:strCache>
                <c:ptCount val="9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PLS</c:v>
                </c:pt>
                <c:pt idx="7">
                  <c:v>SE Lat'l</c:v>
                </c:pt>
                <c:pt idx="8">
                  <c:v>SE Vert</c:v>
                </c:pt>
              </c:strCache>
            </c:strRef>
          </c:cat>
          <c:val>
            <c:numRef>
              <c:f>Trends!$Q$5:$Q$13</c:f>
              <c:numCache>
                <c:formatCode>General</c:formatCode>
                <c:ptCount val="9"/>
                <c:pt idx="0">
                  <c:v>3</c:v>
                </c:pt>
                <c:pt idx="1">
                  <c:v>46</c:v>
                </c:pt>
                <c:pt idx="2">
                  <c:v>12</c:v>
                </c:pt>
                <c:pt idx="3">
                  <c:v>1</c:v>
                </c:pt>
                <c:pt idx="4">
                  <c:v>32</c:v>
                </c:pt>
                <c:pt idx="5">
                  <c:v>10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19E-4959-843A-A19DF99EEAE8}"/>
            </c:ext>
          </c:extLst>
        </c:ser>
        <c:ser>
          <c:idx val="4"/>
          <c:order val="3"/>
          <c:tx>
            <c:strRef>
              <c:f>Trends!$R$4</c:f>
              <c:strCache>
                <c:ptCount val="1"/>
                <c:pt idx="0">
                  <c:v>FY 2017</c:v>
                </c:pt>
              </c:strCache>
            </c:strRef>
          </c:tx>
          <c:invertIfNegative val="0"/>
          <c:cat>
            <c:strRef>
              <c:f>Trends!$K$5:$K$13</c:f>
              <c:strCache>
                <c:ptCount val="9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PLS</c:v>
                </c:pt>
                <c:pt idx="7">
                  <c:v>SE Lat'l</c:v>
                </c:pt>
                <c:pt idx="8">
                  <c:v>SE Vert</c:v>
                </c:pt>
              </c:strCache>
            </c:strRef>
          </c:cat>
          <c:val>
            <c:numRef>
              <c:f>Trends!$R$5:$R$13</c:f>
              <c:numCache>
                <c:formatCode>General</c:formatCode>
                <c:ptCount val="9"/>
                <c:pt idx="0">
                  <c:v>1</c:v>
                </c:pt>
                <c:pt idx="1">
                  <c:v>42</c:v>
                </c:pt>
                <c:pt idx="2">
                  <c:v>15</c:v>
                </c:pt>
                <c:pt idx="3">
                  <c:v>2</c:v>
                </c:pt>
                <c:pt idx="4">
                  <c:v>20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19E-4959-843A-A19DF99EEAE8}"/>
            </c:ext>
          </c:extLst>
        </c:ser>
        <c:ser>
          <c:idx val="0"/>
          <c:order val="4"/>
          <c:tx>
            <c:strRef>
              <c:f>Trends!$S$4</c:f>
              <c:strCache>
                <c:ptCount val="1"/>
                <c:pt idx="0">
                  <c:v>FY 2018</c:v>
                </c:pt>
              </c:strCache>
            </c:strRef>
          </c:tx>
          <c:invertIfNegative val="0"/>
          <c:val>
            <c:numRef>
              <c:f>Trends!$S$5:$S$13</c:f>
              <c:numCache>
                <c:formatCode>General</c:formatCode>
                <c:ptCount val="9"/>
                <c:pt idx="0">
                  <c:v>1</c:v>
                </c:pt>
                <c:pt idx="1">
                  <c:v>51</c:v>
                </c:pt>
                <c:pt idx="2">
                  <c:v>13</c:v>
                </c:pt>
                <c:pt idx="3">
                  <c:v>2</c:v>
                </c:pt>
                <c:pt idx="4">
                  <c:v>11</c:v>
                </c:pt>
                <c:pt idx="5">
                  <c:v>7</c:v>
                </c:pt>
                <c:pt idx="6">
                  <c:v>0</c:v>
                </c:pt>
                <c:pt idx="7">
                  <c:v>2</c:v>
                </c:pt>
                <c:pt idx="8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19E-4959-843A-A19DF99EE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02496"/>
        <c:axId val="9804416"/>
      </c:barChart>
      <c:catAx>
        <c:axId val="9802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Disciplines Tested</a:t>
                </a:r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crossAx val="9804416"/>
        <c:crosses val="autoZero"/>
        <c:auto val="1"/>
        <c:lblAlgn val="ctr"/>
        <c:lblOffset val="100"/>
        <c:noMultiLvlLbl val="0"/>
      </c:catAx>
      <c:valAx>
        <c:axId val="98044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Exams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8024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FE/FS Exams Assigned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Trends!$O$17</c:f>
              <c:strCache>
                <c:ptCount val="1"/>
                <c:pt idx="0">
                  <c:v>FY 2014</c:v>
                </c:pt>
              </c:strCache>
            </c:strRef>
          </c:tx>
          <c:invertIfNegative val="0"/>
          <c:cat>
            <c:strRef>
              <c:f>Trends!$K$18:$K$24</c:f>
              <c:strCache>
                <c:ptCount val="7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FS</c:v>
                </c:pt>
              </c:strCache>
            </c:strRef>
          </c:cat>
          <c:val>
            <c:numRef>
              <c:f>Trends!$O$18:$O$24</c:f>
              <c:numCache>
                <c:formatCode>General</c:formatCode>
                <c:ptCount val="7"/>
                <c:pt idx="0">
                  <c:v>23</c:v>
                </c:pt>
                <c:pt idx="1">
                  <c:v>73</c:v>
                </c:pt>
                <c:pt idx="2">
                  <c:v>23</c:v>
                </c:pt>
                <c:pt idx="3">
                  <c:v>7</c:v>
                </c:pt>
                <c:pt idx="4">
                  <c:v>141</c:v>
                </c:pt>
                <c:pt idx="5">
                  <c:v>22</c:v>
                </c:pt>
                <c:pt idx="6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BE-4F89-9842-5270EB21BF16}"/>
            </c:ext>
          </c:extLst>
        </c:ser>
        <c:ser>
          <c:idx val="2"/>
          <c:order val="1"/>
          <c:tx>
            <c:strRef>
              <c:f>Trends!$P$17</c:f>
              <c:strCache>
                <c:ptCount val="1"/>
                <c:pt idx="0">
                  <c:v>FY 2015</c:v>
                </c:pt>
              </c:strCache>
            </c:strRef>
          </c:tx>
          <c:invertIfNegative val="0"/>
          <c:cat>
            <c:strRef>
              <c:f>Trends!$K$18:$K$24</c:f>
              <c:strCache>
                <c:ptCount val="7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FS</c:v>
                </c:pt>
              </c:strCache>
            </c:strRef>
          </c:cat>
          <c:val>
            <c:numRef>
              <c:f>Trends!$P$18:$P$24</c:f>
              <c:numCache>
                <c:formatCode>General</c:formatCode>
                <c:ptCount val="7"/>
                <c:pt idx="0">
                  <c:v>8</c:v>
                </c:pt>
                <c:pt idx="1">
                  <c:v>74</c:v>
                </c:pt>
                <c:pt idx="2">
                  <c:v>19</c:v>
                </c:pt>
                <c:pt idx="3">
                  <c:v>4</c:v>
                </c:pt>
                <c:pt idx="4">
                  <c:v>86</c:v>
                </c:pt>
                <c:pt idx="5">
                  <c:v>8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BE-4F89-9842-5270EB21BF16}"/>
            </c:ext>
          </c:extLst>
        </c:ser>
        <c:ser>
          <c:idx val="3"/>
          <c:order val="2"/>
          <c:tx>
            <c:strRef>
              <c:f>Trends!$Q$17</c:f>
              <c:strCache>
                <c:ptCount val="1"/>
                <c:pt idx="0">
                  <c:v>FY 2016</c:v>
                </c:pt>
              </c:strCache>
            </c:strRef>
          </c:tx>
          <c:invertIfNegative val="0"/>
          <c:cat>
            <c:strRef>
              <c:f>Trends!$K$18:$K$24</c:f>
              <c:strCache>
                <c:ptCount val="7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FS</c:v>
                </c:pt>
              </c:strCache>
            </c:strRef>
          </c:cat>
          <c:val>
            <c:numRef>
              <c:f>Trends!$Q$18:$Q$24</c:f>
              <c:numCache>
                <c:formatCode>General</c:formatCode>
                <c:ptCount val="7"/>
                <c:pt idx="0">
                  <c:v>4</c:v>
                </c:pt>
                <c:pt idx="1">
                  <c:v>86</c:v>
                </c:pt>
                <c:pt idx="2">
                  <c:v>17</c:v>
                </c:pt>
                <c:pt idx="3">
                  <c:v>5</c:v>
                </c:pt>
                <c:pt idx="4">
                  <c:v>84</c:v>
                </c:pt>
                <c:pt idx="5">
                  <c:v>14</c:v>
                </c:pt>
                <c:pt idx="6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7BE-4F89-9842-5270EB21BF16}"/>
            </c:ext>
          </c:extLst>
        </c:ser>
        <c:ser>
          <c:idx val="4"/>
          <c:order val="3"/>
          <c:tx>
            <c:strRef>
              <c:f>Trends!$R$17</c:f>
              <c:strCache>
                <c:ptCount val="1"/>
                <c:pt idx="0">
                  <c:v>FY  2017</c:v>
                </c:pt>
              </c:strCache>
            </c:strRef>
          </c:tx>
          <c:invertIfNegative val="0"/>
          <c:cat>
            <c:strRef>
              <c:f>Trends!$K$18:$K$24</c:f>
              <c:strCache>
                <c:ptCount val="7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FS</c:v>
                </c:pt>
              </c:strCache>
            </c:strRef>
          </c:cat>
          <c:val>
            <c:numRef>
              <c:f>Trends!$R$18:$R$24</c:f>
              <c:numCache>
                <c:formatCode>General</c:formatCode>
                <c:ptCount val="7"/>
                <c:pt idx="0">
                  <c:v>6</c:v>
                </c:pt>
                <c:pt idx="1">
                  <c:v>138</c:v>
                </c:pt>
                <c:pt idx="2">
                  <c:v>49</c:v>
                </c:pt>
                <c:pt idx="3">
                  <c:v>7</c:v>
                </c:pt>
                <c:pt idx="4">
                  <c:v>121</c:v>
                </c:pt>
                <c:pt idx="5">
                  <c:v>5</c:v>
                </c:pt>
                <c:pt idx="6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7BE-4F89-9842-5270EB21BF16}"/>
            </c:ext>
          </c:extLst>
        </c:ser>
        <c:ser>
          <c:idx val="0"/>
          <c:order val="4"/>
          <c:tx>
            <c:strRef>
              <c:f>Trends!$S$17</c:f>
              <c:strCache>
                <c:ptCount val="1"/>
                <c:pt idx="0">
                  <c:v>FY 2018*</c:v>
                </c:pt>
              </c:strCache>
            </c:strRef>
          </c:tx>
          <c:invertIfNegative val="0"/>
          <c:cat>
            <c:strRef>
              <c:f>Trends!$K$18:$K$24</c:f>
              <c:strCache>
                <c:ptCount val="7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FS</c:v>
                </c:pt>
              </c:strCache>
            </c:strRef>
          </c:cat>
          <c:val>
            <c:numRef>
              <c:f>Trends!$S$18:$S$24</c:f>
              <c:numCache>
                <c:formatCode>General</c:formatCode>
                <c:ptCount val="7"/>
                <c:pt idx="0">
                  <c:v>5</c:v>
                </c:pt>
                <c:pt idx="1">
                  <c:v>111</c:v>
                </c:pt>
                <c:pt idx="2">
                  <c:v>44</c:v>
                </c:pt>
                <c:pt idx="3">
                  <c:v>4</c:v>
                </c:pt>
                <c:pt idx="4">
                  <c:v>139</c:v>
                </c:pt>
                <c:pt idx="5">
                  <c:v>9</c:v>
                </c:pt>
                <c:pt idx="6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7BE-4F89-9842-5270EB21BF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422976"/>
        <c:axId val="35424896"/>
      </c:barChart>
      <c:catAx>
        <c:axId val="35422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Disciplines Tested</a:t>
                </a:r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crossAx val="35424896"/>
        <c:crosses val="autoZero"/>
        <c:auto val="1"/>
        <c:lblAlgn val="ctr"/>
        <c:lblOffset val="100"/>
        <c:noMultiLvlLbl val="0"/>
      </c:catAx>
      <c:valAx>
        <c:axId val="354248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Exams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54229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3713" cy="4614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5542" y="0"/>
            <a:ext cx="3033713" cy="4614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DA208-E67F-4732-B315-5AE952DD340C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3800" y="692150"/>
            <a:ext cx="4613275" cy="3460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384120"/>
            <a:ext cx="5600700" cy="415337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6637"/>
            <a:ext cx="3033713" cy="46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5542" y="8766637"/>
            <a:ext cx="3033713" cy="46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22A3A-47C5-4BA9-8658-5AECF5F9C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6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37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20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63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1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31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39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B8A5167-D80E-49A3-8F51-066AE4D47C5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eith.simila@ipels.idaho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Keith Simila, Idaho Board of Professional Engineers and Professional Land Surveyors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ISPE Conference</a:t>
            </a:r>
          </a:p>
        </p:txBody>
      </p:sp>
    </p:spTree>
    <p:extLst>
      <p:ext uri="{BB962C8B-B14F-4D97-AF65-F5344CB8AC3E}">
        <p14:creationId xmlns:p14="http://schemas.microsoft.com/office/powerpoint/2010/main" val="2975758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00000000-0008-0000-0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1704211"/>
              </p:ext>
            </p:extLst>
          </p:nvPr>
        </p:nvGraphicFramePr>
        <p:xfrm>
          <a:off x="152400" y="152400"/>
          <a:ext cx="88392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1822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362809"/>
              </p:ext>
            </p:extLst>
          </p:nvPr>
        </p:nvGraphicFramePr>
        <p:xfrm>
          <a:off x="152400" y="152400"/>
          <a:ext cx="88392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4463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00000000-0008-0000-0F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5525577"/>
              </p:ext>
            </p:extLst>
          </p:nvPr>
        </p:nvGraphicFramePr>
        <p:xfrm>
          <a:off x="152401" y="152400"/>
          <a:ext cx="88392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727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00000000-0008-0000-0F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366743"/>
              </p:ext>
            </p:extLst>
          </p:nvPr>
        </p:nvGraphicFramePr>
        <p:xfrm>
          <a:off x="152400" y="152400"/>
          <a:ext cx="8839201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2211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Licensed Practice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Complaints or inquiries related to engineers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Unlicensed practice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One case settled with court fine, misdemeanor, 30 </a:t>
            </a:r>
            <a:r>
              <a:rPr lang="en-US" dirty="0" err="1">
                <a:solidFill>
                  <a:schemeClr val="tx1"/>
                </a:solidFill>
              </a:rPr>
              <a:t>hrs</a:t>
            </a:r>
            <a:r>
              <a:rPr lang="en-US" dirty="0">
                <a:solidFill>
                  <a:schemeClr val="tx1"/>
                </a:solidFill>
              </a:rPr>
              <a:t> community service due to practicing for 8 years without an Idaho license (was licensed in UT)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 COA</a:t>
            </a:r>
          </a:p>
          <a:p>
            <a:pPr marL="502920" indent="-457200"/>
            <a:r>
              <a:rPr lang="en-US" dirty="0">
                <a:solidFill>
                  <a:schemeClr val="tx1"/>
                </a:solidFill>
              </a:rPr>
              <a:t>Complaints or inquiries related to surveyors</a:t>
            </a:r>
            <a:endParaRPr lang="en-US" dirty="0"/>
          </a:p>
          <a:p>
            <a:pPr marL="777240" lvl="1" indent="-457200"/>
            <a:r>
              <a:rPr lang="en-US" dirty="0">
                <a:solidFill>
                  <a:schemeClr val="tx1"/>
                </a:solidFill>
              </a:rPr>
              <a:t>Standard of care</a:t>
            </a:r>
          </a:p>
          <a:p>
            <a:pPr marL="777240" lvl="1" indent="-457200"/>
            <a:r>
              <a:rPr lang="en-US" dirty="0">
                <a:solidFill>
                  <a:schemeClr val="tx1"/>
                </a:solidFill>
              </a:rPr>
              <a:t>Survey laws for plats, records of survey and corner records</a:t>
            </a:r>
          </a:p>
          <a:p>
            <a:pPr marL="777240" lvl="1" indent="-457200"/>
            <a:r>
              <a:rPr lang="en-US" dirty="0">
                <a:solidFill>
                  <a:schemeClr val="tx1"/>
                </a:solidFill>
              </a:rPr>
              <a:t>Boundary disputes </a:t>
            </a:r>
          </a:p>
        </p:txBody>
      </p:sp>
    </p:spTree>
    <p:extLst>
      <p:ext uri="{BB962C8B-B14F-4D97-AF65-F5344CB8AC3E}">
        <p14:creationId xmlns:p14="http://schemas.microsoft.com/office/powerpoint/2010/main" val="2379003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b="1" dirty="0"/>
              <a:t>Keith Simila, P.E.</a:t>
            </a:r>
          </a:p>
          <a:p>
            <a:pPr marL="114300" indent="0">
              <a:buNone/>
            </a:pPr>
            <a:r>
              <a:rPr lang="en-US" b="1" dirty="0"/>
              <a:t>Board of Professional Engineers and Professional Land Surveyors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/>
              <a:t>1510 E. Watertower St. Ste. 110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/>
              <a:t>Meridian, ID 83642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/>
              <a:t>(208) 373-7210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>
                <a:hlinkClick r:id="rId3"/>
              </a:rPr>
              <a:t>keith.simila@ipels.idaho.gov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496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Mission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2133600"/>
            <a:ext cx="6777317" cy="3508977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dirty="0"/>
              <a:t>	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sz="2900" b="1" dirty="0">
                <a:solidFill>
                  <a:schemeClr val="tx1"/>
                </a:solidFill>
              </a:rPr>
              <a:t>Our mission is to ensure competence in the licensure and practice of Professional Engineering and Professional Land Surveying for the purpose of safeguarding the public health, safety and welfare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6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Vision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2286000"/>
            <a:ext cx="7162800" cy="4114800"/>
          </a:xfrm>
        </p:spPr>
        <p:txBody>
          <a:bodyPr/>
          <a:lstStyle/>
          <a:p>
            <a:pPr marL="68580" indent="0">
              <a:lnSpc>
                <a:spcPct val="150000"/>
              </a:lnSpc>
              <a:buNone/>
            </a:pPr>
            <a:r>
              <a:rPr lang="en-US" b="1" dirty="0"/>
              <a:t>We advance trust in Idaho’s Engineers and Land Surveyors through fair and impartial licensing, enforcement, education and promotion of professionalism</a:t>
            </a:r>
          </a:p>
        </p:txBody>
      </p:sp>
    </p:spTree>
    <p:extLst>
      <p:ext uri="{BB962C8B-B14F-4D97-AF65-F5344CB8AC3E}">
        <p14:creationId xmlns:p14="http://schemas.microsoft.com/office/powerpoint/2010/main" val="11427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2018 Board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Public member – John Tomkinson up for reappointment this year</a:t>
            </a:r>
          </a:p>
          <a:p>
            <a:pPr>
              <a:lnSpc>
                <a:spcPct val="150000"/>
              </a:lnSpc>
            </a:pPr>
            <a:r>
              <a:rPr lang="en-US" b="1" dirty="0"/>
              <a:t>All applications and renewals now web based</a:t>
            </a:r>
          </a:p>
          <a:p>
            <a:pPr>
              <a:lnSpc>
                <a:spcPct val="150000"/>
              </a:lnSpc>
            </a:pPr>
            <a:r>
              <a:rPr lang="en-US" b="1" dirty="0"/>
              <a:t>New PE application for Initial Licensure – no longer apply to take the PE exam with Board</a:t>
            </a:r>
          </a:p>
          <a:p>
            <a:pPr>
              <a:lnSpc>
                <a:spcPct val="150000"/>
              </a:lnSpc>
            </a:pPr>
            <a:r>
              <a:rPr lang="en-US" b="1" dirty="0"/>
              <a:t>Fee increase this July</a:t>
            </a:r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2794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2018 Law and Rule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Removed multiple PE exam failure provision</a:t>
            </a:r>
          </a:p>
          <a:p>
            <a:r>
              <a:rPr lang="en-US" b="1" dirty="0"/>
              <a:t>Decoupled the PE exam from 4-year experience requirement</a:t>
            </a:r>
          </a:p>
          <a:p>
            <a:r>
              <a:rPr lang="en-US" b="1" dirty="0"/>
              <a:t>Trespass law</a:t>
            </a:r>
          </a:p>
          <a:p>
            <a:r>
              <a:rPr lang="en-US" b="1" dirty="0"/>
              <a:t>E.O. &amp; Interim </a:t>
            </a:r>
            <a:r>
              <a:rPr lang="en-US" b="1" dirty="0" err="1"/>
              <a:t>Legis</a:t>
            </a:r>
            <a:r>
              <a:rPr lang="en-US" b="1" dirty="0"/>
              <a:t> </a:t>
            </a:r>
            <a:r>
              <a:rPr lang="en-US" b="1" dirty="0" err="1"/>
              <a:t>Comm</a:t>
            </a:r>
            <a:r>
              <a:rPr lang="en-US" b="1" dirty="0"/>
              <a:t> on barriers </a:t>
            </a:r>
            <a:r>
              <a:rPr lang="en-US" b="1"/>
              <a:t>to licensure</a:t>
            </a:r>
            <a:endParaRPr lang="en-US" b="1" dirty="0"/>
          </a:p>
          <a:p>
            <a:r>
              <a:rPr lang="en-US" b="1" dirty="0"/>
              <a:t>Rule for QBS – now cannot submit bids for engineering or land surveying services on public projects either as a “consultant or subconsultant.”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38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AE9076-35B3-436F-8E1C-C9A93D055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Law &amp; Rule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E7EB12-C729-4396-B4B2-38F3CACA61E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Right-of-entry law for surveyors</a:t>
            </a:r>
          </a:p>
          <a:p>
            <a:r>
              <a:rPr lang="en-US" dirty="0"/>
              <a:t>Survey law updates </a:t>
            </a:r>
          </a:p>
          <a:p>
            <a:r>
              <a:rPr lang="en-US" dirty="0"/>
              <a:t>Survey rule – notifying landowners </a:t>
            </a:r>
          </a:p>
          <a:p>
            <a:r>
              <a:rPr lang="en-US" dirty="0"/>
              <a:t>Decoupling exam from experience rule change (to implement the law – SB1252)</a:t>
            </a:r>
          </a:p>
          <a:p>
            <a:r>
              <a:rPr lang="en-US" dirty="0"/>
              <a:t>Allow for discontinuing a COA (no late fee accrual)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18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 NCEES Exam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1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Transition to computer based PE exam: 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err="1">
                <a:solidFill>
                  <a:schemeClr val="tx1"/>
                </a:solidFill>
              </a:rPr>
              <a:t>ChE</a:t>
            </a:r>
            <a:r>
              <a:rPr lang="en-US" b="1" dirty="0">
                <a:solidFill>
                  <a:schemeClr val="tx1"/>
                </a:solidFill>
              </a:rPr>
              <a:t> &amp; Nuclear in 2018</a:t>
            </a:r>
          </a:p>
          <a:p>
            <a:r>
              <a:rPr lang="en-US" b="1" dirty="0" err="1">
                <a:solidFill>
                  <a:schemeClr val="tx1"/>
                </a:solidFill>
              </a:rPr>
              <a:t>Env</a:t>
            </a:r>
            <a:r>
              <a:rPr lang="en-US" b="1" dirty="0">
                <a:solidFill>
                  <a:schemeClr val="tx1"/>
                </a:solidFill>
              </a:rPr>
              <a:t> &amp; Petroleum - 2019</a:t>
            </a:r>
          </a:p>
          <a:p>
            <a:r>
              <a:rPr lang="en-US" b="1" dirty="0"/>
              <a:t>ME exams in 2020; </a:t>
            </a:r>
            <a:r>
              <a:rPr lang="en-US" b="1" dirty="0">
                <a:solidFill>
                  <a:schemeClr val="tx1"/>
                </a:solidFill>
              </a:rPr>
              <a:t>EE exams in 2021</a:t>
            </a:r>
          </a:p>
          <a:p>
            <a:r>
              <a:rPr lang="en-US" b="1" dirty="0"/>
              <a:t>Less common exams in 2021 &amp; 2022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/>
              <a:t>Civil in 2023; Structural in 2024</a:t>
            </a:r>
            <a:endParaRPr lang="en-US" dirty="0">
              <a:solidFill>
                <a:schemeClr val="tx1"/>
              </a:solidFill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7827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title="PE Licensure Trends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3206242"/>
              </p:ext>
            </p:extLst>
          </p:nvPr>
        </p:nvGraphicFramePr>
        <p:xfrm>
          <a:off x="152400" y="152400"/>
          <a:ext cx="8839199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408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97744"/>
              </p:ext>
            </p:extLst>
          </p:nvPr>
        </p:nvGraphicFramePr>
        <p:xfrm>
          <a:off x="152400" y="152400"/>
          <a:ext cx="8839199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5948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2422</TotalTime>
  <Words>371</Words>
  <Application>Microsoft Office PowerPoint</Application>
  <PresentationFormat>On-screen Show (4:3)</PresentationFormat>
  <Paragraphs>72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ISPE Conference</vt:lpstr>
      <vt:lpstr>Mission Statement</vt:lpstr>
      <vt:lpstr>Vision Statement</vt:lpstr>
      <vt:lpstr>2018 Board Update</vt:lpstr>
      <vt:lpstr>2018 Law and Rule Changes</vt:lpstr>
      <vt:lpstr>2019 Law &amp; Rule Changes</vt:lpstr>
      <vt:lpstr> NCEES Exam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Licensed Practice Issues</vt:lpstr>
      <vt:lpstr>Contact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ACEC Conference</dc:title>
  <dc:creator>Keith Simila</dc:creator>
  <cp:lastModifiedBy>Julie</cp:lastModifiedBy>
  <cp:revision>113</cp:revision>
  <cp:lastPrinted>2013-10-02T21:03:29Z</cp:lastPrinted>
  <dcterms:created xsi:type="dcterms:W3CDTF">2013-09-20T17:10:57Z</dcterms:created>
  <dcterms:modified xsi:type="dcterms:W3CDTF">2018-05-21T18:54:45Z</dcterms:modified>
</cp:coreProperties>
</file>