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0" r:id="rId1"/>
  </p:sldMasterIdLst>
  <p:notesMasterIdLst>
    <p:notesMasterId r:id="rId18"/>
  </p:notesMasterIdLst>
  <p:sldIdLst>
    <p:sldId id="256" r:id="rId2"/>
    <p:sldId id="258" r:id="rId3"/>
    <p:sldId id="259" r:id="rId4"/>
    <p:sldId id="260" r:id="rId5"/>
    <p:sldId id="299" r:id="rId6"/>
    <p:sldId id="263" r:id="rId7"/>
    <p:sldId id="261" r:id="rId8"/>
    <p:sldId id="292" r:id="rId9"/>
    <p:sldId id="300" r:id="rId10"/>
    <p:sldId id="301" r:id="rId11"/>
    <p:sldId id="302" r:id="rId12"/>
    <p:sldId id="303" r:id="rId13"/>
    <p:sldId id="307" r:id="rId14"/>
    <p:sldId id="310" r:id="rId15"/>
    <p:sldId id="309" r:id="rId16"/>
    <p:sldId id="271" r:id="rId17"/>
  </p:sldIdLst>
  <p:sldSz cx="9144000" cy="6858000" type="screen4x3"/>
  <p:notesSz cx="7000875" cy="92297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PE Licensure Trends</a:t>
            </a:r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1"/>
          <c:order val="0"/>
          <c:tx>
            <c:strRef>
              <c:f>Sheet1!$B$3</c:f>
              <c:strCache>
                <c:ptCount val="1"/>
                <c:pt idx="0">
                  <c:v>PE Total</c:v>
                </c:pt>
              </c:strCache>
            </c:strRef>
          </c:tx>
          <c:spPr>
            <a:ln>
              <a:solidFill>
                <a:schemeClr val="accent1"/>
              </a:solidFill>
            </a:ln>
            <a:effectLst/>
          </c:spPr>
          <c:marker>
            <c:symbol val="diamond"/>
            <c:size val="7"/>
            <c:spPr>
              <a:solidFill>
                <a:schemeClr val="accent1"/>
              </a:solidFill>
              <a:effectLst/>
            </c:spPr>
          </c:marker>
          <c:cat>
            <c:numRef>
              <c:f>Sheet1!$A$5:$A$14</c:f>
              <c:numCache>
                <c:formatCode>General</c:formatCode>
                <c:ptCount val="10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</c:numCache>
            </c:numRef>
          </c:cat>
          <c:val>
            <c:numRef>
              <c:f>Sheet1!$B$5:$B$14</c:f>
              <c:numCache>
                <c:formatCode>General</c:formatCode>
                <c:ptCount val="10"/>
                <c:pt idx="0">
                  <c:v>6537</c:v>
                </c:pt>
                <c:pt idx="1">
                  <c:v>6741</c:v>
                </c:pt>
                <c:pt idx="2">
                  <c:v>7075</c:v>
                </c:pt>
                <c:pt idx="3">
                  <c:v>7272</c:v>
                </c:pt>
                <c:pt idx="4">
                  <c:v>7293</c:v>
                </c:pt>
                <c:pt idx="5">
                  <c:v>7427</c:v>
                </c:pt>
                <c:pt idx="6">
                  <c:v>7392</c:v>
                </c:pt>
                <c:pt idx="7">
                  <c:v>7267</c:v>
                </c:pt>
                <c:pt idx="8">
                  <c:v>7330</c:v>
                </c:pt>
                <c:pt idx="9">
                  <c:v>7524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Sheet1!$C$3</c:f>
              <c:strCache>
                <c:ptCount val="1"/>
                <c:pt idx="0">
                  <c:v>PE Residents</c:v>
                </c:pt>
              </c:strCache>
            </c:strRef>
          </c:tx>
          <c:spPr>
            <a:ln>
              <a:solidFill>
                <a:schemeClr val="accent2"/>
              </a:solidFill>
            </a:ln>
          </c:spPr>
          <c:marker>
            <c:symbol val="square"/>
            <c:size val="7"/>
            <c:spPr>
              <a:solidFill>
                <a:schemeClr val="accent2"/>
              </a:solidFill>
            </c:spPr>
          </c:marker>
          <c:cat>
            <c:numRef>
              <c:f>Sheet1!$A$5:$A$14</c:f>
              <c:numCache>
                <c:formatCode>General</c:formatCode>
                <c:ptCount val="10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</c:numCache>
            </c:numRef>
          </c:cat>
          <c:val>
            <c:numRef>
              <c:f>Sheet1!$C$5:$C$14</c:f>
              <c:numCache>
                <c:formatCode>General</c:formatCode>
                <c:ptCount val="10"/>
                <c:pt idx="0">
                  <c:v>2207</c:v>
                </c:pt>
                <c:pt idx="1">
                  <c:v>2238</c:v>
                </c:pt>
                <c:pt idx="2">
                  <c:v>2335</c:v>
                </c:pt>
                <c:pt idx="3">
                  <c:v>2395</c:v>
                </c:pt>
                <c:pt idx="4">
                  <c:v>2385</c:v>
                </c:pt>
                <c:pt idx="5">
                  <c:v>2386</c:v>
                </c:pt>
                <c:pt idx="6">
                  <c:v>2361</c:v>
                </c:pt>
                <c:pt idx="7">
                  <c:v>2313</c:v>
                </c:pt>
                <c:pt idx="8">
                  <c:v>2306</c:v>
                </c:pt>
                <c:pt idx="9">
                  <c:v>2349</c:v>
                </c:pt>
              </c:numCache>
            </c:numRef>
          </c:val>
          <c:smooth val="0"/>
        </c:ser>
        <c:ser>
          <c:idx val="0"/>
          <c:order val="2"/>
          <c:tx>
            <c:strRef>
              <c:f>Sheet1!$H$3</c:f>
              <c:strCache>
                <c:ptCount val="1"/>
                <c:pt idx="0">
                  <c:v>EI Total</c:v>
                </c:pt>
              </c:strCache>
            </c:strRef>
          </c:tx>
          <c:spPr>
            <a:ln>
              <a:solidFill>
                <a:schemeClr val="accent3"/>
              </a:solidFill>
            </a:ln>
            <a:effectLst/>
          </c:spPr>
          <c:marker>
            <c:spPr>
              <a:ln>
                <a:solidFill>
                  <a:schemeClr val="accent3"/>
                </a:solidFill>
              </a:ln>
              <a:effectLst/>
            </c:spPr>
          </c:marker>
          <c:cat>
            <c:numRef>
              <c:f>Sheet1!$A$5:$A$14</c:f>
              <c:numCache>
                <c:formatCode>General</c:formatCode>
                <c:ptCount val="10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</c:numCache>
            </c:numRef>
          </c:cat>
          <c:val>
            <c:numRef>
              <c:f>Sheet1!$H$5:$H$14</c:f>
              <c:numCache>
                <c:formatCode>General</c:formatCode>
                <c:ptCount val="10"/>
                <c:pt idx="0">
                  <c:v>1076</c:v>
                </c:pt>
                <c:pt idx="1">
                  <c:v>1262</c:v>
                </c:pt>
                <c:pt idx="2">
                  <c:v>1029</c:v>
                </c:pt>
                <c:pt idx="3">
                  <c:v>1233</c:v>
                </c:pt>
                <c:pt idx="4">
                  <c:v>1241</c:v>
                </c:pt>
                <c:pt idx="5">
                  <c:v>1261</c:v>
                </c:pt>
                <c:pt idx="6">
                  <c:v>1256</c:v>
                </c:pt>
                <c:pt idx="7">
                  <c:v>1303</c:v>
                </c:pt>
                <c:pt idx="8">
                  <c:v>1184</c:v>
                </c:pt>
                <c:pt idx="9">
                  <c:v>1187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310016"/>
        <c:axId val="12311936"/>
      </c:lineChart>
      <c:dateAx>
        <c:axId val="123100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2311936"/>
        <c:crosses val="autoZero"/>
        <c:auto val="0"/>
        <c:lblOffset val="100"/>
        <c:baseTimeUnit val="days"/>
      </c:dateAx>
      <c:valAx>
        <c:axId val="12311936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Number of Licensees</a:t>
                </a:r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crossAx val="1231001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Retired License Trends</a:t>
            </a:r>
          </a:p>
        </c:rich>
      </c:tx>
      <c:layout>
        <c:manualLayout>
          <c:xMode val="edge"/>
          <c:yMode val="edge"/>
          <c:x val="0.1835693350831146"/>
          <c:y val="2.3148148148148147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5053018372703411"/>
          <c:y val="0.19480351414406533"/>
          <c:w val="0.55807983377077863"/>
          <c:h val="0.68921660834062404"/>
        </c:manualLayout>
      </c:layout>
      <c:lineChart>
        <c:grouping val="standard"/>
        <c:varyColors val="0"/>
        <c:ser>
          <c:idx val="0"/>
          <c:order val="0"/>
          <c:tx>
            <c:strRef>
              <c:f>Sheet1!$N$3</c:f>
              <c:strCache>
                <c:ptCount val="1"/>
                <c:pt idx="0">
                  <c:v>Retired PE/PLS</c:v>
                </c:pt>
              </c:strCache>
            </c:strRef>
          </c:tx>
          <c:cat>
            <c:numRef>
              <c:f>Sheet1!$A$5:$A$14</c:f>
              <c:numCache>
                <c:formatCode>General</c:formatCode>
                <c:ptCount val="10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</c:numCache>
            </c:numRef>
          </c:cat>
          <c:val>
            <c:numRef>
              <c:f>Sheet1!$N$5:$N$14</c:f>
              <c:numCache>
                <c:formatCode>General</c:formatCode>
                <c:ptCount val="10"/>
                <c:pt idx="0">
                  <c:v>436</c:v>
                </c:pt>
                <c:pt idx="1">
                  <c:v>461</c:v>
                </c:pt>
                <c:pt idx="2">
                  <c:v>461</c:v>
                </c:pt>
                <c:pt idx="3">
                  <c:v>502</c:v>
                </c:pt>
                <c:pt idx="4">
                  <c:v>553</c:v>
                </c:pt>
                <c:pt idx="5">
                  <c:v>579</c:v>
                </c:pt>
                <c:pt idx="6">
                  <c:v>677</c:v>
                </c:pt>
                <c:pt idx="7">
                  <c:v>763</c:v>
                </c:pt>
                <c:pt idx="8">
                  <c:v>725</c:v>
                </c:pt>
                <c:pt idx="9">
                  <c:v>818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Sheet1!$O$3</c:f>
              <c:strCache>
                <c:ptCount val="1"/>
                <c:pt idx="0">
                  <c:v>Ret Residents</c:v>
                </c:pt>
              </c:strCache>
            </c:strRef>
          </c:tx>
          <c:cat>
            <c:numRef>
              <c:f>Sheet1!$A$5:$A$14</c:f>
              <c:numCache>
                <c:formatCode>General</c:formatCode>
                <c:ptCount val="10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</c:numCache>
            </c:numRef>
          </c:cat>
          <c:val>
            <c:numRef>
              <c:f>Sheet1!$O$5:$O$14</c:f>
              <c:numCache>
                <c:formatCode>General</c:formatCode>
                <c:ptCount val="10"/>
                <c:pt idx="0">
                  <c:v>192</c:v>
                </c:pt>
                <c:pt idx="1">
                  <c:v>205</c:v>
                </c:pt>
                <c:pt idx="2">
                  <c:v>191</c:v>
                </c:pt>
                <c:pt idx="3">
                  <c:v>212</c:v>
                </c:pt>
                <c:pt idx="4">
                  <c:v>242</c:v>
                </c:pt>
                <c:pt idx="5">
                  <c:v>254</c:v>
                </c:pt>
                <c:pt idx="6">
                  <c:v>293</c:v>
                </c:pt>
                <c:pt idx="7">
                  <c:v>330</c:v>
                </c:pt>
                <c:pt idx="8">
                  <c:v>317</c:v>
                </c:pt>
                <c:pt idx="9">
                  <c:v>345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5215104"/>
        <c:axId val="125216640"/>
      </c:lineChart>
      <c:catAx>
        <c:axId val="1252151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2700000" vert="horz" anchor="b" anchorCtr="1"/>
          <a:lstStyle/>
          <a:p>
            <a:pPr>
              <a:defRPr/>
            </a:pPr>
            <a:endParaRPr lang="en-US"/>
          </a:p>
        </c:txPr>
        <c:crossAx val="125216640"/>
        <c:crosses val="autoZero"/>
        <c:auto val="1"/>
        <c:lblAlgn val="ctr"/>
        <c:lblOffset val="100"/>
        <c:noMultiLvlLbl val="0"/>
      </c:catAx>
      <c:valAx>
        <c:axId val="125216640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Number of Retired Licensees</a:t>
                </a:r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crossAx val="12521510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PE Licenses Issued by Year</a:t>
            </a:r>
          </a:p>
        </c:rich>
      </c:tx>
      <c:layout>
        <c:manualLayout>
          <c:xMode val="edge"/>
          <c:yMode val="edge"/>
          <c:x val="0.15433846750680413"/>
          <c:y val="5.6921819198829653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3496876407844524"/>
          <c:y val="0.19031712530779013"/>
          <c:w val="0.61037204724409444"/>
          <c:h val="0.68921660834062404"/>
        </c:manualLayout>
      </c:layout>
      <c:lineChart>
        <c:grouping val="standard"/>
        <c:varyColors val="0"/>
        <c:ser>
          <c:idx val="0"/>
          <c:order val="0"/>
          <c:tx>
            <c:strRef>
              <c:f>Sheet1!$P$3</c:f>
              <c:strCache>
                <c:ptCount val="1"/>
                <c:pt idx="0">
                  <c:v>PE Comity</c:v>
                </c:pt>
              </c:strCache>
            </c:strRef>
          </c:tx>
          <c:cat>
            <c:numRef>
              <c:f>Sheet1!$A$5:$A$14</c:f>
              <c:numCache>
                <c:formatCode>General</c:formatCode>
                <c:ptCount val="10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</c:numCache>
            </c:numRef>
          </c:cat>
          <c:val>
            <c:numRef>
              <c:f>Sheet1!$P$5:$P$14</c:f>
              <c:numCache>
                <c:formatCode>General</c:formatCode>
                <c:ptCount val="10"/>
                <c:pt idx="0">
                  <c:v>388</c:v>
                </c:pt>
                <c:pt idx="1">
                  <c:v>411</c:v>
                </c:pt>
                <c:pt idx="2">
                  <c:v>363</c:v>
                </c:pt>
                <c:pt idx="3">
                  <c:v>308</c:v>
                </c:pt>
                <c:pt idx="4">
                  <c:v>347</c:v>
                </c:pt>
                <c:pt idx="5">
                  <c:v>348</c:v>
                </c:pt>
                <c:pt idx="6">
                  <c:v>335</c:v>
                </c:pt>
                <c:pt idx="7">
                  <c:v>408</c:v>
                </c:pt>
                <c:pt idx="8">
                  <c:v>380</c:v>
                </c:pt>
                <c:pt idx="9">
                  <c:v>355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Sheet1!$Q$3</c:f>
              <c:strCache>
                <c:ptCount val="1"/>
                <c:pt idx="0">
                  <c:v>PE Exams</c:v>
                </c:pt>
              </c:strCache>
            </c:strRef>
          </c:tx>
          <c:cat>
            <c:numRef>
              <c:f>Sheet1!$A$5:$A$14</c:f>
              <c:numCache>
                <c:formatCode>General</c:formatCode>
                <c:ptCount val="10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</c:numCache>
            </c:numRef>
          </c:cat>
          <c:val>
            <c:numRef>
              <c:f>Sheet1!$Q$5:$Q$14</c:f>
              <c:numCache>
                <c:formatCode>General</c:formatCode>
                <c:ptCount val="10"/>
                <c:pt idx="0">
                  <c:v>81</c:v>
                </c:pt>
                <c:pt idx="1">
                  <c:v>76</c:v>
                </c:pt>
                <c:pt idx="2">
                  <c:v>96</c:v>
                </c:pt>
                <c:pt idx="3">
                  <c:v>104</c:v>
                </c:pt>
                <c:pt idx="4">
                  <c:v>70</c:v>
                </c:pt>
                <c:pt idx="5">
                  <c:v>93</c:v>
                </c:pt>
                <c:pt idx="6">
                  <c:v>56</c:v>
                </c:pt>
                <c:pt idx="7">
                  <c:v>60</c:v>
                </c:pt>
                <c:pt idx="8">
                  <c:v>55</c:v>
                </c:pt>
                <c:pt idx="9">
                  <c:v>76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5230464"/>
        <c:axId val="125531264"/>
      </c:lineChart>
      <c:dateAx>
        <c:axId val="1252304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25531264"/>
        <c:crosses val="autoZero"/>
        <c:auto val="0"/>
        <c:lblOffset val="100"/>
        <c:baseTimeUnit val="days"/>
      </c:dateAx>
      <c:valAx>
        <c:axId val="125531264"/>
        <c:scaling>
          <c:orientation val="minMax"/>
        </c:scaling>
        <c:delete val="0"/>
        <c:axPos val="l"/>
        <c:majorGridlines/>
        <c:title>
          <c:tx>
            <c:rich>
              <a:bodyPr anchor="t" anchorCtr="0"/>
              <a:lstStyle/>
              <a:p>
                <a:pPr>
                  <a:defRPr/>
                </a:pPr>
                <a:r>
                  <a:rPr lang="en-US"/>
                  <a:t>Number of Licenses</a:t>
                </a:r>
              </a:p>
            </c:rich>
          </c:tx>
          <c:layout>
            <c:manualLayout>
              <c:xMode val="edge"/>
              <c:yMode val="edge"/>
              <c:x val="2.6507620941020544E-3"/>
              <c:y val="0.35565033537474483"/>
            </c:manualLayout>
          </c:layout>
          <c:overlay val="0"/>
        </c:title>
        <c:numFmt formatCode="General" sourceLinked="1"/>
        <c:majorTickMark val="none"/>
        <c:minorTickMark val="none"/>
        <c:tickLblPos val="nextTo"/>
        <c:crossAx val="12523046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Certificate of Authority Trends</a:t>
            </a:r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Sheet1!$L$3</c:f>
              <c:strCache>
                <c:ptCount val="1"/>
                <c:pt idx="0">
                  <c:v>COA Total</c:v>
                </c:pt>
              </c:strCache>
            </c:strRef>
          </c:tx>
          <c:cat>
            <c:numRef>
              <c:f>Sheet1!$A$5:$A$14</c:f>
              <c:numCache>
                <c:formatCode>General</c:formatCode>
                <c:ptCount val="10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</c:numCache>
            </c:numRef>
          </c:cat>
          <c:val>
            <c:numRef>
              <c:f>Sheet1!$L$5:$L$14</c:f>
              <c:numCache>
                <c:formatCode>General</c:formatCode>
                <c:ptCount val="10"/>
                <c:pt idx="0">
                  <c:v>1339</c:v>
                </c:pt>
                <c:pt idx="1">
                  <c:v>1430</c:v>
                </c:pt>
                <c:pt idx="2">
                  <c:v>1390</c:v>
                </c:pt>
                <c:pt idx="3">
                  <c:v>1550</c:v>
                </c:pt>
                <c:pt idx="4">
                  <c:v>1587</c:v>
                </c:pt>
                <c:pt idx="5">
                  <c:v>1572</c:v>
                </c:pt>
                <c:pt idx="6">
                  <c:v>1633</c:v>
                </c:pt>
                <c:pt idx="7">
                  <c:v>1648</c:v>
                </c:pt>
                <c:pt idx="8">
                  <c:v>1701</c:v>
                </c:pt>
                <c:pt idx="9">
                  <c:v>1774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Sheet1!$M$3</c:f>
              <c:strCache>
                <c:ptCount val="1"/>
                <c:pt idx="0">
                  <c:v>COA Residents</c:v>
                </c:pt>
              </c:strCache>
            </c:strRef>
          </c:tx>
          <c:cat>
            <c:numRef>
              <c:f>Sheet1!$A$5:$A$14</c:f>
              <c:numCache>
                <c:formatCode>General</c:formatCode>
                <c:ptCount val="10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</c:numCache>
            </c:numRef>
          </c:cat>
          <c:val>
            <c:numRef>
              <c:f>Sheet1!$M$5:$M$14</c:f>
              <c:numCache>
                <c:formatCode>General</c:formatCode>
                <c:ptCount val="10"/>
                <c:pt idx="0">
                  <c:v>338</c:v>
                </c:pt>
                <c:pt idx="1">
                  <c:v>354</c:v>
                </c:pt>
                <c:pt idx="2">
                  <c:v>350</c:v>
                </c:pt>
                <c:pt idx="3">
                  <c:v>388</c:v>
                </c:pt>
                <c:pt idx="4">
                  <c:v>397</c:v>
                </c:pt>
                <c:pt idx="5">
                  <c:v>382</c:v>
                </c:pt>
                <c:pt idx="6">
                  <c:v>384</c:v>
                </c:pt>
                <c:pt idx="7">
                  <c:v>387</c:v>
                </c:pt>
                <c:pt idx="8">
                  <c:v>387</c:v>
                </c:pt>
                <c:pt idx="9">
                  <c:v>401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5270656"/>
        <c:axId val="125272448"/>
      </c:lineChart>
      <c:catAx>
        <c:axId val="1252706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25272448"/>
        <c:crosses val="autoZero"/>
        <c:auto val="1"/>
        <c:lblAlgn val="ctr"/>
        <c:lblOffset val="100"/>
        <c:noMultiLvlLbl val="0"/>
      </c:catAx>
      <c:valAx>
        <c:axId val="125272448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Number of COAs</a:t>
                </a:r>
              </a:p>
            </c:rich>
          </c:tx>
          <c:layout>
            <c:manualLayout>
              <c:xMode val="edge"/>
              <c:yMode val="edge"/>
              <c:x val="1.024900443479048E-2"/>
              <c:y val="0.43629227381060126"/>
            </c:manualLayout>
          </c:layout>
          <c:overlay val="0"/>
        </c:title>
        <c:numFmt formatCode="General" sourceLinked="1"/>
        <c:majorTickMark val="none"/>
        <c:minorTickMark val="none"/>
        <c:tickLblPos val="nextTo"/>
        <c:crossAx val="12527065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PE/PLS</a:t>
            </a:r>
            <a:r>
              <a:rPr lang="en-US" baseline="0"/>
              <a:t> Exams Assigned</a:t>
            </a:r>
            <a:endParaRPr lang="en-US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Trends!$N$4</c:f>
              <c:strCache>
                <c:ptCount val="1"/>
                <c:pt idx="0">
                  <c:v>FY 2013</c:v>
                </c:pt>
              </c:strCache>
            </c:strRef>
          </c:tx>
          <c:invertIfNegative val="0"/>
          <c:cat>
            <c:strRef>
              <c:f>Trends!$K$5:$K$13</c:f>
              <c:strCache>
                <c:ptCount val="9"/>
                <c:pt idx="0">
                  <c:v>ChE</c:v>
                </c:pt>
                <c:pt idx="1">
                  <c:v>CE</c:v>
                </c:pt>
                <c:pt idx="2">
                  <c:v>ECE</c:v>
                </c:pt>
                <c:pt idx="3">
                  <c:v>EnvE</c:v>
                </c:pt>
                <c:pt idx="4">
                  <c:v>ME</c:v>
                </c:pt>
                <c:pt idx="5">
                  <c:v>Other</c:v>
                </c:pt>
                <c:pt idx="6">
                  <c:v>PLS</c:v>
                </c:pt>
                <c:pt idx="7">
                  <c:v>SE Lat'l</c:v>
                </c:pt>
                <c:pt idx="8">
                  <c:v>SE Vert</c:v>
                </c:pt>
              </c:strCache>
            </c:strRef>
          </c:cat>
          <c:val>
            <c:numRef>
              <c:f>Trends!$N$5:$N$13</c:f>
              <c:numCache>
                <c:formatCode>General</c:formatCode>
                <c:ptCount val="9"/>
                <c:pt idx="0">
                  <c:v>3</c:v>
                </c:pt>
                <c:pt idx="1">
                  <c:v>41</c:v>
                </c:pt>
                <c:pt idx="2">
                  <c:v>9</c:v>
                </c:pt>
                <c:pt idx="3">
                  <c:v>2</c:v>
                </c:pt>
                <c:pt idx="4">
                  <c:v>29</c:v>
                </c:pt>
                <c:pt idx="5">
                  <c:v>0</c:v>
                </c:pt>
                <c:pt idx="6">
                  <c:v>6</c:v>
                </c:pt>
                <c:pt idx="7">
                  <c:v>6</c:v>
                </c:pt>
                <c:pt idx="8">
                  <c:v>5</c:v>
                </c:pt>
              </c:numCache>
            </c:numRef>
          </c:val>
        </c:ser>
        <c:ser>
          <c:idx val="1"/>
          <c:order val="1"/>
          <c:tx>
            <c:strRef>
              <c:f>Trends!$O$4</c:f>
              <c:strCache>
                <c:ptCount val="1"/>
                <c:pt idx="0">
                  <c:v>FY 2014</c:v>
                </c:pt>
              </c:strCache>
            </c:strRef>
          </c:tx>
          <c:invertIfNegative val="0"/>
          <c:cat>
            <c:strRef>
              <c:f>Trends!$K$5:$K$13</c:f>
              <c:strCache>
                <c:ptCount val="9"/>
                <c:pt idx="0">
                  <c:v>ChE</c:v>
                </c:pt>
                <c:pt idx="1">
                  <c:v>CE</c:v>
                </c:pt>
                <c:pt idx="2">
                  <c:v>ECE</c:v>
                </c:pt>
                <c:pt idx="3">
                  <c:v>EnvE</c:v>
                </c:pt>
                <c:pt idx="4">
                  <c:v>ME</c:v>
                </c:pt>
                <c:pt idx="5">
                  <c:v>Other</c:v>
                </c:pt>
                <c:pt idx="6">
                  <c:v>PLS</c:v>
                </c:pt>
                <c:pt idx="7">
                  <c:v>SE Lat'l</c:v>
                </c:pt>
                <c:pt idx="8">
                  <c:v>SE Vert</c:v>
                </c:pt>
              </c:strCache>
            </c:strRef>
          </c:cat>
          <c:val>
            <c:numRef>
              <c:f>Trends!$O$5:$O$13</c:f>
              <c:numCache>
                <c:formatCode>General</c:formatCode>
                <c:ptCount val="9"/>
                <c:pt idx="0">
                  <c:v>2</c:v>
                </c:pt>
                <c:pt idx="1">
                  <c:v>28</c:v>
                </c:pt>
                <c:pt idx="2">
                  <c:v>17</c:v>
                </c:pt>
                <c:pt idx="3">
                  <c:v>5</c:v>
                </c:pt>
                <c:pt idx="4">
                  <c:v>29</c:v>
                </c:pt>
                <c:pt idx="5">
                  <c:v>3</c:v>
                </c:pt>
                <c:pt idx="6">
                  <c:v>6</c:v>
                </c:pt>
                <c:pt idx="7">
                  <c:v>8</c:v>
                </c:pt>
                <c:pt idx="8">
                  <c:v>4</c:v>
                </c:pt>
              </c:numCache>
            </c:numRef>
          </c:val>
        </c:ser>
        <c:ser>
          <c:idx val="2"/>
          <c:order val="2"/>
          <c:tx>
            <c:strRef>
              <c:f>Trends!$P$4</c:f>
              <c:strCache>
                <c:ptCount val="1"/>
                <c:pt idx="0">
                  <c:v>FY 2015</c:v>
                </c:pt>
              </c:strCache>
            </c:strRef>
          </c:tx>
          <c:invertIfNegative val="0"/>
          <c:cat>
            <c:strRef>
              <c:f>Trends!$K$5:$K$13</c:f>
              <c:strCache>
                <c:ptCount val="9"/>
                <c:pt idx="0">
                  <c:v>ChE</c:v>
                </c:pt>
                <c:pt idx="1">
                  <c:v>CE</c:v>
                </c:pt>
                <c:pt idx="2">
                  <c:v>ECE</c:v>
                </c:pt>
                <c:pt idx="3">
                  <c:v>EnvE</c:v>
                </c:pt>
                <c:pt idx="4">
                  <c:v>ME</c:v>
                </c:pt>
                <c:pt idx="5">
                  <c:v>Other</c:v>
                </c:pt>
                <c:pt idx="6">
                  <c:v>PLS</c:v>
                </c:pt>
                <c:pt idx="7">
                  <c:v>SE Lat'l</c:v>
                </c:pt>
                <c:pt idx="8">
                  <c:v>SE Vert</c:v>
                </c:pt>
              </c:strCache>
            </c:strRef>
          </c:cat>
          <c:val>
            <c:numRef>
              <c:f>Trends!$P$5:$P$13</c:f>
              <c:numCache>
                <c:formatCode>General</c:formatCode>
                <c:ptCount val="9"/>
                <c:pt idx="0">
                  <c:v>3</c:v>
                </c:pt>
                <c:pt idx="1">
                  <c:v>35</c:v>
                </c:pt>
                <c:pt idx="2">
                  <c:v>12</c:v>
                </c:pt>
                <c:pt idx="3">
                  <c:v>7</c:v>
                </c:pt>
                <c:pt idx="4">
                  <c:v>25</c:v>
                </c:pt>
                <c:pt idx="5">
                  <c:v>1</c:v>
                </c:pt>
                <c:pt idx="6">
                  <c:v>1</c:v>
                </c:pt>
                <c:pt idx="7">
                  <c:v>6</c:v>
                </c:pt>
                <c:pt idx="8">
                  <c:v>6</c:v>
                </c:pt>
              </c:numCache>
            </c:numRef>
          </c:val>
        </c:ser>
        <c:ser>
          <c:idx val="3"/>
          <c:order val="3"/>
          <c:tx>
            <c:strRef>
              <c:f>Trends!$Q$4</c:f>
              <c:strCache>
                <c:ptCount val="1"/>
                <c:pt idx="0">
                  <c:v>FY 2016</c:v>
                </c:pt>
              </c:strCache>
            </c:strRef>
          </c:tx>
          <c:invertIfNegative val="0"/>
          <c:cat>
            <c:strRef>
              <c:f>Trends!$K$5:$K$13</c:f>
              <c:strCache>
                <c:ptCount val="9"/>
                <c:pt idx="0">
                  <c:v>ChE</c:v>
                </c:pt>
                <c:pt idx="1">
                  <c:v>CE</c:v>
                </c:pt>
                <c:pt idx="2">
                  <c:v>ECE</c:v>
                </c:pt>
                <c:pt idx="3">
                  <c:v>EnvE</c:v>
                </c:pt>
                <c:pt idx="4">
                  <c:v>ME</c:v>
                </c:pt>
                <c:pt idx="5">
                  <c:v>Other</c:v>
                </c:pt>
                <c:pt idx="6">
                  <c:v>PLS</c:v>
                </c:pt>
                <c:pt idx="7">
                  <c:v>SE Lat'l</c:v>
                </c:pt>
                <c:pt idx="8">
                  <c:v>SE Vert</c:v>
                </c:pt>
              </c:strCache>
            </c:strRef>
          </c:cat>
          <c:val>
            <c:numRef>
              <c:f>Trends!$Q$5:$Q$13</c:f>
              <c:numCache>
                <c:formatCode>General</c:formatCode>
                <c:ptCount val="9"/>
                <c:pt idx="0">
                  <c:v>3</c:v>
                </c:pt>
                <c:pt idx="1">
                  <c:v>46</c:v>
                </c:pt>
                <c:pt idx="2">
                  <c:v>12</c:v>
                </c:pt>
                <c:pt idx="3">
                  <c:v>1</c:v>
                </c:pt>
                <c:pt idx="4">
                  <c:v>32</c:v>
                </c:pt>
                <c:pt idx="5">
                  <c:v>10</c:v>
                </c:pt>
                <c:pt idx="6">
                  <c:v>2</c:v>
                </c:pt>
                <c:pt idx="7">
                  <c:v>2</c:v>
                </c:pt>
                <c:pt idx="8">
                  <c:v>2</c:v>
                </c:pt>
              </c:numCache>
            </c:numRef>
          </c:val>
        </c:ser>
        <c:ser>
          <c:idx val="4"/>
          <c:order val="4"/>
          <c:tx>
            <c:strRef>
              <c:f>Trends!$R$4</c:f>
              <c:strCache>
                <c:ptCount val="1"/>
                <c:pt idx="0">
                  <c:v>FY 2017</c:v>
                </c:pt>
              </c:strCache>
            </c:strRef>
          </c:tx>
          <c:invertIfNegative val="0"/>
          <c:cat>
            <c:strRef>
              <c:f>Trends!$K$5:$K$13</c:f>
              <c:strCache>
                <c:ptCount val="9"/>
                <c:pt idx="0">
                  <c:v>ChE</c:v>
                </c:pt>
                <c:pt idx="1">
                  <c:v>CE</c:v>
                </c:pt>
                <c:pt idx="2">
                  <c:v>ECE</c:v>
                </c:pt>
                <c:pt idx="3">
                  <c:v>EnvE</c:v>
                </c:pt>
                <c:pt idx="4">
                  <c:v>ME</c:v>
                </c:pt>
                <c:pt idx="5">
                  <c:v>Other</c:v>
                </c:pt>
                <c:pt idx="6">
                  <c:v>PLS</c:v>
                </c:pt>
                <c:pt idx="7">
                  <c:v>SE Lat'l</c:v>
                </c:pt>
                <c:pt idx="8">
                  <c:v>SE Vert</c:v>
                </c:pt>
              </c:strCache>
            </c:strRef>
          </c:cat>
          <c:val>
            <c:numRef>
              <c:f>Trends!$R$5:$R$13</c:f>
              <c:numCache>
                <c:formatCode>General</c:formatCode>
                <c:ptCount val="9"/>
                <c:pt idx="0">
                  <c:v>1</c:v>
                </c:pt>
                <c:pt idx="1">
                  <c:v>42</c:v>
                </c:pt>
                <c:pt idx="2">
                  <c:v>15</c:v>
                </c:pt>
                <c:pt idx="3">
                  <c:v>2</c:v>
                </c:pt>
                <c:pt idx="4">
                  <c:v>20</c:v>
                </c:pt>
                <c:pt idx="5">
                  <c:v>3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5350272"/>
        <c:axId val="125352192"/>
      </c:barChart>
      <c:catAx>
        <c:axId val="12535027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Disciplines Tested</a:t>
                </a:r>
              </a:p>
            </c:rich>
          </c:tx>
          <c:layout/>
          <c:overlay val="0"/>
        </c:title>
        <c:majorTickMark val="none"/>
        <c:minorTickMark val="none"/>
        <c:tickLblPos val="nextTo"/>
        <c:crossAx val="125352192"/>
        <c:crosses val="autoZero"/>
        <c:auto val="1"/>
        <c:lblAlgn val="ctr"/>
        <c:lblOffset val="100"/>
        <c:noMultiLvlLbl val="0"/>
      </c:catAx>
      <c:valAx>
        <c:axId val="125352192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Number of Exams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12535027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FE/FS Exams Assigned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1"/>
          <c:order val="0"/>
          <c:tx>
            <c:strRef>
              <c:f>Trends!$N$17</c:f>
              <c:strCache>
                <c:ptCount val="1"/>
                <c:pt idx="0">
                  <c:v>FY 2013</c:v>
                </c:pt>
              </c:strCache>
            </c:strRef>
          </c:tx>
          <c:invertIfNegative val="0"/>
          <c:cat>
            <c:strRef>
              <c:f>Trends!$K$18:$K$24</c:f>
              <c:strCache>
                <c:ptCount val="7"/>
                <c:pt idx="0">
                  <c:v>ChE</c:v>
                </c:pt>
                <c:pt idx="1">
                  <c:v>CE</c:v>
                </c:pt>
                <c:pt idx="2">
                  <c:v>ECE</c:v>
                </c:pt>
                <c:pt idx="3">
                  <c:v>EnvE</c:v>
                </c:pt>
                <c:pt idx="4">
                  <c:v>ME</c:v>
                </c:pt>
                <c:pt idx="5">
                  <c:v>Other</c:v>
                </c:pt>
                <c:pt idx="6">
                  <c:v>FS</c:v>
                </c:pt>
              </c:strCache>
            </c:strRef>
          </c:cat>
          <c:val>
            <c:numRef>
              <c:f>Trends!$N$18:$N$24</c:f>
              <c:numCache>
                <c:formatCode>General</c:formatCode>
                <c:ptCount val="7"/>
                <c:pt idx="0">
                  <c:v>9</c:v>
                </c:pt>
                <c:pt idx="1">
                  <c:v>135</c:v>
                </c:pt>
                <c:pt idx="2">
                  <c:v>40</c:v>
                </c:pt>
                <c:pt idx="3">
                  <c:v>2</c:v>
                </c:pt>
                <c:pt idx="4">
                  <c:v>151</c:v>
                </c:pt>
                <c:pt idx="5">
                  <c:v>32</c:v>
                </c:pt>
                <c:pt idx="6">
                  <c:v>1</c:v>
                </c:pt>
              </c:numCache>
            </c:numRef>
          </c:val>
        </c:ser>
        <c:ser>
          <c:idx val="2"/>
          <c:order val="1"/>
          <c:tx>
            <c:strRef>
              <c:f>Trends!$O$17</c:f>
              <c:strCache>
                <c:ptCount val="1"/>
                <c:pt idx="0">
                  <c:v>FY 2014</c:v>
                </c:pt>
              </c:strCache>
            </c:strRef>
          </c:tx>
          <c:invertIfNegative val="0"/>
          <c:cat>
            <c:strRef>
              <c:f>Trends!$K$18:$K$24</c:f>
              <c:strCache>
                <c:ptCount val="7"/>
                <c:pt idx="0">
                  <c:v>ChE</c:v>
                </c:pt>
                <c:pt idx="1">
                  <c:v>CE</c:v>
                </c:pt>
                <c:pt idx="2">
                  <c:v>ECE</c:v>
                </c:pt>
                <c:pt idx="3">
                  <c:v>EnvE</c:v>
                </c:pt>
                <c:pt idx="4">
                  <c:v>ME</c:v>
                </c:pt>
                <c:pt idx="5">
                  <c:v>Other</c:v>
                </c:pt>
                <c:pt idx="6">
                  <c:v>FS</c:v>
                </c:pt>
              </c:strCache>
            </c:strRef>
          </c:cat>
          <c:val>
            <c:numRef>
              <c:f>Trends!$O$18:$O$24</c:f>
              <c:numCache>
                <c:formatCode>General</c:formatCode>
                <c:ptCount val="7"/>
                <c:pt idx="0">
                  <c:v>23</c:v>
                </c:pt>
                <c:pt idx="1">
                  <c:v>73</c:v>
                </c:pt>
                <c:pt idx="2">
                  <c:v>23</c:v>
                </c:pt>
                <c:pt idx="3">
                  <c:v>7</c:v>
                </c:pt>
                <c:pt idx="4">
                  <c:v>141</c:v>
                </c:pt>
                <c:pt idx="5">
                  <c:v>22</c:v>
                </c:pt>
                <c:pt idx="6">
                  <c:v>8</c:v>
                </c:pt>
              </c:numCache>
            </c:numRef>
          </c:val>
        </c:ser>
        <c:ser>
          <c:idx val="3"/>
          <c:order val="2"/>
          <c:tx>
            <c:strRef>
              <c:f>Trends!$P$17</c:f>
              <c:strCache>
                <c:ptCount val="1"/>
                <c:pt idx="0">
                  <c:v>FY 2015</c:v>
                </c:pt>
              </c:strCache>
            </c:strRef>
          </c:tx>
          <c:invertIfNegative val="0"/>
          <c:cat>
            <c:strRef>
              <c:f>Trends!$K$18:$K$24</c:f>
              <c:strCache>
                <c:ptCount val="7"/>
                <c:pt idx="0">
                  <c:v>ChE</c:v>
                </c:pt>
                <c:pt idx="1">
                  <c:v>CE</c:v>
                </c:pt>
                <c:pt idx="2">
                  <c:v>ECE</c:v>
                </c:pt>
                <c:pt idx="3">
                  <c:v>EnvE</c:v>
                </c:pt>
                <c:pt idx="4">
                  <c:v>ME</c:v>
                </c:pt>
                <c:pt idx="5">
                  <c:v>Other</c:v>
                </c:pt>
                <c:pt idx="6">
                  <c:v>FS</c:v>
                </c:pt>
              </c:strCache>
            </c:strRef>
          </c:cat>
          <c:val>
            <c:numRef>
              <c:f>Trends!$P$18:$P$24</c:f>
              <c:numCache>
                <c:formatCode>General</c:formatCode>
                <c:ptCount val="7"/>
                <c:pt idx="0">
                  <c:v>8</c:v>
                </c:pt>
                <c:pt idx="1">
                  <c:v>74</c:v>
                </c:pt>
                <c:pt idx="2">
                  <c:v>19</c:v>
                </c:pt>
                <c:pt idx="3">
                  <c:v>4</c:v>
                </c:pt>
                <c:pt idx="4">
                  <c:v>86</c:v>
                </c:pt>
                <c:pt idx="5">
                  <c:v>8</c:v>
                </c:pt>
                <c:pt idx="6">
                  <c:v>5</c:v>
                </c:pt>
              </c:numCache>
            </c:numRef>
          </c:val>
        </c:ser>
        <c:ser>
          <c:idx val="4"/>
          <c:order val="3"/>
          <c:tx>
            <c:strRef>
              <c:f>Trends!$Q$17</c:f>
              <c:strCache>
                <c:ptCount val="1"/>
                <c:pt idx="0">
                  <c:v>FY 2016</c:v>
                </c:pt>
              </c:strCache>
            </c:strRef>
          </c:tx>
          <c:invertIfNegative val="0"/>
          <c:cat>
            <c:strRef>
              <c:f>Trends!$K$18:$K$24</c:f>
              <c:strCache>
                <c:ptCount val="7"/>
                <c:pt idx="0">
                  <c:v>ChE</c:v>
                </c:pt>
                <c:pt idx="1">
                  <c:v>CE</c:v>
                </c:pt>
                <c:pt idx="2">
                  <c:v>ECE</c:v>
                </c:pt>
                <c:pt idx="3">
                  <c:v>EnvE</c:v>
                </c:pt>
                <c:pt idx="4">
                  <c:v>ME</c:v>
                </c:pt>
                <c:pt idx="5">
                  <c:v>Other</c:v>
                </c:pt>
                <c:pt idx="6">
                  <c:v>FS</c:v>
                </c:pt>
              </c:strCache>
            </c:strRef>
          </c:cat>
          <c:val>
            <c:numRef>
              <c:f>Trends!$Q$18:$Q$24</c:f>
              <c:numCache>
                <c:formatCode>General</c:formatCode>
                <c:ptCount val="7"/>
                <c:pt idx="0">
                  <c:v>4</c:v>
                </c:pt>
                <c:pt idx="1">
                  <c:v>86</c:v>
                </c:pt>
                <c:pt idx="2">
                  <c:v>17</c:v>
                </c:pt>
                <c:pt idx="3">
                  <c:v>5</c:v>
                </c:pt>
                <c:pt idx="4">
                  <c:v>84</c:v>
                </c:pt>
                <c:pt idx="5">
                  <c:v>14</c:v>
                </c:pt>
                <c:pt idx="6">
                  <c:v>3</c:v>
                </c:pt>
              </c:numCache>
            </c:numRef>
          </c:val>
        </c:ser>
        <c:ser>
          <c:idx val="0"/>
          <c:order val="4"/>
          <c:tx>
            <c:strRef>
              <c:f>Trends!$R$17</c:f>
              <c:strCache>
                <c:ptCount val="1"/>
                <c:pt idx="0">
                  <c:v>FY  2017*</c:v>
                </c:pt>
              </c:strCache>
            </c:strRef>
          </c:tx>
          <c:invertIfNegative val="0"/>
          <c:cat>
            <c:strRef>
              <c:f>Trends!$K$18:$K$24</c:f>
              <c:strCache>
                <c:ptCount val="7"/>
                <c:pt idx="0">
                  <c:v>ChE</c:v>
                </c:pt>
                <c:pt idx="1">
                  <c:v>CE</c:v>
                </c:pt>
                <c:pt idx="2">
                  <c:v>ECE</c:v>
                </c:pt>
                <c:pt idx="3">
                  <c:v>EnvE</c:v>
                </c:pt>
                <c:pt idx="4">
                  <c:v>ME</c:v>
                </c:pt>
                <c:pt idx="5">
                  <c:v>Other</c:v>
                </c:pt>
                <c:pt idx="6">
                  <c:v>FS</c:v>
                </c:pt>
              </c:strCache>
            </c:strRef>
          </c:cat>
          <c:val>
            <c:numRef>
              <c:f>Trends!$R$18:$R$24</c:f>
              <c:numCache>
                <c:formatCode>General</c:formatCode>
                <c:ptCount val="7"/>
                <c:pt idx="0">
                  <c:v>5</c:v>
                </c:pt>
                <c:pt idx="1">
                  <c:v>105</c:v>
                </c:pt>
                <c:pt idx="2">
                  <c:v>34</c:v>
                </c:pt>
                <c:pt idx="3">
                  <c:v>5</c:v>
                </c:pt>
                <c:pt idx="4">
                  <c:v>73</c:v>
                </c:pt>
                <c:pt idx="5">
                  <c:v>3</c:v>
                </c:pt>
                <c:pt idx="6">
                  <c:v>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2620800"/>
        <c:axId val="218279936"/>
      </c:barChart>
      <c:catAx>
        <c:axId val="21262080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Disciplines Tested</a:t>
                </a:r>
              </a:p>
            </c:rich>
          </c:tx>
          <c:layout/>
          <c:overlay val="0"/>
        </c:title>
        <c:majorTickMark val="none"/>
        <c:minorTickMark val="none"/>
        <c:tickLblPos val="nextTo"/>
        <c:crossAx val="218279936"/>
        <c:crosses val="autoZero"/>
        <c:auto val="1"/>
        <c:lblAlgn val="ctr"/>
        <c:lblOffset val="100"/>
        <c:noMultiLvlLbl val="0"/>
      </c:catAx>
      <c:valAx>
        <c:axId val="218279936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Number of Exams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21262080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3713" cy="46148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65542" y="0"/>
            <a:ext cx="3033713" cy="46148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CDA208-E67F-4732-B315-5AE952DD340C}" type="datetimeFigureOut">
              <a:rPr lang="en-US" smtClean="0"/>
              <a:t>5/22/2017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3800" y="692150"/>
            <a:ext cx="4613275" cy="3460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0088" y="4384120"/>
            <a:ext cx="5600700" cy="415337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66637"/>
            <a:ext cx="3033713" cy="461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65542" y="8766637"/>
            <a:ext cx="3033713" cy="461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E22A3A-47C5-4BA9-8658-5AECF5F9C1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97619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E22A3A-47C5-4BA9-8658-5AECF5F9C12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59374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E22A3A-47C5-4BA9-8658-5AECF5F9C12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75208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E22A3A-47C5-4BA9-8658-5AECF5F9C12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6634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E22A3A-47C5-4BA9-8658-5AECF5F9C12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6915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E22A3A-47C5-4BA9-8658-5AECF5F9C12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19716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E22A3A-47C5-4BA9-8658-5AECF5F9C12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7313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E22A3A-47C5-4BA9-8658-5AECF5F9C12E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47397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A5167-D80E-49A3-8F51-066AE4D47C5A}" type="datetimeFigureOut">
              <a:rPr lang="en-US" smtClean="0"/>
              <a:t>5/22/2017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AA0C621-3877-45F9-AFA8-377A6C945CDF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A5167-D80E-49A3-8F51-066AE4D47C5A}" type="datetimeFigureOut">
              <a:rPr lang="en-US" smtClean="0"/>
              <a:t>5/22/2017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0C621-3877-45F9-AFA8-377A6C945CDF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8AA0C621-3877-45F9-AFA8-377A6C945CDF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A5167-D80E-49A3-8F51-066AE4D47C5A}" type="datetimeFigureOut">
              <a:rPr lang="en-US" smtClean="0"/>
              <a:t>5/22/2017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A5167-D80E-49A3-8F51-066AE4D47C5A}" type="datetimeFigureOut">
              <a:rPr lang="en-US" smtClean="0"/>
              <a:t>5/22/2017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8AA0C621-3877-45F9-AFA8-377A6C945CDF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A5167-D80E-49A3-8F51-066AE4D47C5A}" type="datetimeFigureOut">
              <a:rPr lang="en-US" smtClean="0"/>
              <a:t>5/22/2017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AA0C621-3877-45F9-AFA8-377A6C945CDF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6B8A5167-D80E-49A3-8F51-066AE4D47C5A}" type="datetimeFigureOut">
              <a:rPr lang="en-US" smtClean="0"/>
              <a:t>5/22/2017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0C621-3877-45F9-AFA8-377A6C945CDF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A5167-D80E-49A3-8F51-066AE4D47C5A}" type="datetimeFigureOut">
              <a:rPr lang="en-US" smtClean="0"/>
              <a:t>5/22/2017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8AA0C621-3877-45F9-AFA8-377A6C945CDF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A5167-D80E-49A3-8F51-066AE4D47C5A}" type="datetimeFigureOut">
              <a:rPr lang="en-US" smtClean="0"/>
              <a:t>5/22/2017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8AA0C621-3877-45F9-AFA8-377A6C945CD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A5167-D80E-49A3-8F51-066AE4D47C5A}" type="datetimeFigureOut">
              <a:rPr lang="en-US" smtClean="0"/>
              <a:t>5/22/2017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AA0C621-3877-45F9-AFA8-377A6C945CD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AA0C621-3877-45F9-AFA8-377A6C945CDF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A5167-D80E-49A3-8F51-066AE4D47C5A}" type="datetimeFigureOut">
              <a:rPr lang="en-US" smtClean="0"/>
              <a:t>5/22/2017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8AA0C621-3877-45F9-AFA8-377A6C945CDF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6B8A5167-D80E-49A3-8F51-066AE4D47C5A}" type="datetimeFigureOut">
              <a:rPr lang="en-US" smtClean="0"/>
              <a:t>5/22/2017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6B8A5167-D80E-49A3-8F51-066AE4D47C5A}" type="datetimeFigureOut">
              <a:rPr lang="en-US" smtClean="0"/>
              <a:t>5/22/2017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AA0C621-3877-45F9-AFA8-377A6C945CDF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1" r:id="rId1"/>
    <p:sldLayoutId id="2147484022" r:id="rId2"/>
    <p:sldLayoutId id="2147484023" r:id="rId3"/>
    <p:sldLayoutId id="2147484024" r:id="rId4"/>
    <p:sldLayoutId id="2147484025" r:id="rId5"/>
    <p:sldLayoutId id="2147484026" r:id="rId6"/>
    <p:sldLayoutId id="2147484027" r:id="rId7"/>
    <p:sldLayoutId id="2147484028" r:id="rId8"/>
    <p:sldLayoutId id="2147484029" r:id="rId9"/>
    <p:sldLayoutId id="2147484030" r:id="rId10"/>
    <p:sldLayoutId id="214748403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mailto:keith.simila@ipels.idaho.gov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Keith Simila, Idaho Board of Professional Engineers and Professional Land Surveyors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ISPE Conference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5758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68512021"/>
              </p:ext>
            </p:extLst>
          </p:nvPr>
        </p:nvGraphicFramePr>
        <p:xfrm>
          <a:off x="152400" y="152400"/>
          <a:ext cx="8839200" cy="655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35948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5032855"/>
              </p:ext>
            </p:extLst>
          </p:nvPr>
        </p:nvGraphicFramePr>
        <p:xfrm>
          <a:off x="152400" y="152400"/>
          <a:ext cx="8915400" cy="6629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21822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21103409"/>
              </p:ext>
            </p:extLst>
          </p:nvPr>
        </p:nvGraphicFramePr>
        <p:xfrm>
          <a:off x="152400" y="152400"/>
          <a:ext cx="8839200" cy="6629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74463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59677924"/>
              </p:ext>
            </p:extLst>
          </p:nvPr>
        </p:nvGraphicFramePr>
        <p:xfrm>
          <a:off x="304800" y="304800"/>
          <a:ext cx="8610600" cy="5943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24727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94597777"/>
              </p:ext>
            </p:extLst>
          </p:nvPr>
        </p:nvGraphicFramePr>
        <p:xfrm>
          <a:off x="152400" y="152400"/>
          <a:ext cx="8839200" cy="624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32211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Licensed Practice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Complaints or inquiries related to engineers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Conflict of Interest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Public Statements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Unlicensed Practice</a:t>
            </a:r>
          </a:p>
          <a:p>
            <a:pPr lvl="2"/>
            <a:r>
              <a:rPr lang="en-US" dirty="0" smtClean="0"/>
              <a:t>Note the case from Oregon – board sued over title enforcement</a:t>
            </a:r>
            <a:endParaRPr lang="en-US" dirty="0"/>
          </a:p>
          <a:p>
            <a:pPr marL="594360" lvl="2" indent="0">
              <a:buNone/>
            </a:pPr>
            <a:r>
              <a:rPr lang="en-US" dirty="0" smtClean="0"/>
              <a:t>of “engineer” </a:t>
            </a:r>
          </a:p>
          <a:p>
            <a:pPr lvl="2"/>
            <a:r>
              <a:rPr lang="en-US" dirty="0" smtClean="0"/>
              <a:t>Case in S. Idaho referred to the A.G.</a:t>
            </a:r>
          </a:p>
          <a:p>
            <a:pPr marL="502920" indent="-457200"/>
            <a:r>
              <a:rPr lang="en-US" dirty="0" smtClean="0">
                <a:solidFill>
                  <a:schemeClr val="tx1"/>
                </a:solidFill>
              </a:rPr>
              <a:t>Complaints or inquiries related to surveyors</a:t>
            </a:r>
            <a:endParaRPr lang="en-US" dirty="0" smtClean="0"/>
          </a:p>
          <a:p>
            <a:pPr marL="777240" lvl="1" indent="-457200"/>
            <a:r>
              <a:rPr lang="en-US" dirty="0" smtClean="0">
                <a:solidFill>
                  <a:schemeClr val="tx1"/>
                </a:solidFill>
              </a:rPr>
              <a:t>Standard of care, conflict of interest</a:t>
            </a:r>
          </a:p>
          <a:p>
            <a:pPr marL="777240" lvl="1" indent="-457200"/>
            <a:r>
              <a:rPr lang="en-US" dirty="0" smtClean="0">
                <a:solidFill>
                  <a:schemeClr val="tx1"/>
                </a:solidFill>
              </a:rPr>
              <a:t>Survey laws for plats, records of survey and corner records</a:t>
            </a:r>
          </a:p>
          <a:p>
            <a:pPr marL="777240" lvl="1" indent="-457200"/>
            <a:r>
              <a:rPr lang="en-US" dirty="0" smtClean="0">
                <a:solidFill>
                  <a:schemeClr val="tx1"/>
                </a:solidFill>
              </a:rPr>
              <a:t>Board bias, jurisdiction, contract issues</a:t>
            </a:r>
          </a:p>
        </p:txBody>
      </p:sp>
    </p:spTree>
    <p:extLst>
      <p:ext uri="{BB962C8B-B14F-4D97-AF65-F5344CB8AC3E}">
        <p14:creationId xmlns:p14="http://schemas.microsoft.com/office/powerpoint/2010/main" val="2379003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Contact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114300" indent="0">
              <a:lnSpc>
                <a:spcPct val="150000"/>
              </a:lnSpc>
              <a:buNone/>
            </a:pPr>
            <a:r>
              <a:rPr lang="en-US" b="1" dirty="0" smtClean="0"/>
              <a:t>Keith Simila, P.E.</a:t>
            </a:r>
          </a:p>
          <a:p>
            <a:pPr marL="114300" indent="0">
              <a:buNone/>
            </a:pPr>
            <a:r>
              <a:rPr lang="en-US" b="1" dirty="0" smtClean="0"/>
              <a:t>Board of Professional Engineers and Professional Land Surveyors</a:t>
            </a:r>
          </a:p>
          <a:p>
            <a:pPr marL="114300" indent="0">
              <a:lnSpc>
                <a:spcPct val="150000"/>
              </a:lnSpc>
              <a:buNone/>
            </a:pPr>
            <a:r>
              <a:rPr lang="en-US" b="1" dirty="0" smtClean="0"/>
              <a:t>1510 E. Watertower St. Ste. 110</a:t>
            </a:r>
          </a:p>
          <a:p>
            <a:pPr marL="114300" indent="0">
              <a:lnSpc>
                <a:spcPct val="150000"/>
              </a:lnSpc>
              <a:buNone/>
            </a:pPr>
            <a:r>
              <a:rPr lang="en-US" b="1" dirty="0" smtClean="0"/>
              <a:t>Meridian, ID 83642</a:t>
            </a:r>
          </a:p>
          <a:p>
            <a:pPr marL="114300" indent="0">
              <a:lnSpc>
                <a:spcPct val="150000"/>
              </a:lnSpc>
              <a:buNone/>
            </a:pPr>
            <a:r>
              <a:rPr lang="en-US" b="1" dirty="0" smtClean="0"/>
              <a:t>(208) 373-7210</a:t>
            </a:r>
          </a:p>
          <a:p>
            <a:pPr marL="114300" indent="0">
              <a:lnSpc>
                <a:spcPct val="150000"/>
              </a:lnSpc>
              <a:buNone/>
            </a:pPr>
            <a:r>
              <a:rPr lang="en-US" b="1" dirty="0" smtClean="0">
                <a:hlinkClick r:id="rId3"/>
              </a:rPr>
              <a:t>keith.simila@ipels.idaho.gov</a:t>
            </a:r>
            <a:r>
              <a:rPr lang="en-US" b="1" dirty="0" smtClean="0"/>
              <a:t>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934968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Mission Statement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066800" y="2133600"/>
            <a:ext cx="6777317" cy="3508977"/>
          </a:xfrm>
        </p:spPr>
        <p:txBody>
          <a:bodyPr>
            <a:normAutofit fontScale="85000" lnSpcReduction="20000"/>
          </a:bodyPr>
          <a:lstStyle/>
          <a:p>
            <a:pPr marL="68580" indent="0">
              <a:buNone/>
            </a:pPr>
            <a:r>
              <a:rPr lang="en-US" dirty="0" smtClean="0"/>
              <a:t>	</a:t>
            </a:r>
          </a:p>
          <a:p>
            <a:pPr marL="365760" lvl="1" indent="0">
              <a:lnSpc>
                <a:spcPct val="150000"/>
              </a:lnSpc>
              <a:buNone/>
            </a:pPr>
            <a:r>
              <a:rPr lang="en-US" sz="2900" b="1" dirty="0" smtClean="0">
                <a:solidFill>
                  <a:schemeClr val="tx1"/>
                </a:solidFill>
              </a:rPr>
              <a:t>Our mission is to ensure competence in the licensure and practice of Professional Engineering and Professional Land Surveying for the purpose of safeguarding the public health, safety and welfare</a:t>
            </a:r>
          </a:p>
          <a:p>
            <a:pPr marL="36576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8564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Vision Statement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219200" y="2286000"/>
            <a:ext cx="7162800" cy="4114800"/>
          </a:xfrm>
        </p:spPr>
        <p:txBody>
          <a:bodyPr/>
          <a:lstStyle/>
          <a:p>
            <a:pPr marL="68580" indent="0">
              <a:lnSpc>
                <a:spcPct val="150000"/>
              </a:lnSpc>
              <a:buNone/>
            </a:pPr>
            <a:r>
              <a:rPr lang="en-US" b="1" dirty="0" smtClean="0"/>
              <a:t>We advance trust in Idaho’s Engineers and Land Surveyors through fair and impartial licensing, enforcement, education and promotion of professionalism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14272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 smtClean="0"/>
              <a:t>2017 Board Update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b="1" dirty="0" smtClean="0"/>
              <a:t>New public member – John Tomkinson</a:t>
            </a:r>
          </a:p>
          <a:p>
            <a:pPr lvl="1">
              <a:lnSpc>
                <a:spcPct val="150000"/>
              </a:lnSpc>
            </a:pPr>
            <a:r>
              <a:rPr lang="en-US" b="1" dirty="0" smtClean="0">
                <a:solidFill>
                  <a:schemeClr val="tx1"/>
                </a:solidFill>
              </a:rPr>
              <a:t>Former ITD administrator – not an engineer or surveyor</a:t>
            </a:r>
            <a:endParaRPr lang="en-US" b="1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en-US" b="1" dirty="0" smtClean="0"/>
              <a:t>Dr. Murgel reappointed this year</a:t>
            </a:r>
          </a:p>
          <a:p>
            <a:pPr>
              <a:lnSpc>
                <a:spcPct val="150000"/>
              </a:lnSpc>
            </a:pPr>
            <a:r>
              <a:rPr lang="en-US" b="1" dirty="0" smtClean="0"/>
              <a:t>PE applications web based this year</a:t>
            </a:r>
          </a:p>
          <a:p>
            <a:pPr>
              <a:lnSpc>
                <a:spcPct val="110000"/>
              </a:lnSpc>
            </a:pPr>
            <a:r>
              <a:rPr lang="en-US" b="1" dirty="0" smtClean="0"/>
              <a:t>NCEES Record accepted for PE Exam applications</a:t>
            </a:r>
          </a:p>
          <a:p>
            <a:pPr>
              <a:lnSpc>
                <a:spcPct val="150000"/>
              </a:lnSpc>
            </a:pPr>
            <a:r>
              <a:rPr lang="en-US" b="1" dirty="0" smtClean="0"/>
              <a:t>Considering a fee increase </a:t>
            </a:r>
            <a:endParaRPr lang="en-US" b="1" dirty="0"/>
          </a:p>
          <a:p>
            <a:pPr marL="114300" indent="0">
              <a:buNone/>
            </a:pPr>
            <a:endParaRPr lang="en-US" b="1" dirty="0" smtClean="0"/>
          </a:p>
          <a:p>
            <a:pPr marL="114300" indent="0">
              <a:buNone/>
            </a:pPr>
            <a:endParaRPr lang="en-US" b="1" dirty="0" smtClean="0"/>
          </a:p>
          <a:p>
            <a:pPr marL="114300" indent="0">
              <a:buNone/>
            </a:pPr>
            <a:endParaRPr lang="en-US" b="1" dirty="0" smtClean="0"/>
          </a:p>
          <a:p>
            <a:pPr marL="114300" indent="0">
              <a:buNone/>
            </a:pPr>
            <a:endParaRPr lang="en-US" b="1" dirty="0" smtClean="0"/>
          </a:p>
          <a:p>
            <a:pPr marL="114300" indent="0">
              <a:buNone/>
            </a:pPr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612794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2017 </a:t>
            </a:r>
            <a:r>
              <a:rPr lang="en-US" b="1" dirty="0"/>
              <a:t>Law and Rule Changes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/>
              <a:t>Updated </a:t>
            </a:r>
            <a:r>
              <a:rPr lang="en-US" b="1" dirty="0" smtClean="0"/>
              <a:t>Survey Education </a:t>
            </a:r>
            <a:r>
              <a:rPr lang="en-US" b="1" dirty="0" err="1" smtClean="0"/>
              <a:t>Std</a:t>
            </a:r>
            <a:r>
              <a:rPr lang="en-US" b="1" dirty="0" smtClean="0"/>
              <a:t> </a:t>
            </a:r>
            <a:r>
              <a:rPr lang="en-US" b="1" dirty="0"/>
              <a:t>to match NCEES </a:t>
            </a:r>
            <a:r>
              <a:rPr lang="en-US" b="1" dirty="0" err="1" smtClean="0"/>
              <a:t>stds</a:t>
            </a:r>
            <a:endParaRPr lang="en-US" b="1" dirty="0" smtClean="0"/>
          </a:p>
          <a:p>
            <a:r>
              <a:rPr lang="en-US" b="1" dirty="0" smtClean="0"/>
              <a:t>Faculty Licensure Rule approved</a:t>
            </a:r>
          </a:p>
          <a:p>
            <a:r>
              <a:rPr lang="en-US" b="1" dirty="0" smtClean="0"/>
              <a:t>New ethics provision – professional opinions expressed must be in accordance with the standard of care</a:t>
            </a:r>
          </a:p>
          <a:p>
            <a:endParaRPr lang="en-US" b="1" dirty="0"/>
          </a:p>
          <a:p>
            <a:r>
              <a:rPr lang="en-US" b="1" dirty="0" smtClean="0"/>
              <a:t>Law change withdrawn – “unlicensed practice” related to holding oneself out to be an engineer or surveyor due to unacceptable amendments proposed</a:t>
            </a:r>
            <a:endParaRPr lang="en-US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7838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 smtClean="0"/>
              <a:t>2018 and beyond</a:t>
            </a:r>
            <a:br>
              <a:rPr lang="en-US" b="1" dirty="0" smtClean="0"/>
            </a:br>
            <a:r>
              <a:rPr lang="en-US" b="1" dirty="0" smtClean="0"/>
              <a:t>Possible Law and Rule Changes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/>
          </a:bodyPr>
          <a:lstStyle/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chemeClr val="tx1"/>
                </a:solidFill>
              </a:rPr>
              <a:t>QBS sub-consultants compete using QBS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chemeClr val="tx1"/>
                </a:solidFill>
              </a:rPr>
              <a:t>Decoupling the PE/PLS Exam from experience</a:t>
            </a:r>
          </a:p>
          <a:p>
            <a:pPr marL="411480" lvl="1" indent="0">
              <a:buNone/>
            </a:pPr>
            <a:r>
              <a:rPr lang="en-US" sz="2400" b="1" dirty="0" smtClean="0">
                <a:solidFill>
                  <a:schemeClr val="tx1"/>
                </a:solidFill>
              </a:rPr>
              <a:t>	-still must first graduate with ABET degree</a:t>
            </a:r>
          </a:p>
          <a:p>
            <a:pPr marL="411480" lvl="1" indent="0">
              <a:buNone/>
            </a:pPr>
            <a:r>
              <a:rPr lang="en-US" sz="2400" b="1" dirty="0">
                <a:solidFill>
                  <a:schemeClr val="tx1"/>
                </a:solidFill>
              </a:rPr>
              <a:t>	</a:t>
            </a:r>
            <a:r>
              <a:rPr lang="en-US" sz="2400" b="1" dirty="0" smtClean="0">
                <a:solidFill>
                  <a:schemeClr val="tx1"/>
                </a:solidFill>
              </a:rPr>
              <a:t>-still must first pass FE Exam</a:t>
            </a:r>
          </a:p>
          <a:p>
            <a:pPr marL="411480" lvl="1" indent="0">
              <a:buNone/>
            </a:pPr>
            <a:r>
              <a:rPr lang="en-US" sz="2400" b="1" dirty="0">
                <a:solidFill>
                  <a:schemeClr val="tx1"/>
                </a:solidFill>
              </a:rPr>
              <a:t>	</a:t>
            </a:r>
            <a:r>
              <a:rPr lang="en-US" sz="2400" b="1" dirty="0" smtClean="0">
                <a:solidFill>
                  <a:schemeClr val="tx1"/>
                </a:solidFill>
              </a:rPr>
              <a:t>-still must meet the Idaho residency law</a:t>
            </a:r>
          </a:p>
          <a:p>
            <a:pPr marL="411480" lvl="1" indent="0">
              <a:buNone/>
            </a:pPr>
            <a:r>
              <a:rPr lang="en-US" sz="2400" b="1" dirty="0" smtClean="0">
                <a:solidFill>
                  <a:schemeClr val="tx1"/>
                </a:solidFill>
              </a:rPr>
              <a:t>Transition to computer based test means the Board can no longer influence who can take the exams since other states have decoupled</a:t>
            </a:r>
            <a:endParaRPr lang="en-US" sz="2400" b="1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chemeClr val="tx1"/>
                </a:solidFill>
              </a:rPr>
              <a:t>Dropping the Washington Accord – may accept UK Engineering Council degrees</a:t>
            </a:r>
          </a:p>
          <a:p>
            <a:pPr marL="411480" lvl="1" indent="0">
              <a:buNone/>
            </a:pPr>
            <a:endParaRPr lang="en-US" sz="2400" b="1" dirty="0" smtClean="0"/>
          </a:p>
          <a:p>
            <a:pPr marL="411480" lvl="1" indent="0">
              <a:buNone/>
            </a:pPr>
            <a:endParaRPr lang="en-US" sz="2400" b="1" dirty="0" smtClean="0"/>
          </a:p>
          <a:p>
            <a:pPr lvl="1"/>
            <a:endParaRPr lang="en-US" b="1" dirty="0"/>
          </a:p>
          <a:p>
            <a:pPr marL="411480" lvl="1" indent="0">
              <a:buNone/>
            </a:pPr>
            <a:endParaRPr lang="en-US" b="1" dirty="0" smtClean="0"/>
          </a:p>
          <a:p>
            <a:pPr lvl="1"/>
            <a:endParaRPr lang="en-US" b="1" dirty="0" smtClean="0"/>
          </a:p>
          <a:p>
            <a:pPr lvl="1"/>
            <a:endParaRPr lang="en-US" b="1" dirty="0" smtClean="0"/>
          </a:p>
          <a:p>
            <a:pPr>
              <a:lnSpc>
                <a:spcPct val="120000"/>
              </a:lnSpc>
            </a:pPr>
            <a:endParaRPr lang="en-US" b="1" dirty="0" smtClean="0"/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469482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 smtClean="0"/>
              <a:t> NCEES Exam Changes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752601"/>
            <a:ext cx="8229600" cy="434340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b="1" dirty="0" smtClean="0"/>
              <a:t>Transition to computer based PE exam begins </a:t>
            </a:r>
          </a:p>
          <a:p>
            <a:r>
              <a:rPr lang="en-US" b="1" dirty="0" err="1" smtClean="0">
                <a:solidFill>
                  <a:schemeClr val="tx1"/>
                </a:solidFill>
              </a:rPr>
              <a:t>ChE</a:t>
            </a:r>
            <a:r>
              <a:rPr lang="en-US" b="1" dirty="0" smtClean="0">
                <a:solidFill>
                  <a:schemeClr val="tx1"/>
                </a:solidFill>
              </a:rPr>
              <a:t> PE exam first starting January 2018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Nuclear PE exam in October</a:t>
            </a:r>
          </a:p>
          <a:p>
            <a:r>
              <a:rPr lang="en-US" b="1" dirty="0" smtClean="0"/>
              <a:t>Remaining exams over 5 years, Civil is last</a:t>
            </a:r>
            <a:endParaRPr lang="en-US" b="1" dirty="0" smtClean="0">
              <a:solidFill>
                <a:schemeClr val="tx1"/>
              </a:solidFill>
            </a:endParaRPr>
          </a:p>
          <a:p>
            <a:pPr lvl="1"/>
            <a:r>
              <a:rPr lang="en-US" b="1" dirty="0" smtClean="0">
                <a:solidFill>
                  <a:schemeClr val="tx1"/>
                </a:solidFill>
              </a:rPr>
              <a:t>Most common exams offered year around like the FE exam</a:t>
            </a:r>
          </a:p>
          <a:p>
            <a:pPr lvl="2"/>
            <a:r>
              <a:rPr lang="en-US" b="1" dirty="0" smtClean="0"/>
              <a:t>CE, </a:t>
            </a:r>
            <a:r>
              <a:rPr lang="en-US" b="1" dirty="0" err="1" smtClean="0"/>
              <a:t>EnvE</a:t>
            </a:r>
            <a:r>
              <a:rPr lang="en-US" b="1" dirty="0" smtClean="0"/>
              <a:t>, ME, EE power, </a:t>
            </a:r>
            <a:r>
              <a:rPr lang="en-US" b="1" dirty="0" err="1" smtClean="0"/>
              <a:t>ChE</a:t>
            </a:r>
            <a:endParaRPr lang="en-US" b="1" dirty="0" smtClean="0"/>
          </a:p>
          <a:p>
            <a:pPr lvl="1"/>
            <a:r>
              <a:rPr lang="en-US" b="1" dirty="0" smtClean="0">
                <a:solidFill>
                  <a:schemeClr val="tx1"/>
                </a:solidFill>
              </a:rPr>
              <a:t>Less common exams offered once per year in October</a:t>
            </a:r>
          </a:p>
          <a:p>
            <a:pPr lvl="2"/>
            <a:r>
              <a:rPr lang="en-US" b="1" dirty="0" smtClean="0"/>
              <a:t>Ag &amp; Bio, Architectural, Control Systems, EE computer, EE electrical and electronic, Fire Protection, Industrial and Systems, METE, </a:t>
            </a:r>
            <a:r>
              <a:rPr lang="en-US" b="1" dirty="0" err="1" smtClean="0"/>
              <a:t>Nav</a:t>
            </a:r>
            <a:r>
              <a:rPr lang="en-US" b="1" dirty="0" smtClean="0"/>
              <a:t> Arch &amp; Marine, Nuclear, Petroleum, 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Only offered at Pearson-VUE owned test centers</a:t>
            </a:r>
            <a:endParaRPr lang="en-US" dirty="0" smtClean="0">
              <a:solidFill>
                <a:schemeClr val="tx1"/>
              </a:solidFill>
            </a:endParaRPr>
          </a:p>
          <a:p>
            <a:pPr marL="845820" lvl="1" indent="-457200"/>
            <a:r>
              <a:rPr lang="en-US" b="1" dirty="0" smtClean="0">
                <a:solidFill>
                  <a:schemeClr val="tx1"/>
                </a:solidFill>
              </a:rPr>
              <a:t>Boise &amp; Spokane, etc.</a:t>
            </a:r>
          </a:p>
          <a:p>
            <a:pPr marL="845820" lvl="1" indent="-457200"/>
            <a:r>
              <a:rPr lang="en-US" b="1" dirty="0" smtClean="0">
                <a:solidFill>
                  <a:schemeClr val="tx1"/>
                </a:solidFill>
              </a:rPr>
              <a:t>not at university test centers (Moscow, Pocatello, etc.)</a:t>
            </a: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587827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NCEES National/Zone Meetings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pPr marL="114300" indent="0">
              <a:lnSpc>
                <a:spcPct val="150000"/>
              </a:lnSpc>
              <a:buNone/>
            </a:pPr>
            <a:r>
              <a:rPr lang="en-US" b="1" dirty="0" smtClean="0"/>
              <a:t>Structural Engineers Motion failed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Motion was to create a new SE category of licensure</a:t>
            </a:r>
          </a:p>
          <a:p>
            <a:pPr marL="114300" indent="0">
              <a:lnSpc>
                <a:spcPct val="150000"/>
              </a:lnSpc>
              <a:buNone/>
            </a:pPr>
            <a:r>
              <a:rPr lang="en-US" b="1" dirty="0" smtClean="0"/>
              <a:t>FE Exam cost lowered to $175 starting in 2018</a:t>
            </a:r>
            <a:endParaRPr lang="en-US" b="1" dirty="0"/>
          </a:p>
          <a:p>
            <a:pPr marL="114300" indent="0">
              <a:lnSpc>
                <a:spcPct val="150000"/>
              </a:lnSpc>
              <a:buNone/>
            </a:pPr>
            <a:r>
              <a:rPr lang="en-US" b="1" dirty="0" smtClean="0"/>
              <a:t>NCEES Record is changed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free to build, experience verified, pay to transmit, now use for initial licensure (by exam)</a:t>
            </a:r>
            <a:endParaRPr lang="en-US" dirty="0"/>
          </a:p>
          <a:p>
            <a:pPr marL="114300" indent="0">
              <a:lnSpc>
                <a:spcPct val="150000"/>
              </a:lnSpc>
              <a:buNone/>
            </a:pPr>
            <a:r>
              <a:rPr lang="en-US" b="1" dirty="0"/>
              <a:t>Western/Southern Zone NCEES meeting in Boise 2019</a:t>
            </a:r>
          </a:p>
          <a:p>
            <a:pPr>
              <a:lnSpc>
                <a:spcPct val="150000"/>
              </a:lnSpc>
            </a:pPr>
            <a:r>
              <a:rPr lang="en-US" dirty="0"/>
              <a:t>I need lots of </a:t>
            </a:r>
            <a:r>
              <a:rPr lang="en-US" dirty="0" smtClean="0"/>
              <a:t>help – over 200 attendees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9522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 title="PE Licensure Trends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82658490"/>
              </p:ext>
            </p:extLst>
          </p:nvPr>
        </p:nvGraphicFramePr>
        <p:xfrm>
          <a:off x="152401" y="152400"/>
          <a:ext cx="8839200" cy="6400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14080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2109</TotalTime>
  <Words>496</Words>
  <Application>Microsoft Office PowerPoint</Application>
  <PresentationFormat>On-screen Show (4:3)</PresentationFormat>
  <Paragraphs>97</Paragraphs>
  <Slides>16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Civic</vt:lpstr>
      <vt:lpstr>ISPE Conference</vt:lpstr>
      <vt:lpstr>Mission Statement</vt:lpstr>
      <vt:lpstr>Vision Statement</vt:lpstr>
      <vt:lpstr>2017 Board Update</vt:lpstr>
      <vt:lpstr>2017 Law and Rule Changes</vt:lpstr>
      <vt:lpstr>2018 and beyond Possible Law and Rule Changes</vt:lpstr>
      <vt:lpstr> NCEES Exam Changes</vt:lpstr>
      <vt:lpstr>NCEES National/Zone Meetings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Licensed Practice Issues</vt:lpstr>
      <vt:lpstr>Contact Information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ACEC Conference</dc:title>
  <dc:creator>Keith Simila</dc:creator>
  <cp:lastModifiedBy>Keith Simila</cp:lastModifiedBy>
  <cp:revision>101</cp:revision>
  <cp:lastPrinted>2013-10-02T21:03:29Z</cp:lastPrinted>
  <dcterms:created xsi:type="dcterms:W3CDTF">2013-09-20T17:10:57Z</dcterms:created>
  <dcterms:modified xsi:type="dcterms:W3CDTF">2017-05-22T18:50:49Z</dcterms:modified>
</cp:coreProperties>
</file>