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  <p:sldId id="260" r:id="rId7"/>
    <p:sldId id="273" r:id="rId8"/>
    <p:sldId id="268" r:id="rId9"/>
    <p:sldId id="269" r:id="rId10"/>
    <p:sldId id="265" r:id="rId11"/>
    <p:sldId id="281" r:id="rId12"/>
    <p:sldId id="263" r:id="rId13"/>
    <p:sldId id="264" r:id="rId14"/>
    <p:sldId id="280" r:id="rId15"/>
    <p:sldId id="267" r:id="rId16"/>
    <p:sldId id="283" r:id="rId17"/>
    <p:sldId id="282" r:id="rId18"/>
    <p:sldId id="275" r:id="rId19"/>
    <p:sldId id="271" r:id="rId20"/>
    <p:sldId id="279" r:id="rId21"/>
    <p:sldId id="270" r:id="rId22"/>
    <p:sldId id="27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6301" autoAdjust="0"/>
  </p:normalViewPr>
  <p:slideViewPr>
    <p:cSldViewPr snapToGrid="0">
      <p:cViewPr varScale="1">
        <p:scale>
          <a:sx n="87" d="100"/>
          <a:sy n="87" d="100"/>
        </p:scale>
        <p:origin x="4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3-05T06:36:36.75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11874 19027 384,'0'-23'160,"0"46"-64,0-23-64,0 0 96,0 0 128,0 0 160,0 0-96,0 0 64,0 0-224,0 0-32,0 0-64,0 0-64,0 0-128,0 0 0,0 59 64,0-59 32,0 6 32,0 17 64,0-23-96,0 3 0,0-84 32,0 81 64,0 0-96,0 0-64,0 0 64,0 0 0,0 0 32,0 0 64,0 0-96,0 0 0,0 0-32,23 0-64,-23 0-416,0 0-128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7-03-05T06:36:37.717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12642 18119 128,'0'0'0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0082E-175A-4032-8F07-CE5419921B9A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51B1-FBF1-4F90-A21B-179203FBB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579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0082E-175A-4032-8F07-CE5419921B9A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51B1-FBF1-4F90-A21B-179203FBB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33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0082E-175A-4032-8F07-CE5419921B9A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51B1-FBF1-4F90-A21B-179203FBB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80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0082E-175A-4032-8F07-CE5419921B9A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51B1-FBF1-4F90-A21B-179203FBB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8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0082E-175A-4032-8F07-CE5419921B9A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51B1-FBF1-4F90-A21B-179203FBB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80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0082E-175A-4032-8F07-CE5419921B9A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51B1-FBF1-4F90-A21B-179203FBB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89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0082E-175A-4032-8F07-CE5419921B9A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51B1-FBF1-4F90-A21B-179203FBB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84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0082E-175A-4032-8F07-CE5419921B9A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51B1-FBF1-4F90-A21B-179203FBB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67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0082E-175A-4032-8F07-CE5419921B9A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51B1-FBF1-4F90-A21B-179203FBB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913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0082E-175A-4032-8F07-CE5419921B9A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51B1-FBF1-4F90-A21B-179203FBB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9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0082E-175A-4032-8F07-CE5419921B9A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051B1-FBF1-4F90-A21B-179203FBB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66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0082E-175A-4032-8F07-CE5419921B9A}" type="datetimeFigureOut">
              <a:rPr lang="en-US" smtClean="0"/>
              <a:t>6/8/2017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051B1-FBF1-4F90-A21B-179203FBB9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1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jpg"/><Relationship Id="rId7" Type="http://schemas.openxmlformats.org/officeDocument/2006/relationships/customXml" Target="../ink/ink2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customXml" Target="../ink/ink1.xml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500" y="0"/>
            <a:ext cx="5658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82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026" y="1575454"/>
            <a:ext cx="7613943" cy="43530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1898" y="423894"/>
            <a:ext cx="112634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Sandpoint Pilot Project web cam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4510" y="5928460"/>
            <a:ext cx="11862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http://www.cityofsandpoint.com/visiting-sandpoint/solar-roadways#ad-image-7</a:t>
            </a:r>
          </a:p>
        </p:txBody>
      </p:sp>
    </p:spTree>
    <p:extLst>
      <p:ext uri="{BB962C8B-B14F-4D97-AF65-F5344CB8AC3E}">
        <p14:creationId xmlns:p14="http://schemas.microsoft.com/office/powerpoint/2010/main" val="2441056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01B284-3873-4709-AE70-010CCC7D4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7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3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892C66-BC71-45D0-93F5-854286800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6" y="193897"/>
            <a:ext cx="5486400" cy="3081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B36070-18A9-4F1C-9C00-C733030B5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861" y="193897"/>
            <a:ext cx="5486400" cy="3081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17A4C1-248F-42C4-B3DD-8FCB70820B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6" y="3617580"/>
            <a:ext cx="5486400" cy="30815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C26052-11D8-462C-9E04-803433DE27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861" y="3617580"/>
            <a:ext cx="5486400" cy="308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1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1D32B1-862C-4D4D-96A4-8F9C9305A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440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37160"/>
            <a:ext cx="11704320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43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1F7623-5E7D-44EF-B663-ACF793882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862" y="46303"/>
            <a:ext cx="5997938" cy="33688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E6BE68-D2F3-4CA9-A71F-B73BAA795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" y="46303"/>
            <a:ext cx="5997938" cy="33688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878036-C385-4379-82E2-6D4186C2FBC8}"/>
              </a:ext>
            </a:extLst>
          </p:cNvPr>
          <p:cNvSpPr txBox="1"/>
          <p:nvPr/>
        </p:nvSpPr>
        <p:spPr>
          <a:xfrm>
            <a:off x="90054" y="3740727"/>
            <a:ext cx="12025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Marquette University (Milwaukee) Civil Engineering Lab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D5CC9C-447D-40BC-A259-25B76C5D6E21}"/>
              </a:ext>
            </a:extLst>
          </p:cNvPr>
          <p:cNvSpPr txBox="1"/>
          <p:nvPr/>
        </p:nvSpPr>
        <p:spPr>
          <a:xfrm>
            <a:off x="90053" y="4629509"/>
            <a:ext cx="120257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Sheer testing</a:t>
            </a:r>
          </a:p>
          <a:p>
            <a:pPr algn="ctr"/>
            <a:r>
              <a:rPr lang="en-US" sz="2800" dirty="0"/>
              <a:t>Moisture conditioning</a:t>
            </a:r>
          </a:p>
          <a:p>
            <a:pPr algn="ctr"/>
            <a:r>
              <a:rPr lang="en-US" sz="2800" dirty="0"/>
              <a:t>Freeze/Thaw cycling</a:t>
            </a:r>
          </a:p>
          <a:p>
            <a:pPr algn="ctr"/>
            <a:r>
              <a:rPr lang="en-US" sz="2800" dirty="0"/>
              <a:t>Advanced loading</a:t>
            </a:r>
          </a:p>
        </p:txBody>
      </p:sp>
    </p:spTree>
    <p:extLst>
      <p:ext uri="{BB962C8B-B14F-4D97-AF65-F5344CB8AC3E}">
        <p14:creationId xmlns:p14="http://schemas.microsoft.com/office/powerpoint/2010/main" val="3471675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9ED308-C692-49EB-898C-F5B2028C6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33" y="103517"/>
            <a:ext cx="10477957" cy="59444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2B92AF-C106-4144-887E-E06EC8AD780E}"/>
              </a:ext>
            </a:extLst>
          </p:cNvPr>
          <p:cNvSpPr txBox="1"/>
          <p:nvPr/>
        </p:nvSpPr>
        <p:spPr>
          <a:xfrm>
            <a:off x="697365" y="6090772"/>
            <a:ext cx="10716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Colorado DOT </a:t>
            </a:r>
            <a:r>
              <a:rPr lang="en-US" sz="3600" b="1" dirty="0" err="1"/>
              <a:t>RoadX</a:t>
            </a:r>
            <a:r>
              <a:rPr lang="en-US" sz="3600" b="1" dirty="0"/>
              <a:t> Bicycle &amp; Pedestrian Challenge</a:t>
            </a:r>
          </a:p>
        </p:txBody>
      </p:sp>
    </p:spTree>
    <p:extLst>
      <p:ext uri="{BB962C8B-B14F-4D97-AF65-F5344CB8AC3E}">
        <p14:creationId xmlns:p14="http://schemas.microsoft.com/office/powerpoint/2010/main" val="2028862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4008" y="211947"/>
            <a:ext cx="10809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accent6">
                    <a:lumMod val="75000"/>
                  </a:schemeClr>
                </a:solidFill>
              </a:rPr>
              <a:t>Economy</a:t>
            </a:r>
            <a:r>
              <a:rPr lang="en-US" sz="7200" dirty="0"/>
              <a:t> </a:t>
            </a:r>
            <a:r>
              <a:rPr lang="en-US" sz="7200" i="1" dirty="0"/>
              <a:t>AND</a:t>
            </a:r>
            <a:r>
              <a:rPr lang="en-US" sz="7200" dirty="0"/>
              <a:t> </a:t>
            </a:r>
            <a:r>
              <a:rPr lang="en-US" sz="7200" dirty="0">
                <a:solidFill>
                  <a:schemeClr val="accent6">
                    <a:lumMod val="75000"/>
                  </a:schemeClr>
                </a:solidFill>
              </a:rPr>
              <a:t>Environment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0762" y="1616853"/>
            <a:ext cx="32094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Jobs</a:t>
            </a:r>
          </a:p>
          <a:p>
            <a:r>
              <a:rPr lang="en-US" dirty="0"/>
              <a:t>	Manufacturing</a:t>
            </a:r>
          </a:p>
          <a:p>
            <a:r>
              <a:rPr lang="en-US" dirty="0"/>
              <a:t>	Distribution</a:t>
            </a:r>
          </a:p>
          <a:p>
            <a:r>
              <a:rPr lang="en-US" dirty="0"/>
              <a:t>	Installation</a:t>
            </a:r>
          </a:p>
          <a:p>
            <a:r>
              <a:rPr lang="en-US" dirty="0"/>
              <a:t>	Monitoring</a:t>
            </a:r>
          </a:p>
          <a:p>
            <a:r>
              <a:rPr lang="en-US" dirty="0"/>
              <a:t>	Maintenance</a:t>
            </a:r>
          </a:p>
          <a:p>
            <a:endParaRPr lang="en-US" dirty="0"/>
          </a:p>
          <a:p>
            <a:r>
              <a:rPr lang="en-US" dirty="0"/>
              <a:t>Growth in supporting industries</a:t>
            </a:r>
          </a:p>
          <a:p>
            <a:endParaRPr lang="en-US" dirty="0"/>
          </a:p>
          <a:p>
            <a:r>
              <a:rPr lang="en-US" dirty="0"/>
              <a:t>Energy independence</a:t>
            </a:r>
          </a:p>
          <a:p>
            <a:endParaRPr lang="en-US" dirty="0"/>
          </a:p>
          <a:p>
            <a:r>
              <a:rPr lang="en-US" dirty="0"/>
              <a:t>Modularity of panels ($165B)</a:t>
            </a:r>
          </a:p>
          <a:p>
            <a:endParaRPr lang="en-US" dirty="0"/>
          </a:p>
          <a:p>
            <a:r>
              <a:rPr lang="en-US" dirty="0"/>
              <a:t>Smart Grid</a:t>
            </a:r>
          </a:p>
          <a:p>
            <a:endParaRPr lang="en-US" dirty="0"/>
          </a:p>
          <a:p>
            <a:r>
              <a:rPr lang="en-US" dirty="0"/>
              <a:t>Increased safety (lower liability)</a:t>
            </a:r>
          </a:p>
          <a:p>
            <a:endParaRPr lang="en-US" dirty="0"/>
          </a:p>
          <a:p>
            <a:r>
              <a:rPr lang="en-US" dirty="0"/>
              <a:t>Airports – reduced delays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25023" y="1616853"/>
            <a:ext cx="52078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Clean water</a:t>
            </a:r>
          </a:p>
          <a:p>
            <a:r>
              <a:rPr lang="en-US" dirty="0"/>
              <a:t>	</a:t>
            </a:r>
            <a:r>
              <a:rPr lang="en-US" dirty="0" err="1"/>
              <a:t>Stormwater</a:t>
            </a:r>
            <a:r>
              <a:rPr lang="en-US" dirty="0"/>
              <a:t> treatment on site</a:t>
            </a:r>
          </a:p>
          <a:p>
            <a:r>
              <a:rPr lang="en-US" dirty="0"/>
              <a:t>	Transport water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Reduce the need for road salt or other chemicals</a:t>
            </a:r>
          </a:p>
          <a:p>
            <a:endParaRPr lang="en-US" dirty="0"/>
          </a:p>
          <a:p>
            <a:r>
              <a:rPr lang="en-US" dirty="0"/>
              <a:t>Cleaner air</a:t>
            </a:r>
          </a:p>
          <a:p>
            <a:r>
              <a:rPr lang="en-US" dirty="0"/>
              <a:t>	Increased health</a:t>
            </a:r>
          </a:p>
          <a:p>
            <a:endParaRPr lang="en-US" dirty="0"/>
          </a:p>
          <a:p>
            <a:r>
              <a:rPr lang="en-US" dirty="0"/>
              <a:t>Reduced fossil fuel emissions</a:t>
            </a:r>
          </a:p>
          <a:p>
            <a:r>
              <a:rPr lang="en-US" dirty="0"/>
              <a:t>	Slows climate change</a:t>
            </a:r>
          </a:p>
          <a:p>
            <a:endParaRPr lang="en-US" dirty="0"/>
          </a:p>
          <a:p>
            <a:r>
              <a:rPr lang="en-US" dirty="0"/>
              <a:t>Implementation on a grand scale</a:t>
            </a:r>
          </a:p>
          <a:p>
            <a:r>
              <a:rPr lang="en-US" dirty="0"/>
              <a:t>	3x more renewable energy than we can use</a:t>
            </a:r>
          </a:p>
          <a:p>
            <a:r>
              <a:rPr lang="en-US" dirty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343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71" y="1531693"/>
            <a:ext cx="4189017" cy="26753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7172" y="331365"/>
            <a:ext cx="11522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 Owners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427" y="1531693"/>
            <a:ext cx="4877496" cy="48774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flipH="1">
            <a:off x="5020814" y="1672182"/>
            <a:ext cx="25754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Options:</a:t>
            </a:r>
          </a:p>
          <a:p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Driveways</a:t>
            </a:r>
          </a:p>
          <a:p>
            <a:r>
              <a:rPr lang="en-US" dirty="0"/>
              <a:t>Walkways</a:t>
            </a:r>
          </a:p>
          <a:p>
            <a:r>
              <a:rPr lang="en-US" dirty="0"/>
              <a:t>Patios</a:t>
            </a:r>
          </a:p>
          <a:p>
            <a:r>
              <a:rPr lang="en-US" dirty="0"/>
              <a:t>Sports courts</a:t>
            </a:r>
          </a:p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Pool surrounds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68167" y="5345884"/>
            <a:ext cx="2548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Coming soon:</a:t>
            </a:r>
          </a:p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Matching roof panels</a:t>
            </a:r>
          </a:p>
        </p:txBody>
      </p:sp>
    </p:spTree>
    <p:extLst>
      <p:ext uri="{BB962C8B-B14F-4D97-AF65-F5344CB8AC3E}">
        <p14:creationId xmlns:p14="http://schemas.microsoft.com/office/powerpoint/2010/main" val="3588491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1373" y="224060"/>
            <a:ext cx="11704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What are Solar Roadways?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31" y="4004086"/>
            <a:ext cx="2655484" cy="27661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413" y="1666614"/>
            <a:ext cx="4116146" cy="2741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092" y="3703550"/>
            <a:ext cx="4315600" cy="28770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30414" y="4632556"/>
            <a:ext cx="41161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Each Solar Road Panel contains:</a:t>
            </a:r>
          </a:p>
          <a:p>
            <a:pPr algn="ctr"/>
            <a:r>
              <a:rPr lang="en-US" dirty="0"/>
              <a:t>Microprocessor (RF)</a:t>
            </a:r>
          </a:p>
          <a:p>
            <a:pPr algn="ctr"/>
            <a:r>
              <a:rPr lang="en-US" dirty="0"/>
              <a:t>Heating elements</a:t>
            </a:r>
          </a:p>
          <a:p>
            <a:pPr algn="ctr"/>
            <a:r>
              <a:rPr lang="en-US" dirty="0"/>
              <a:t>Solar cells - 44 watts </a:t>
            </a:r>
          </a:p>
          <a:p>
            <a:pPr algn="ctr"/>
            <a:r>
              <a:rPr lang="en-US" dirty="0"/>
              <a:t>336 LEDs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4.39 square feet, 70 pounds</a:t>
            </a:r>
          </a:p>
        </p:txBody>
      </p:sp>
    </p:spTree>
    <p:extLst>
      <p:ext uri="{BB962C8B-B14F-4D97-AF65-F5344CB8AC3E}">
        <p14:creationId xmlns:p14="http://schemas.microsoft.com/office/powerpoint/2010/main" val="4041531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671" y="184556"/>
            <a:ext cx="11719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Business Owners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40" y="1778467"/>
            <a:ext cx="4530754" cy="45307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21959" y="1424965"/>
            <a:ext cx="290957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Flexible parking lines</a:t>
            </a:r>
          </a:p>
          <a:p>
            <a:endParaRPr lang="en-US" dirty="0"/>
          </a:p>
          <a:p>
            <a:r>
              <a:rPr lang="en-US" dirty="0"/>
              <a:t>Signage </a:t>
            </a:r>
          </a:p>
          <a:p>
            <a:endParaRPr lang="en-US" dirty="0"/>
          </a:p>
          <a:p>
            <a:r>
              <a:rPr lang="en-US" dirty="0"/>
              <a:t>Increased customer safety</a:t>
            </a:r>
          </a:p>
          <a:p>
            <a:endParaRPr lang="en-US" dirty="0"/>
          </a:p>
          <a:p>
            <a:r>
              <a:rPr lang="en-US" dirty="0"/>
              <a:t>Attract customers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Charge EVs with clean energy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343" y="4236213"/>
            <a:ext cx="3852411" cy="231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05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5535" y="95215"/>
            <a:ext cx="4419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Scaling Up</a:t>
            </a:r>
            <a:endParaRPr lang="en-US" sz="7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546" y="2619882"/>
            <a:ext cx="7251382" cy="4070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32" y="297801"/>
            <a:ext cx="1155748" cy="11487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910" y="157196"/>
            <a:ext cx="2410018" cy="12893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7336" y="1604010"/>
            <a:ext cx="11258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2017 – time to </a:t>
            </a:r>
            <a:r>
              <a:rPr lang="en-US" sz="3600" dirty="0"/>
              <a:t>acquire funding for </a:t>
            </a:r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full production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9420" y="2688670"/>
            <a:ext cx="44361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Chose a model to meet worldwide demand:</a:t>
            </a:r>
          </a:p>
          <a:p>
            <a:endParaRPr lang="en-US" dirty="0"/>
          </a:p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Strategic </a:t>
            </a:r>
            <a:r>
              <a:rPr lang="en-US" dirty="0"/>
              <a:t>p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artnerships?</a:t>
            </a:r>
          </a:p>
          <a:p>
            <a:r>
              <a:rPr lang="en-US" dirty="0"/>
              <a:t>Distributorships?</a:t>
            </a:r>
          </a:p>
          <a:p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Franchise opportunities?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29" y="4467059"/>
            <a:ext cx="2939351" cy="20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58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7892" cy="43438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4580"/>
            <a:ext cx="3257892" cy="24434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11" y="1204081"/>
            <a:ext cx="6394188" cy="49807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3686871" y="6782357"/>
              <a:ext cx="8640" cy="414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85071" y="6781277"/>
                <a:ext cx="1188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3963711" y="6463577"/>
              <a:ext cx="360" cy="3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62631" y="6462497"/>
                <a:ext cx="2520" cy="252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/>
          <p:cNvSpPr txBox="1"/>
          <p:nvPr/>
        </p:nvSpPr>
        <p:spPr>
          <a:xfrm>
            <a:off x="3584672" y="6088559"/>
            <a:ext cx="822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For all of our grandchildren</a:t>
            </a:r>
            <a:endParaRPr lang="en-US" sz="4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3382718" y="109726"/>
            <a:ext cx="8633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Inspiration</a:t>
            </a:r>
            <a:endParaRPr lang="en-US" sz="7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10994237" y="1729867"/>
            <a:ext cx="8200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</a:t>
            </a:r>
          </a:p>
          <a:p>
            <a:r>
              <a:rPr lang="en-US" sz="6000" dirty="0"/>
              <a:t>O</a:t>
            </a:r>
          </a:p>
          <a:p>
            <a:r>
              <a:rPr lang="en-US" sz="6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</a:t>
            </a:r>
          </a:p>
          <a:p>
            <a:r>
              <a:rPr lang="en-US" sz="6000" dirty="0"/>
              <a:t>E</a:t>
            </a:r>
            <a:endParaRPr lang="en-US" sz="6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039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501" y="629785"/>
            <a:ext cx="12032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00B050"/>
                </a:solidFill>
              </a:rPr>
              <a:t>Infrastructure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0896" y="3137752"/>
            <a:ext cx="40088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Traction tested</a:t>
            </a:r>
          </a:p>
          <a:p>
            <a:endParaRPr lang="en-US" sz="2800" dirty="0"/>
          </a:p>
          <a:p>
            <a:r>
              <a:rPr lang="en-US" sz="2800" dirty="0"/>
              <a:t>Load tested</a:t>
            </a:r>
          </a:p>
          <a:p>
            <a:endParaRPr lang="en-US" sz="2800" dirty="0"/>
          </a:p>
          <a:p>
            <a:r>
              <a:rPr lang="en-US" sz="2800" dirty="0"/>
              <a:t>Impact resistance tested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23872" y="2706864"/>
            <a:ext cx="48021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Shear testing</a:t>
            </a:r>
          </a:p>
          <a:p>
            <a:endParaRPr lang="en-US" sz="2800" dirty="0"/>
          </a:p>
          <a:p>
            <a:r>
              <a:rPr lang="en-US" sz="2800" dirty="0"/>
              <a:t>Freeze-thaw cycling</a:t>
            </a:r>
          </a:p>
          <a:p>
            <a:endParaRPr lang="en-US" sz="2800" dirty="0"/>
          </a:p>
          <a:p>
            <a:r>
              <a:rPr lang="en-US" sz="2800" dirty="0"/>
              <a:t>Moisture conditioning</a:t>
            </a:r>
          </a:p>
          <a:p>
            <a:endParaRPr lang="en-US" sz="2800" dirty="0"/>
          </a:p>
          <a:p>
            <a:r>
              <a:rPr lang="en-US" sz="2800" dirty="0"/>
              <a:t>Advanced loading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432" y="2452529"/>
            <a:ext cx="2251176" cy="223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61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26" y="908482"/>
            <a:ext cx="8446846" cy="53932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448" y="1422616"/>
            <a:ext cx="58376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Solar Road Panel Applications</a:t>
            </a:r>
          </a:p>
        </p:txBody>
      </p:sp>
    </p:spTree>
    <p:extLst>
      <p:ext uri="{BB962C8B-B14F-4D97-AF65-F5344CB8AC3E}">
        <p14:creationId xmlns:p14="http://schemas.microsoft.com/office/powerpoint/2010/main" val="985390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848" y="209613"/>
            <a:ext cx="7926062" cy="5944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F6B657-1C3A-4DAA-BD0B-2BA0EE9D3D81}"/>
              </a:ext>
            </a:extLst>
          </p:cNvPr>
          <p:cNvSpPr txBox="1"/>
          <p:nvPr/>
        </p:nvSpPr>
        <p:spPr>
          <a:xfrm>
            <a:off x="2127848" y="6211669"/>
            <a:ext cx="7926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36’ Parking lot/highway section</a:t>
            </a:r>
          </a:p>
        </p:txBody>
      </p:sp>
    </p:spTree>
    <p:extLst>
      <p:ext uri="{BB962C8B-B14F-4D97-AF65-F5344CB8AC3E}">
        <p14:creationId xmlns:p14="http://schemas.microsoft.com/office/powerpoint/2010/main" val="3798853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03" y="3641325"/>
            <a:ext cx="3978548" cy="29839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435" y="3641324"/>
            <a:ext cx="4973185" cy="29839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3780" y="454172"/>
            <a:ext cx="11753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Cable Corridor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1897" y="1774299"/>
            <a:ext cx="10597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New home for electrical cables</a:t>
            </a:r>
          </a:p>
          <a:p>
            <a:pPr algn="ctr"/>
            <a:r>
              <a:rPr lang="en-US" dirty="0" err="1"/>
              <a:t>Stormwater</a:t>
            </a:r>
            <a:r>
              <a:rPr lang="en-US" dirty="0"/>
              <a:t> treatment on site – DOT’s request</a:t>
            </a:r>
          </a:p>
          <a:p>
            <a:pPr algn="ctr"/>
            <a:r>
              <a:rPr lang="en-US" dirty="0"/>
              <a:t>Reduces power outages</a:t>
            </a:r>
          </a:p>
          <a:p>
            <a:pPr algn="ctr"/>
            <a:r>
              <a:rPr lang="en-US" dirty="0"/>
              <a:t>Safer for utility workers</a:t>
            </a:r>
          </a:p>
        </p:txBody>
      </p:sp>
    </p:spTree>
    <p:extLst>
      <p:ext uri="{BB962C8B-B14F-4D97-AF65-F5344CB8AC3E}">
        <p14:creationId xmlns:p14="http://schemas.microsoft.com/office/powerpoint/2010/main" val="1241543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89" y="214995"/>
            <a:ext cx="10263286" cy="57679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2289" y="6134352"/>
            <a:ext cx="10263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MoDOT Transportation Management Center</a:t>
            </a:r>
          </a:p>
        </p:txBody>
      </p:sp>
    </p:spTree>
    <p:extLst>
      <p:ext uri="{BB962C8B-B14F-4D97-AF65-F5344CB8AC3E}">
        <p14:creationId xmlns:p14="http://schemas.microsoft.com/office/powerpoint/2010/main" val="3590866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38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6" y="359173"/>
            <a:ext cx="6654053" cy="32197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81" y="2821482"/>
            <a:ext cx="5892064" cy="36052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9571" y="3966437"/>
            <a:ext cx="44751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Dynamic</a:t>
            </a:r>
          </a:p>
          <a:p>
            <a:r>
              <a:rPr lang="en-US" sz="7200" dirty="0"/>
              <a:t>Charging</a:t>
            </a:r>
          </a:p>
        </p:txBody>
      </p:sp>
    </p:spTree>
    <p:extLst>
      <p:ext uri="{BB962C8B-B14F-4D97-AF65-F5344CB8AC3E}">
        <p14:creationId xmlns:p14="http://schemas.microsoft.com/office/powerpoint/2010/main" val="3710883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3439</TotalTime>
  <Words>204</Words>
  <Application>Microsoft Office PowerPoint</Application>
  <PresentationFormat>Widescreen</PresentationFormat>
  <Paragraphs>106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Brusaw</dc:creator>
  <cp:lastModifiedBy>Scott Brusaw</cp:lastModifiedBy>
  <cp:revision>34</cp:revision>
  <dcterms:created xsi:type="dcterms:W3CDTF">2017-03-03T01:05:50Z</dcterms:created>
  <dcterms:modified xsi:type="dcterms:W3CDTF">2017-06-08T17:53:10Z</dcterms:modified>
</cp:coreProperties>
</file>