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558" r:id="rId2"/>
    <p:sldId id="557" r:id="rId3"/>
    <p:sldId id="559" r:id="rId4"/>
    <p:sldId id="560" r:id="rId5"/>
    <p:sldId id="569" r:id="rId6"/>
    <p:sldId id="561" r:id="rId7"/>
    <p:sldId id="564" r:id="rId8"/>
    <p:sldId id="567" r:id="rId9"/>
    <p:sldId id="568" r:id="rId10"/>
    <p:sldId id="562" r:id="rId11"/>
    <p:sldId id="563" r:id="rId12"/>
    <p:sldId id="565" r:id="rId13"/>
    <p:sldId id="566" r:id="rId14"/>
    <p:sldId id="570" r:id="rId15"/>
    <p:sldId id="571" r:id="rId16"/>
    <p:sldId id="576" r:id="rId17"/>
    <p:sldId id="572" r:id="rId18"/>
    <p:sldId id="573" r:id="rId19"/>
    <p:sldId id="575" r:id="rId20"/>
    <p:sldId id="577" r:id="rId21"/>
    <p:sldId id="539" r:id="rId22"/>
    <p:sldId id="547" r:id="rId23"/>
    <p:sldId id="548" r:id="rId24"/>
    <p:sldId id="549" r:id="rId25"/>
    <p:sldId id="546" r:id="rId26"/>
    <p:sldId id="522" r:id="rId27"/>
    <p:sldId id="523" r:id="rId28"/>
    <p:sldId id="550" r:id="rId29"/>
    <p:sldId id="551" r:id="rId30"/>
    <p:sldId id="552" r:id="rId31"/>
    <p:sldId id="553" r:id="rId32"/>
    <p:sldId id="554" r:id="rId33"/>
    <p:sldId id="555" r:id="rId34"/>
    <p:sldId id="556" r:id="rId35"/>
    <p:sldId id="578" r:id="rId36"/>
    <p:sldId id="538" r:id="rId37"/>
  </p:sldIdLst>
  <p:sldSz cx="9144000" cy="6858000" type="screen4x3"/>
  <p:notesSz cx="7315200" cy="9601200"/>
  <p:embeddedFontLst>
    <p:embeddedFont>
      <p:font typeface="Calibri" pitchFamily="34" charset="0"/>
      <p:regular r:id="rId40"/>
      <p:bold r:id="rId41"/>
      <p:italic r:id="rId42"/>
      <p:boldItalic r:id="rId43"/>
    </p:embeddedFont>
    <p:embeddedFont>
      <p:font typeface="Arial Rounded MT Bold" pitchFamily="34" charset="0"/>
      <p:regular r:id="rId44"/>
    </p:embeddedFont>
    <p:embeddedFont>
      <p:font typeface="Franklin Gothic Medium Cond" pitchFamily="34" charset="0"/>
      <p:regular r:id="rId45"/>
    </p:embeddedFont>
    <p:embeddedFont>
      <p:font typeface="Century Gothic" pitchFamily="34" charset="0"/>
      <p:regular r:id="rId46"/>
      <p:bold r:id="rId47"/>
      <p:italic r:id="rId48"/>
      <p:boldItalic r:id="rId49"/>
    </p:embeddedFont>
    <p:embeddedFont>
      <p:font typeface="Arial Narrow" pitchFamily="34" charset="0"/>
      <p:regular r:id="rId50"/>
      <p:bold r:id="rId51"/>
      <p:italic r:id="rId52"/>
      <p:boldItalic r:id="rId53"/>
    </p:embeddedFont>
  </p:embeddedFontLst>
  <p:defaultTextStyle>
    <a:defPPr>
      <a:defRPr lang="en-US"/>
    </a:defPPr>
    <a:lvl1pPr algn="l" defTabSz="457200" rtl="0" fontAlgn="base">
      <a:spcBef>
        <a:spcPct val="0"/>
      </a:spcBef>
      <a:spcAft>
        <a:spcPct val="0"/>
      </a:spcAft>
      <a:defRPr sz="1400" kern="1200">
        <a:solidFill>
          <a:schemeClr val="tx1"/>
        </a:solidFill>
        <a:latin typeface="Arial" charset="0"/>
        <a:ea typeface="MS PGothic"/>
        <a:cs typeface="MS PGothic"/>
      </a:defRPr>
    </a:lvl1pPr>
    <a:lvl2pPr marL="457200" algn="l" defTabSz="457200" rtl="0" fontAlgn="base">
      <a:spcBef>
        <a:spcPct val="0"/>
      </a:spcBef>
      <a:spcAft>
        <a:spcPct val="0"/>
      </a:spcAft>
      <a:defRPr sz="1400" kern="1200">
        <a:solidFill>
          <a:schemeClr val="tx1"/>
        </a:solidFill>
        <a:latin typeface="Arial" charset="0"/>
        <a:ea typeface="MS PGothic"/>
        <a:cs typeface="MS PGothic"/>
      </a:defRPr>
    </a:lvl2pPr>
    <a:lvl3pPr marL="914400" algn="l" defTabSz="457200" rtl="0" fontAlgn="base">
      <a:spcBef>
        <a:spcPct val="0"/>
      </a:spcBef>
      <a:spcAft>
        <a:spcPct val="0"/>
      </a:spcAft>
      <a:defRPr sz="1400" kern="1200">
        <a:solidFill>
          <a:schemeClr val="tx1"/>
        </a:solidFill>
        <a:latin typeface="Arial" charset="0"/>
        <a:ea typeface="MS PGothic"/>
        <a:cs typeface="MS PGothic"/>
      </a:defRPr>
    </a:lvl3pPr>
    <a:lvl4pPr marL="1371600" algn="l" defTabSz="457200" rtl="0" fontAlgn="base">
      <a:spcBef>
        <a:spcPct val="0"/>
      </a:spcBef>
      <a:spcAft>
        <a:spcPct val="0"/>
      </a:spcAft>
      <a:defRPr sz="1400" kern="1200">
        <a:solidFill>
          <a:schemeClr val="tx1"/>
        </a:solidFill>
        <a:latin typeface="Arial" charset="0"/>
        <a:ea typeface="MS PGothic"/>
        <a:cs typeface="MS PGothic"/>
      </a:defRPr>
    </a:lvl4pPr>
    <a:lvl5pPr marL="1828800" algn="l" defTabSz="457200" rtl="0" fontAlgn="base">
      <a:spcBef>
        <a:spcPct val="0"/>
      </a:spcBef>
      <a:spcAft>
        <a:spcPct val="0"/>
      </a:spcAft>
      <a:defRPr sz="1400" kern="1200">
        <a:solidFill>
          <a:schemeClr val="tx1"/>
        </a:solidFill>
        <a:latin typeface="Arial" charset="0"/>
        <a:ea typeface="MS PGothic"/>
        <a:cs typeface="MS PGothic"/>
      </a:defRPr>
    </a:lvl5pPr>
    <a:lvl6pPr marL="2286000" algn="l" defTabSz="914400" rtl="0" eaLnBrk="1" latinLnBrk="0" hangingPunct="1">
      <a:defRPr sz="1400" kern="1200">
        <a:solidFill>
          <a:schemeClr val="tx1"/>
        </a:solidFill>
        <a:latin typeface="Arial" charset="0"/>
        <a:ea typeface="MS PGothic"/>
        <a:cs typeface="MS PGothic"/>
      </a:defRPr>
    </a:lvl6pPr>
    <a:lvl7pPr marL="2743200" algn="l" defTabSz="914400" rtl="0" eaLnBrk="1" latinLnBrk="0" hangingPunct="1">
      <a:defRPr sz="1400" kern="1200">
        <a:solidFill>
          <a:schemeClr val="tx1"/>
        </a:solidFill>
        <a:latin typeface="Arial" charset="0"/>
        <a:ea typeface="MS PGothic"/>
        <a:cs typeface="MS PGothic"/>
      </a:defRPr>
    </a:lvl7pPr>
    <a:lvl8pPr marL="3200400" algn="l" defTabSz="914400" rtl="0" eaLnBrk="1" latinLnBrk="0" hangingPunct="1">
      <a:defRPr sz="1400" kern="1200">
        <a:solidFill>
          <a:schemeClr val="tx1"/>
        </a:solidFill>
        <a:latin typeface="Arial" charset="0"/>
        <a:ea typeface="MS PGothic"/>
        <a:cs typeface="MS PGothic"/>
      </a:defRPr>
    </a:lvl8pPr>
    <a:lvl9pPr marL="3657600" algn="l" defTabSz="914400" rtl="0" eaLnBrk="1" latinLnBrk="0" hangingPunct="1">
      <a:defRPr sz="1400" kern="1200">
        <a:solidFill>
          <a:schemeClr val="tx1"/>
        </a:solidFill>
        <a:latin typeface="Arial" charset="0"/>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2"/>
    <a:srgbClr val="5F5F5F"/>
    <a:srgbClr val="000000"/>
    <a:srgbClr val="FFFFCC"/>
    <a:srgbClr val="FFFFFF"/>
    <a:srgbClr val="F8F8F8"/>
    <a:srgbClr val="FBFFFF"/>
    <a:srgbClr val="E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8" autoAdjust="0"/>
    <p:restoredTop sz="58937" autoAdjust="0"/>
  </p:normalViewPr>
  <p:slideViewPr>
    <p:cSldViewPr snapToGrid="0">
      <p:cViewPr>
        <p:scale>
          <a:sx n="100" d="100"/>
          <a:sy n="100" d="100"/>
        </p:scale>
        <p:origin x="-72" y="-72"/>
      </p:cViewPr>
      <p:guideLst>
        <p:guide orient="horz" pos="2158"/>
        <p:guide orient="horz" pos="1942"/>
        <p:guide pos="5463"/>
        <p:guide pos="2794"/>
        <p:guide pos="23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7" d="100"/>
          <a:sy n="77" d="100"/>
        </p:scale>
        <p:origin x="-2514"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570" tIns="48282" rIns="96570" bIns="48282" numCol="1" anchor="t" anchorCtr="0" compatLnSpc="1">
            <a:prstTxWarp prst="textNoShape">
              <a:avLst/>
            </a:prstTxWarp>
          </a:bodyPr>
          <a:lstStyle>
            <a:lvl1pPr defTabSz="483387">
              <a:defRPr sz="1300">
                <a:latin typeface="Calibri" pitchFamily="34" charset="0"/>
              </a:defRPr>
            </a:lvl1pPr>
          </a:lstStyle>
          <a:p>
            <a:pPr>
              <a:defRPr/>
            </a:pPr>
            <a:r>
              <a:rPr lang="en-US"/>
              <a:t>CONFIDENTIAL</a:t>
            </a:r>
          </a:p>
        </p:txBody>
      </p:sp>
      <p:sp>
        <p:nvSpPr>
          <p:cNvPr id="266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570" tIns="48282" rIns="96570" bIns="48282" numCol="1" anchor="t" anchorCtr="0" compatLnSpc="1">
            <a:prstTxWarp prst="textNoShape">
              <a:avLst/>
            </a:prstTxWarp>
          </a:bodyPr>
          <a:lstStyle>
            <a:lvl1pPr algn="r" defTabSz="483387">
              <a:defRPr sz="1300">
                <a:latin typeface="Calibri" pitchFamily="34" charset="0"/>
              </a:defRPr>
            </a:lvl1pPr>
          </a:lstStyle>
          <a:p>
            <a:pPr>
              <a:defRPr/>
            </a:pPr>
            <a:fld id="{6C40B32F-4B50-4FFC-A39E-2C734FE73B47}" type="datetime1">
              <a:rPr lang="en-US"/>
              <a:pPr>
                <a:defRPr/>
              </a:pPr>
              <a:t>6/16/2010</a:t>
            </a:fld>
            <a:endParaRPr lang="en-US" dirty="0"/>
          </a:p>
        </p:txBody>
      </p:sp>
      <p:sp>
        <p:nvSpPr>
          <p:cNvPr id="266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570" tIns="48282" rIns="96570" bIns="48282" numCol="1" anchor="b" anchorCtr="0" compatLnSpc="1">
            <a:prstTxWarp prst="textNoShape">
              <a:avLst/>
            </a:prstTxWarp>
          </a:bodyPr>
          <a:lstStyle>
            <a:lvl1pPr defTabSz="483387">
              <a:defRPr sz="1300">
                <a:latin typeface="Calibri" pitchFamily="34" charset="0"/>
              </a:defRPr>
            </a:lvl1pPr>
          </a:lstStyle>
          <a:p>
            <a:pPr>
              <a:defRPr/>
            </a:pPr>
            <a:endParaRPr lang="en-US"/>
          </a:p>
        </p:txBody>
      </p:sp>
      <p:sp>
        <p:nvSpPr>
          <p:cNvPr id="266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570" tIns="48282" rIns="96570" bIns="48282" numCol="1" anchor="b" anchorCtr="0" compatLnSpc="1">
            <a:prstTxWarp prst="textNoShape">
              <a:avLst/>
            </a:prstTxWarp>
          </a:bodyPr>
          <a:lstStyle>
            <a:lvl1pPr algn="r" defTabSz="483387">
              <a:defRPr sz="1300">
                <a:latin typeface="Calibri" pitchFamily="34" charset="0"/>
              </a:defRPr>
            </a:lvl1pPr>
          </a:lstStyle>
          <a:p>
            <a:pPr>
              <a:defRPr/>
            </a:pPr>
            <a:fld id="{54EFE0FA-F159-45BE-8F53-8E5DEC50CBD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570" tIns="48282" rIns="96570" bIns="48282" numCol="1" anchor="t" anchorCtr="0" compatLnSpc="1">
            <a:prstTxWarp prst="textNoShape">
              <a:avLst/>
            </a:prstTxWarp>
          </a:bodyPr>
          <a:lstStyle>
            <a:lvl1pPr defTabSz="483387">
              <a:defRPr sz="1300">
                <a:latin typeface="Calibri" pitchFamily="34" charset="0"/>
              </a:defRPr>
            </a:lvl1pPr>
          </a:lstStyle>
          <a:p>
            <a:pPr>
              <a:defRPr/>
            </a:pPr>
            <a:r>
              <a:rPr lang="en-US"/>
              <a:t>CONFIDENTIAL</a:t>
            </a:r>
          </a:p>
        </p:txBody>
      </p:sp>
      <p:sp>
        <p:nvSpPr>
          <p:cNvPr id="194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570" tIns="48282" rIns="96570" bIns="48282" numCol="1" anchor="t" anchorCtr="0" compatLnSpc="1">
            <a:prstTxWarp prst="textNoShape">
              <a:avLst/>
            </a:prstTxWarp>
          </a:bodyPr>
          <a:lstStyle>
            <a:lvl1pPr algn="r" defTabSz="483387">
              <a:defRPr sz="1300">
                <a:latin typeface="Calibri" pitchFamily="34" charset="0"/>
              </a:defRPr>
            </a:lvl1pPr>
          </a:lstStyle>
          <a:p>
            <a:pPr>
              <a:defRPr/>
            </a:pPr>
            <a:fld id="{154A8195-39EB-48E1-B575-CC003A1D8128}" type="datetime1">
              <a:rPr lang="en-US"/>
              <a:pPr>
                <a:defRPr/>
              </a:pPr>
              <a:t>6/16/2010</a:t>
            </a:fld>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570" tIns="48282" rIns="96570" bIns="482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570" tIns="48282" rIns="96570" bIns="48282" numCol="1" anchor="b" anchorCtr="0" compatLnSpc="1">
            <a:prstTxWarp prst="textNoShape">
              <a:avLst/>
            </a:prstTxWarp>
          </a:bodyPr>
          <a:lstStyle>
            <a:lvl1pPr defTabSz="483387">
              <a:defRPr sz="1300">
                <a:latin typeface="Calibri"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570" tIns="48282" rIns="96570" bIns="48282" numCol="1" anchor="b" anchorCtr="0" compatLnSpc="1">
            <a:prstTxWarp prst="textNoShape">
              <a:avLst/>
            </a:prstTxWarp>
          </a:bodyPr>
          <a:lstStyle>
            <a:lvl1pPr algn="r" defTabSz="483387">
              <a:defRPr sz="1300">
                <a:latin typeface="Calibri" pitchFamily="34" charset="0"/>
              </a:defRPr>
            </a:lvl1pPr>
          </a:lstStyle>
          <a:p>
            <a:pPr>
              <a:defRPr/>
            </a:pPr>
            <a:fld id="{27FD3C04-DF69-406C-AA9E-682659C25094}" type="slidenum">
              <a:rPr lang="en-US"/>
              <a:pPr>
                <a:defRPr/>
              </a:pPr>
              <a:t>‹#›</a:t>
            </a:fld>
            <a:endParaRPr lang="en-US" dirty="0"/>
          </a:p>
        </p:txBody>
      </p:sp>
    </p:spTree>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defRPr sz="1200" kern="1200">
        <a:solidFill>
          <a:schemeClr val="tx1"/>
        </a:solidFill>
        <a:latin typeface="Calibri" pitchFamily="-105" charset="0"/>
        <a:ea typeface="MS PGothic" pitchFamily="34" charset="-128"/>
        <a:cs typeface="MS PGothic"/>
      </a:defRPr>
    </a:lvl1pPr>
    <a:lvl2pPr marL="457200" algn="l" defTabSz="457200" rtl="0" eaLnBrk="0" fontAlgn="base" hangingPunct="0">
      <a:spcBef>
        <a:spcPct val="30000"/>
      </a:spcBef>
      <a:spcAft>
        <a:spcPct val="0"/>
      </a:spcAft>
      <a:defRPr sz="1200" kern="1200">
        <a:solidFill>
          <a:schemeClr val="tx1"/>
        </a:solidFill>
        <a:latin typeface="Calibri" pitchFamily="-105" charset="0"/>
        <a:ea typeface="MS PGothic" pitchFamily="34" charset="-128"/>
        <a:cs typeface="MS PGothic"/>
      </a:defRPr>
    </a:lvl2pPr>
    <a:lvl3pPr marL="914400" algn="l" defTabSz="457200" rtl="0" eaLnBrk="0" fontAlgn="base" hangingPunct="0">
      <a:spcBef>
        <a:spcPct val="30000"/>
      </a:spcBef>
      <a:spcAft>
        <a:spcPct val="0"/>
      </a:spcAft>
      <a:defRPr sz="1200" kern="1200">
        <a:solidFill>
          <a:schemeClr val="tx1"/>
        </a:solidFill>
        <a:latin typeface="Calibri" pitchFamily="-105" charset="0"/>
        <a:ea typeface="MS PGothic" pitchFamily="34" charset="-128"/>
        <a:cs typeface="MS PGothic"/>
      </a:defRPr>
    </a:lvl3pPr>
    <a:lvl4pPr marL="1371600" algn="l" defTabSz="457200" rtl="0" eaLnBrk="0" fontAlgn="base" hangingPunct="0">
      <a:spcBef>
        <a:spcPct val="30000"/>
      </a:spcBef>
      <a:spcAft>
        <a:spcPct val="0"/>
      </a:spcAft>
      <a:defRPr sz="1200" kern="1200">
        <a:solidFill>
          <a:schemeClr val="tx1"/>
        </a:solidFill>
        <a:latin typeface="Calibri" pitchFamily="-105" charset="0"/>
        <a:ea typeface="MS PGothic" pitchFamily="34" charset="-128"/>
        <a:cs typeface="MS PGothic"/>
      </a:defRPr>
    </a:lvl4pPr>
    <a:lvl5pPr marL="1828800" algn="l" defTabSz="457200" rtl="0" eaLnBrk="0" fontAlgn="base" hangingPunct="0">
      <a:spcBef>
        <a:spcPct val="30000"/>
      </a:spcBef>
      <a:spcAft>
        <a:spcPct val="0"/>
      </a:spcAft>
      <a:defRPr sz="1200" kern="1200">
        <a:solidFill>
          <a:schemeClr val="tx1"/>
        </a:solidFill>
        <a:latin typeface="Calibri" pitchFamily="-105" charset="0"/>
        <a:ea typeface="MS PGothic"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latin typeface="Calibri" pitchFamily="34" charset="0"/>
              <a:ea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68B3"/>
        </a:solidFill>
        <a:effectLst/>
      </p:bgPr>
    </p:bg>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AFCAFE7-C9F5-4464-B5FA-9C45B8A53FEC}" type="slidenum">
              <a:rPr lang="en-US"/>
              <a:pPr>
                <a:defRPr/>
              </a:pPr>
              <a:t>‹#›</a:t>
            </a:fld>
            <a:endParaRPr lang="en-US" dirty="0"/>
          </a:p>
        </p:txBody>
      </p:sp>
      <p:sp>
        <p:nvSpPr>
          <p:cNvPr id="6" name="Footer Placeholder 4"/>
          <p:cNvSpPr>
            <a:spLocks noGrp="1"/>
          </p:cNvSpPr>
          <p:nvPr>
            <p:ph type="ftr" sz="quarter" idx="11"/>
          </p:nvPr>
        </p:nvSpPr>
        <p:spPr>
          <a:xfrm>
            <a:off x="1066800" y="6172200"/>
            <a:ext cx="6427788" cy="231775"/>
          </a:xfrm>
          <a:prstGeom prst="rect">
            <a:avLst/>
          </a:prstGeom>
        </p:spPr>
        <p:txBody>
          <a:bodyPr/>
          <a:lstStyle>
            <a:lvl1pPr>
              <a:defRPr>
                <a:latin typeface="Arial" pitchFamily="34" charset="0"/>
              </a:defRPr>
            </a:lvl1pPr>
          </a:lstStyle>
          <a:p>
            <a:pPr>
              <a:defRPr/>
            </a:pPr>
            <a:r>
              <a:rPr lang="en-US"/>
              <a:t>URS Company Overview</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6FC6CAF-475B-40A0-AFE3-64B005F2E829}" type="slidenum">
              <a:rPr lang="en-US"/>
              <a:pPr>
                <a:defRPr/>
              </a:pPr>
              <a:t>‹#›</a:t>
            </a:fld>
            <a:endParaRPr lang="en-US" dirty="0"/>
          </a:p>
        </p:txBody>
      </p:sp>
      <p:sp>
        <p:nvSpPr>
          <p:cNvPr id="5" name="Footer Placeholder 4"/>
          <p:cNvSpPr>
            <a:spLocks noGrp="1"/>
          </p:cNvSpPr>
          <p:nvPr>
            <p:ph type="ftr" sz="quarter" idx="11"/>
          </p:nvPr>
        </p:nvSpPr>
        <p:spPr>
          <a:xfrm>
            <a:off x="1066800" y="6172200"/>
            <a:ext cx="6427788" cy="231775"/>
          </a:xfrm>
          <a:prstGeom prst="rect">
            <a:avLst/>
          </a:prstGeom>
        </p:spPr>
        <p:txBody>
          <a:bodyPr/>
          <a:lstStyle>
            <a:lvl1pPr>
              <a:defRPr>
                <a:latin typeface="Arial" pitchFamily="34" charset="0"/>
              </a:defRPr>
            </a:lvl1pPr>
          </a:lstStyle>
          <a:p>
            <a:pPr>
              <a:defRPr/>
            </a:pPr>
            <a:r>
              <a:rPr lang="en-US"/>
              <a:t>URS Company Overview</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FF39F84-0D46-4598-8ADD-8069B8F4F002}" type="slidenum">
              <a:rPr lang="en-US"/>
              <a:pPr>
                <a:defRPr/>
              </a:pPr>
              <a:t>‹#›</a:t>
            </a:fld>
            <a:endParaRPr lang="en-US" dirty="0"/>
          </a:p>
        </p:txBody>
      </p:sp>
      <p:sp>
        <p:nvSpPr>
          <p:cNvPr id="5" name="Footer Placeholder 4"/>
          <p:cNvSpPr>
            <a:spLocks noGrp="1"/>
          </p:cNvSpPr>
          <p:nvPr>
            <p:ph type="ftr" sz="quarter" idx="11"/>
          </p:nvPr>
        </p:nvSpPr>
        <p:spPr>
          <a:xfrm>
            <a:off x="1066800" y="6172200"/>
            <a:ext cx="6427788" cy="231775"/>
          </a:xfrm>
          <a:prstGeom prst="rect">
            <a:avLst/>
          </a:prstGeom>
        </p:spPr>
        <p:txBody>
          <a:bodyPr/>
          <a:lstStyle>
            <a:lvl1pPr>
              <a:defRPr>
                <a:latin typeface="Arial" pitchFamily="34" charset="0"/>
              </a:defRPr>
            </a:lvl1pPr>
          </a:lstStyle>
          <a:p>
            <a:pPr>
              <a:defRPr/>
            </a:pPr>
            <a:r>
              <a:rPr lang="en-US"/>
              <a:t>URS Company Overview</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F2E41813-F675-409D-B39C-0F8FA8A31B6A}" type="slidenum">
              <a:rPr lang="en-US"/>
              <a:pPr>
                <a:defRPr/>
              </a:pPr>
              <a:t>‹#›</a:t>
            </a:fld>
            <a:endParaRPr lang="en-US" dirty="0"/>
          </a:p>
        </p:txBody>
      </p:sp>
      <p:sp>
        <p:nvSpPr>
          <p:cNvPr id="5" name="Footer Placeholder 4"/>
          <p:cNvSpPr>
            <a:spLocks noGrp="1"/>
          </p:cNvSpPr>
          <p:nvPr>
            <p:ph type="ftr" sz="quarter" idx="11"/>
          </p:nvPr>
        </p:nvSpPr>
        <p:spPr>
          <a:xfrm>
            <a:off x="1066800" y="6172200"/>
            <a:ext cx="6427788" cy="231775"/>
          </a:xfrm>
          <a:prstGeom prst="rect">
            <a:avLst/>
          </a:prstGeom>
        </p:spPr>
        <p:txBody>
          <a:bodyPr/>
          <a:lstStyle>
            <a:lvl1pPr>
              <a:defRPr>
                <a:latin typeface="Arial" pitchFamily="34" charset="0"/>
              </a:defRPr>
            </a:lvl1pPr>
          </a:lstStyle>
          <a:p>
            <a:pPr>
              <a:defRPr/>
            </a:pPr>
            <a:r>
              <a:rPr lang="en-US"/>
              <a:t>URS Company Overview</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7938" y="6146800"/>
            <a:ext cx="8791576" cy="431800"/>
            <a:chOff x="-8626" y="6146800"/>
            <a:chExt cx="8792952" cy="431800"/>
          </a:xfrm>
        </p:grpSpPr>
        <p:sp>
          <p:nvSpPr>
            <p:cNvPr id="5" name="Round Diagonal Corner Rectangle 4"/>
            <p:cNvSpPr/>
            <p:nvPr/>
          </p:nvSpPr>
          <p:spPr>
            <a:xfrm>
              <a:off x="8840" y="6146800"/>
              <a:ext cx="8775486" cy="431800"/>
            </a:xfrm>
            <a:prstGeom prst="round2Diag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p:nvSpPr>
          <p:spPr>
            <a:xfrm>
              <a:off x="-8626" y="6148388"/>
              <a:ext cx="266743" cy="428625"/>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7" name="TextBox 6"/>
          <p:cNvSpPr txBox="1"/>
          <p:nvPr userDrawn="1"/>
        </p:nvSpPr>
        <p:spPr>
          <a:xfrm>
            <a:off x="7938" y="6194425"/>
            <a:ext cx="3644900" cy="307975"/>
          </a:xfrm>
          <a:prstGeom prst="rect">
            <a:avLst/>
          </a:prstGeom>
          <a:noFill/>
        </p:spPr>
        <p:txBody>
          <a:bodyPr wrap="none">
            <a:spAutoFit/>
          </a:bodyPr>
          <a:lstStyle/>
          <a:p>
            <a:pPr>
              <a:defRPr/>
            </a:pPr>
            <a:r>
              <a:rPr lang="en-US" dirty="0">
                <a:solidFill>
                  <a:schemeClr val="bg1"/>
                </a:solidFill>
                <a:latin typeface="Arial Rounded MT Bold" pitchFamily="34" charset="0"/>
              </a:rPr>
              <a:t>EWB – High Plains Professional Chapter</a:t>
            </a:r>
          </a:p>
        </p:txBody>
      </p:sp>
      <p:sp>
        <p:nvSpPr>
          <p:cNvPr id="8" name="TextBox 7"/>
          <p:cNvSpPr txBox="1"/>
          <p:nvPr userDrawn="1"/>
        </p:nvSpPr>
        <p:spPr>
          <a:xfrm>
            <a:off x="4473575" y="6216650"/>
            <a:ext cx="3609975" cy="307975"/>
          </a:xfrm>
          <a:prstGeom prst="rect">
            <a:avLst/>
          </a:prstGeom>
          <a:noFill/>
        </p:spPr>
        <p:txBody>
          <a:bodyPr wrap="none">
            <a:spAutoFit/>
          </a:bodyPr>
          <a:lstStyle/>
          <a:p>
            <a:pPr>
              <a:defRPr/>
            </a:pPr>
            <a:r>
              <a:rPr lang="en-US" dirty="0">
                <a:solidFill>
                  <a:schemeClr val="bg1"/>
                </a:solidFill>
                <a:latin typeface="Franklin Gothic Medium Cond" pitchFamily="34" charset="0"/>
              </a:rPr>
              <a:t>An international stewardship initiative supported by </a:t>
            </a:r>
          </a:p>
        </p:txBody>
      </p:sp>
      <p:pic>
        <p:nvPicPr>
          <p:cNvPr id="9" name="Picture 11" descr="URS_WD_Stacked_White.gif"/>
          <p:cNvPicPr>
            <a:picLocks noChangeAspect="1"/>
          </p:cNvPicPr>
          <p:nvPr userDrawn="1"/>
        </p:nvPicPr>
        <p:blipFill>
          <a:blip r:embed="rId2"/>
          <a:srcRect/>
          <a:stretch>
            <a:fillRect/>
          </a:stretch>
        </p:blipFill>
        <p:spPr bwMode="auto">
          <a:xfrm>
            <a:off x="7978775" y="6211888"/>
            <a:ext cx="708025" cy="26511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p:txBody>
          <a:bodyPr/>
          <a:lstStyle>
            <a:lvl1pPr>
              <a:defRPr/>
            </a:lvl1pPr>
          </a:lstStyle>
          <a:p>
            <a:pPr>
              <a:defRPr/>
            </a:pPr>
            <a:fld id="{E450F1DB-25A7-43BC-B210-174912D90AA2}"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DCDD297-1142-4963-B291-736A1C96BFDA}" type="slidenum">
              <a:rPr lang="en-US"/>
              <a:pPr>
                <a:defRPr/>
              </a:pPr>
              <a:t>‹#›</a:t>
            </a:fld>
            <a:endParaRPr lang="en-US" dirty="0"/>
          </a:p>
        </p:txBody>
      </p:sp>
      <p:sp>
        <p:nvSpPr>
          <p:cNvPr id="5" name="Footer Placeholder 4"/>
          <p:cNvSpPr>
            <a:spLocks noGrp="1"/>
          </p:cNvSpPr>
          <p:nvPr>
            <p:ph type="ftr" sz="quarter" idx="11"/>
          </p:nvPr>
        </p:nvSpPr>
        <p:spPr>
          <a:xfrm>
            <a:off x="1066800" y="6172200"/>
            <a:ext cx="6427788" cy="231775"/>
          </a:xfrm>
          <a:prstGeom prst="rect">
            <a:avLst/>
          </a:prstGeom>
        </p:spPr>
        <p:txBody>
          <a:bodyPr/>
          <a:lstStyle>
            <a:lvl1pPr>
              <a:defRPr>
                <a:latin typeface="Arial" pitchFamily="34" charset="0"/>
              </a:defRPr>
            </a:lvl1pPr>
          </a:lstStyle>
          <a:p>
            <a:pPr>
              <a:defRPr/>
            </a:pPr>
            <a:r>
              <a:rPr lang="en-US"/>
              <a:t>URS Company Overview</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8ABA810-9889-412C-A4EB-9A47A6A298E2}" type="slidenum">
              <a:rPr lang="en-US"/>
              <a:pPr>
                <a:defRPr/>
              </a:pPr>
              <a:t>‹#›</a:t>
            </a:fld>
            <a:endParaRPr lang="en-US" dirty="0"/>
          </a:p>
        </p:txBody>
      </p:sp>
      <p:sp>
        <p:nvSpPr>
          <p:cNvPr id="6" name="Footer Placeholder 4"/>
          <p:cNvSpPr>
            <a:spLocks noGrp="1"/>
          </p:cNvSpPr>
          <p:nvPr>
            <p:ph type="ftr" sz="quarter" idx="11"/>
          </p:nvPr>
        </p:nvSpPr>
        <p:spPr>
          <a:xfrm>
            <a:off x="1066800" y="6172200"/>
            <a:ext cx="6427788" cy="231775"/>
          </a:xfrm>
          <a:prstGeom prst="rect">
            <a:avLst/>
          </a:prstGeom>
        </p:spPr>
        <p:txBody>
          <a:bodyPr/>
          <a:lstStyle>
            <a:lvl1pPr>
              <a:defRPr>
                <a:latin typeface="Arial" pitchFamily="34" charset="0"/>
              </a:defRPr>
            </a:lvl1pPr>
          </a:lstStyle>
          <a:p>
            <a:pPr>
              <a:defRPr/>
            </a:pPr>
            <a:r>
              <a:rPr lang="en-US"/>
              <a:t>URS Company Overview</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102F7F65-01D6-4661-832F-B40E15FB1041}" type="slidenum">
              <a:rPr lang="en-US"/>
              <a:pPr>
                <a:defRPr/>
              </a:pPr>
              <a:t>‹#›</a:t>
            </a:fld>
            <a:endParaRPr lang="en-US" dirty="0"/>
          </a:p>
        </p:txBody>
      </p:sp>
      <p:sp>
        <p:nvSpPr>
          <p:cNvPr id="8" name="Footer Placeholder 4"/>
          <p:cNvSpPr>
            <a:spLocks noGrp="1"/>
          </p:cNvSpPr>
          <p:nvPr>
            <p:ph type="ftr" sz="quarter" idx="11"/>
          </p:nvPr>
        </p:nvSpPr>
        <p:spPr>
          <a:xfrm>
            <a:off x="1066800" y="6172200"/>
            <a:ext cx="6427788" cy="231775"/>
          </a:xfrm>
          <a:prstGeom prst="rect">
            <a:avLst/>
          </a:prstGeom>
        </p:spPr>
        <p:txBody>
          <a:bodyPr/>
          <a:lstStyle>
            <a:lvl1pPr>
              <a:defRPr>
                <a:latin typeface="Arial" pitchFamily="34" charset="0"/>
              </a:defRPr>
            </a:lvl1pPr>
          </a:lstStyle>
          <a:p>
            <a:pPr>
              <a:defRPr/>
            </a:pPr>
            <a:r>
              <a:rPr lang="en-US"/>
              <a:t>URS Company Overview</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8E59DA0-6215-4502-92C9-59BF549094BF}" type="slidenum">
              <a:rPr lang="en-US"/>
              <a:pPr>
                <a:defRPr/>
              </a:pPr>
              <a:t>‹#›</a:t>
            </a:fld>
            <a:endParaRPr lang="en-US" dirty="0"/>
          </a:p>
        </p:txBody>
      </p:sp>
      <p:sp>
        <p:nvSpPr>
          <p:cNvPr id="4" name="Footer Placeholder 4"/>
          <p:cNvSpPr>
            <a:spLocks noGrp="1"/>
          </p:cNvSpPr>
          <p:nvPr>
            <p:ph type="ftr" sz="quarter" idx="11"/>
          </p:nvPr>
        </p:nvSpPr>
        <p:spPr>
          <a:xfrm>
            <a:off x="1066800" y="6172200"/>
            <a:ext cx="6427788" cy="231775"/>
          </a:xfrm>
          <a:prstGeom prst="rect">
            <a:avLst/>
          </a:prstGeom>
        </p:spPr>
        <p:txBody>
          <a:bodyPr/>
          <a:lstStyle>
            <a:lvl1pPr>
              <a:defRPr>
                <a:latin typeface="Arial" pitchFamily="34" charset="0"/>
              </a:defRPr>
            </a:lvl1pPr>
          </a:lstStyle>
          <a:p>
            <a:pPr>
              <a:defRPr/>
            </a:pPr>
            <a:r>
              <a:rPr lang="en-US"/>
              <a:t>URS Company Overview</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E75F5E-F4B2-4EAB-A809-C233B821183A}" type="slidenum">
              <a:rPr lang="en-US"/>
              <a:pPr>
                <a:defRPr/>
              </a:pPr>
              <a:t>‹#›</a:t>
            </a:fld>
            <a:endParaRPr lang="en-US" dirty="0"/>
          </a:p>
        </p:txBody>
      </p:sp>
      <p:sp>
        <p:nvSpPr>
          <p:cNvPr id="3" name="Footer Placeholder 4"/>
          <p:cNvSpPr>
            <a:spLocks noGrp="1"/>
          </p:cNvSpPr>
          <p:nvPr>
            <p:ph type="ftr" sz="quarter" idx="11"/>
          </p:nvPr>
        </p:nvSpPr>
        <p:spPr>
          <a:xfrm>
            <a:off x="1066800" y="6172200"/>
            <a:ext cx="6427788" cy="231775"/>
          </a:xfrm>
          <a:prstGeom prst="rect">
            <a:avLst/>
          </a:prstGeom>
        </p:spPr>
        <p:txBody>
          <a:bodyPr/>
          <a:lstStyle>
            <a:lvl1pPr>
              <a:defRPr>
                <a:latin typeface="Arial" pitchFamily="34" charset="0"/>
              </a:defRPr>
            </a:lvl1pPr>
          </a:lstStyle>
          <a:p>
            <a:pPr>
              <a:defRPr/>
            </a:pPr>
            <a:r>
              <a:rPr lang="en-US"/>
              <a:t>URS Company Overview</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atin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1637786-9686-45E4-8BF3-29613BC79093}" type="slidenum">
              <a:rPr lang="en-US"/>
              <a:pPr>
                <a:defRPr/>
              </a:pPr>
              <a:t>‹#›</a:t>
            </a:fld>
            <a:endParaRPr lang="en-US" dirty="0"/>
          </a:p>
        </p:txBody>
      </p:sp>
      <p:sp>
        <p:nvSpPr>
          <p:cNvPr id="6" name="Footer Placeholder 4"/>
          <p:cNvSpPr>
            <a:spLocks noGrp="1"/>
          </p:cNvSpPr>
          <p:nvPr>
            <p:ph type="ftr" sz="quarter" idx="11"/>
          </p:nvPr>
        </p:nvSpPr>
        <p:spPr>
          <a:xfrm>
            <a:off x="1066800" y="6172200"/>
            <a:ext cx="6427788" cy="231775"/>
          </a:xfrm>
          <a:prstGeom prst="rect">
            <a:avLst/>
          </a:prstGeom>
        </p:spPr>
        <p:txBody>
          <a:bodyPr/>
          <a:lstStyle>
            <a:lvl1pPr>
              <a:defRPr>
                <a:latin typeface="Arial" pitchFamily="34" charset="0"/>
              </a:defRPr>
            </a:lvl1pPr>
          </a:lstStyle>
          <a:p>
            <a:pPr>
              <a:defRPr/>
            </a:pPr>
            <a:r>
              <a:rPr lang="en-US"/>
              <a:t>URS Company Overview</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FF"/>
            </a:gs>
          </a:gsLst>
          <a:lin ang="5400000" scaled="1"/>
        </a:gra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0" y="750888"/>
            <a:ext cx="8786813" cy="5397500"/>
          </a:xfrm>
          <a:prstGeom prst="rect">
            <a:avLst/>
          </a:prstGeom>
          <a:solidFill>
            <a:srgbClr val="DEE5EB"/>
          </a:solidFill>
          <a:ln w="9525">
            <a:noFill/>
            <a:miter lim="800000"/>
            <a:headEnd/>
            <a:tailEnd/>
          </a:ln>
          <a:effectLst/>
        </p:spPr>
        <p:txBody>
          <a:bodyPr wrap="none" anchor="ctr"/>
          <a:lstStyle/>
          <a:p>
            <a:pPr>
              <a:defRPr/>
            </a:pPr>
            <a:endParaRPr lang="en-US" dirty="0">
              <a:latin typeface="Arial" pitchFamily="34" charset="0"/>
              <a:ea typeface="MS PGothic" pitchFamily="34" charset="-128"/>
              <a:cs typeface="+mn-cs"/>
            </a:endParaRPr>
          </a:p>
        </p:txBody>
      </p:sp>
      <p:sp>
        <p:nvSpPr>
          <p:cNvPr id="1027" name="Title Placeholder 1"/>
          <p:cNvSpPr>
            <a:spLocks noGrp="1"/>
          </p:cNvSpPr>
          <p:nvPr>
            <p:ph type="title"/>
          </p:nvPr>
        </p:nvSpPr>
        <p:spPr bwMode="auto">
          <a:xfrm>
            <a:off x="338138" y="0"/>
            <a:ext cx="8448675" cy="750888"/>
          </a:xfrm>
          <a:prstGeom prst="rect">
            <a:avLst/>
          </a:prstGeom>
          <a:noFill/>
          <a:ln w="9525">
            <a:noFill/>
            <a:miter lim="800000"/>
            <a:headEnd/>
            <a:tailEnd/>
          </a:ln>
        </p:spPr>
        <p:txBody>
          <a:bodyPr vert="horz" wrap="square" lIns="0" tIns="0" rIns="0" bIns="32141"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5613" y="1071563"/>
            <a:ext cx="8181975" cy="4981575"/>
          </a:xfrm>
          <a:prstGeom prst="rect">
            <a:avLst/>
          </a:prstGeom>
          <a:noFill/>
          <a:ln w="9525" algn="ctr">
            <a:noFill/>
            <a:miter lim="800000"/>
            <a:headEnd/>
            <a:tailEnd/>
          </a:ln>
        </p:spPr>
        <p:txBody>
          <a:bodyPr vert="horz" wrap="square" lIns="38569"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bwMode="auto">
          <a:xfrm>
            <a:off x="6934200" y="6477000"/>
            <a:ext cx="2133600" cy="365125"/>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lvl1pPr algn="r">
              <a:defRPr sz="1000">
                <a:latin typeface="Arial" pitchFamily="34" charset="0"/>
                <a:ea typeface="MS PGothic" pitchFamily="34" charset="-128"/>
                <a:cs typeface="+mn-cs"/>
              </a:defRPr>
            </a:lvl1pPr>
          </a:lstStyle>
          <a:p>
            <a:pPr>
              <a:defRPr/>
            </a:pPr>
            <a:fld id="{34F872AB-05A6-4328-BBA7-7D9F422DAEC5}" type="slidenum">
              <a:rPr lang="en-US"/>
              <a:pPr>
                <a:defRPr/>
              </a:pPr>
              <a:t>‹#›</a:t>
            </a:fld>
            <a:endParaRPr lang="en-US" dirty="0"/>
          </a:p>
        </p:txBody>
      </p:sp>
      <p:sp>
        <p:nvSpPr>
          <p:cNvPr id="1040" name="Line 3"/>
          <p:cNvSpPr>
            <a:spLocks noChangeShapeType="1"/>
          </p:cNvSpPr>
          <p:nvPr/>
        </p:nvSpPr>
        <p:spPr bwMode="auto">
          <a:xfrm>
            <a:off x="0" y="762000"/>
            <a:ext cx="8786813" cy="0"/>
          </a:xfrm>
          <a:prstGeom prst="line">
            <a:avLst/>
          </a:prstGeom>
          <a:noFill/>
          <a:ln w="31750">
            <a:solidFill>
              <a:srgbClr val="0068B3"/>
            </a:solidFill>
            <a:round/>
            <a:headEnd/>
            <a:tailEnd/>
          </a:ln>
        </p:spPr>
        <p:txBody>
          <a:bodyPr/>
          <a:lstStyle/>
          <a:p>
            <a:pPr>
              <a:defRPr/>
            </a:pPr>
            <a:endParaRPr lang="en-US" dirty="0">
              <a:latin typeface="Arial" pitchFamily="34" charset="0"/>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dt="0"/>
  <p:txStyles>
    <p:titleStyle>
      <a:lvl1pPr algn="l" defTabSz="457200" rtl="0" eaLnBrk="0" fontAlgn="base" hangingPunct="0">
        <a:lnSpc>
          <a:spcPct val="90000"/>
        </a:lnSpc>
        <a:spcBef>
          <a:spcPct val="0"/>
        </a:spcBef>
        <a:spcAft>
          <a:spcPct val="0"/>
        </a:spcAft>
        <a:defRPr sz="2400" b="1" kern="1200">
          <a:solidFill>
            <a:schemeClr val="tx1"/>
          </a:solidFill>
          <a:latin typeface="Arial" pitchFamily="34" charset="0"/>
          <a:ea typeface="MS PGothic" pitchFamily="34" charset="-128"/>
          <a:cs typeface="MS PGothic"/>
        </a:defRPr>
      </a:lvl1pPr>
      <a:lvl2pPr algn="l" defTabSz="457200" rtl="0" eaLnBrk="0" fontAlgn="base" hangingPunct="0">
        <a:lnSpc>
          <a:spcPct val="90000"/>
        </a:lnSpc>
        <a:spcBef>
          <a:spcPct val="0"/>
        </a:spcBef>
        <a:spcAft>
          <a:spcPct val="0"/>
        </a:spcAft>
        <a:defRPr sz="2400" b="1">
          <a:solidFill>
            <a:schemeClr val="tx1"/>
          </a:solidFill>
          <a:latin typeface="Arial" pitchFamily="-105" charset="0"/>
          <a:ea typeface="MS PGothic" pitchFamily="34" charset="-128"/>
          <a:cs typeface="MS PGothic"/>
        </a:defRPr>
      </a:lvl2pPr>
      <a:lvl3pPr algn="l" defTabSz="457200" rtl="0" eaLnBrk="0" fontAlgn="base" hangingPunct="0">
        <a:lnSpc>
          <a:spcPct val="90000"/>
        </a:lnSpc>
        <a:spcBef>
          <a:spcPct val="0"/>
        </a:spcBef>
        <a:spcAft>
          <a:spcPct val="0"/>
        </a:spcAft>
        <a:defRPr sz="2400" b="1">
          <a:solidFill>
            <a:schemeClr val="tx1"/>
          </a:solidFill>
          <a:latin typeface="Arial" pitchFamily="-105" charset="0"/>
          <a:ea typeface="MS PGothic" pitchFamily="34" charset="-128"/>
          <a:cs typeface="MS PGothic"/>
        </a:defRPr>
      </a:lvl3pPr>
      <a:lvl4pPr algn="l" defTabSz="457200" rtl="0" eaLnBrk="0" fontAlgn="base" hangingPunct="0">
        <a:lnSpc>
          <a:spcPct val="90000"/>
        </a:lnSpc>
        <a:spcBef>
          <a:spcPct val="0"/>
        </a:spcBef>
        <a:spcAft>
          <a:spcPct val="0"/>
        </a:spcAft>
        <a:defRPr sz="2400" b="1">
          <a:solidFill>
            <a:schemeClr val="tx1"/>
          </a:solidFill>
          <a:latin typeface="Arial" pitchFamily="-105" charset="0"/>
          <a:ea typeface="MS PGothic" pitchFamily="34" charset="-128"/>
          <a:cs typeface="MS PGothic"/>
        </a:defRPr>
      </a:lvl4pPr>
      <a:lvl5pPr algn="l" defTabSz="457200" rtl="0" eaLnBrk="0" fontAlgn="base" hangingPunct="0">
        <a:lnSpc>
          <a:spcPct val="90000"/>
        </a:lnSpc>
        <a:spcBef>
          <a:spcPct val="0"/>
        </a:spcBef>
        <a:spcAft>
          <a:spcPct val="0"/>
        </a:spcAft>
        <a:defRPr sz="2400" b="1">
          <a:solidFill>
            <a:schemeClr val="tx1"/>
          </a:solidFill>
          <a:latin typeface="Arial" pitchFamily="-105" charset="0"/>
          <a:ea typeface="MS PGothic" pitchFamily="34" charset="-128"/>
          <a:cs typeface="MS PGothic"/>
        </a:defRPr>
      </a:lvl5pPr>
      <a:lvl6pPr marL="457200" algn="ctr" defTabSz="457200" rtl="0" fontAlgn="base">
        <a:spcBef>
          <a:spcPct val="0"/>
        </a:spcBef>
        <a:spcAft>
          <a:spcPct val="0"/>
        </a:spcAft>
        <a:defRPr sz="4400">
          <a:solidFill>
            <a:schemeClr val="tx1"/>
          </a:solidFill>
          <a:latin typeface="Arial"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Arial"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Arial"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Arial" pitchFamily="-105" charset="0"/>
          <a:ea typeface="ＭＳ Ｐゴシック" pitchFamily="-105" charset="-128"/>
          <a:cs typeface="ＭＳ Ｐゴシック" pitchFamily="-105" charset="-128"/>
        </a:defRPr>
      </a:lvl9pPr>
    </p:titleStyle>
    <p:bodyStyle>
      <a:lvl1pPr marL="114300" indent="-114300" algn="l" defTabSz="457200" rtl="0" eaLnBrk="0" fontAlgn="base" hangingPunct="0">
        <a:spcBef>
          <a:spcPct val="50000"/>
        </a:spcBef>
        <a:spcAft>
          <a:spcPct val="0"/>
        </a:spcAft>
        <a:buSzPct val="110000"/>
        <a:buChar char="•"/>
        <a:defRPr kern="1200">
          <a:solidFill>
            <a:schemeClr val="tx1"/>
          </a:solidFill>
          <a:latin typeface="Arial" pitchFamily="34" charset="0"/>
          <a:ea typeface="MS PGothic" pitchFamily="34" charset="-128"/>
          <a:cs typeface="MS PGothic"/>
        </a:defRPr>
      </a:lvl1pPr>
      <a:lvl2pPr marL="342900" indent="-114300" algn="l" defTabSz="457200" rtl="0" eaLnBrk="0" fontAlgn="base" hangingPunct="0">
        <a:spcBef>
          <a:spcPct val="50000"/>
        </a:spcBef>
        <a:spcAft>
          <a:spcPct val="0"/>
        </a:spcAft>
        <a:buFont typeface="Arial" charset="0"/>
        <a:buChar char="-"/>
        <a:defRPr kern="1200">
          <a:solidFill>
            <a:schemeClr val="tx1"/>
          </a:solidFill>
          <a:latin typeface="Arial" pitchFamily="34" charset="0"/>
          <a:ea typeface="MS PGothic" pitchFamily="34" charset="-128"/>
          <a:cs typeface="MS PGothic"/>
        </a:defRPr>
      </a:lvl2pPr>
      <a:lvl3pPr marL="571500" indent="-114300" algn="l" defTabSz="457200" rtl="0" eaLnBrk="0" fontAlgn="base" hangingPunct="0">
        <a:spcBef>
          <a:spcPct val="50000"/>
        </a:spcBef>
        <a:spcAft>
          <a:spcPct val="0"/>
        </a:spcAft>
        <a:buSzPct val="92000"/>
        <a:buChar char="•"/>
        <a:defRPr kern="1200">
          <a:solidFill>
            <a:schemeClr val="tx1"/>
          </a:solidFill>
          <a:latin typeface="Arial" pitchFamily="34" charset="0"/>
          <a:ea typeface="MS PGothic" pitchFamily="34" charset="-128"/>
          <a:cs typeface="MS PGothic"/>
        </a:defRPr>
      </a:lvl3pPr>
      <a:lvl4pPr marL="800100" indent="-114300" algn="l" defTabSz="457200" rtl="0" eaLnBrk="0" fontAlgn="base" hangingPunct="0">
        <a:spcBef>
          <a:spcPct val="50000"/>
        </a:spcBef>
        <a:spcAft>
          <a:spcPct val="0"/>
        </a:spcAft>
        <a:buFont typeface="Arial" charset="0"/>
        <a:buChar char="-"/>
        <a:defRPr kern="1200">
          <a:solidFill>
            <a:schemeClr val="tx1"/>
          </a:solidFill>
          <a:latin typeface="Arial" pitchFamily="34" charset="0"/>
          <a:ea typeface="MS PGothic" pitchFamily="34" charset="-128"/>
          <a:cs typeface="MS PGothic"/>
        </a:defRPr>
      </a:lvl4pPr>
      <a:lvl5pPr marL="996950" indent="-82550" algn="l" defTabSz="457200" rtl="0" eaLnBrk="0" fontAlgn="base" hangingPunct="0">
        <a:spcBef>
          <a:spcPct val="50000"/>
        </a:spcBef>
        <a:spcAft>
          <a:spcPct val="0"/>
        </a:spcAft>
        <a:buFont typeface="Arial" charset="0"/>
        <a:buChar char=" "/>
        <a:defRPr kern="1200">
          <a:solidFill>
            <a:schemeClr val="tx1"/>
          </a:solidFill>
          <a:latin typeface="Arial" pitchFamily="-105" charset="0"/>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38.jpeg"/><Relationship Id="rId5" Type="http://schemas.openxmlformats.org/officeDocument/2006/relationships/image" Target="../media/image33.jpeg"/><Relationship Id="rId10" Type="http://schemas.openxmlformats.org/officeDocument/2006/relationships/image" Target="../media/image37.jpeg"/><Relationship Id="rId4" Type="http://schemas.openxmlformats.org/officeDocument/2006/relationships/image" Target="../media/image32.jpeg"/><Relationship Id="rId9"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jpeg"/><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4.jpeg"/><Relationship Id="rId7" Type="http://schemas.openxmlformats.org/officeDocument/2006/relationships/image" Target="../media/image50.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2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7.jpeg"/><Relationship Id="rId7" Type="http://schemas.openxmlformats.org/officeDocument/2006/relationships/image" Target="../media/image55.jpeg"/><Relationship Id="rId2"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54.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0.jpeg"/><Relationship Id="rId9" Type="http://schemas.openxmlformats.org/officeDocument/2006/relationships/image" Target="../media/image57.jpeg"/></Relationships>
</file>

<file path=ppt/slides/_rels/slide29.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44.jpeg"/><Relationship Id="rId7" Type="http://schemas.openxmlformats.org/officeDocument/2006/relationships/image" Target="../media/image61.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48.jpeg"/><Relationship Id="rId9"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51.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44.jpeg"/><Relationship Id="rId7" Type="http://schemas.openxmlformats.org/officeDocument/2006/relationships/image" Target="../media/image71.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47.jpeg"/><Relationship Id="rId9" Type="http://schemas.openxmlformats.org/officeDocument/2006/relationships/image" Target="../media/image73.jpeg"/></Relationships>
</file>

<file path=ppt/slides/_rels/slide33.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44.jpeg"/><Relationship Id="rId7" Type="http://schemas.openxmlformats.org/officeDocument/2006/relationships/image" Target="../media/image77.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76.jpeg"/><Relationship Id="rId5" Type="http://schemas.openxmlformats.org/officeDocument/2006/relationships/image" Target="../media/image75.jpeg"/><Relationship Id="rId10" Type="http://schemas.openxmlformats.org/officeDocument/2006/relationships/image" Target="../media/image80.jpeg"/><Relationship Id="rId4" Type="http://schemas.openxmlformats.org/officeDocument/2006/relationships/image" Target="../media/image49.jpeg"/><Relationship Id="rId9" Type="http://schemas.openxmlformats.org/officeDocument/2006/relationships/image" Target="../media/image79.jpeg"/></Relationships>
</file>

<file path=ppt/slides/_rels/slide34.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44.jpeg"/><Relationship Id="rId7" Type="http://schemas.openxmlformats.org/officeDocument/2006/relationships/image" Target="../media/image84.jpeg"/><Relationship Id="rId12" Type="http://schemas.openxmlformats.org/officeDocument/2006/relationships/image" Target="../media/image89.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83.jpeg"/><Relationship Id="rId11" Type="http://schemas.openxmlformats.org/officeDocument/2006/relationships/image" Target="../media/image88.jpeg"/><Relationship Id="rId5" Type="http://schemas.openxmlformats.org/officeDocument/2006/relationships/image" Target="../media/image82.jpe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s>
</file>

<file path=ppt/slides/_rels/slide3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1.jpe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92.jpeg"/><Relationship Id="rId5" Type="http://schemas.openxmlformats.org/officeDocument/2006/relationships/image" Target="../media/image25.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0" y="174625"/>
            <a:ext cx="9144000" cy="2998788"/>
          </a:xfrm>
          <a:prstGeom prst="round2Diag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386" name="Picture 9" descr="http://ewb-lehighvalley.org/images/EWBLVP_logo2_edited.jpg"/>
          <p:cNvPicPr>
            <a:picLocks noChangeAspect="1" noChangeArrowheads="1"/>
          </p:cNvPicPr>
          <p:nvPr/>
        </p:nvPicPr>
        <p:blipFill>
          <a:blip r:embed="rId3"/>
          <a:srcRect/>
          <a:stretch>
            <a:fillRect/>
          </a:stretch>
        </p:blipFill>
        <p:spPr bwMode="auto">
          <a:xfrm>
            <a:off x="7124700" y="195263"/>
            <a:ext cx="1879600" cy="1352550"/>
          </a:xfrm>
          <a:prstGeom prst="rect">
            <a:avLst/>
          </a:prstGeom>
          <a:noFill/>
          <a:ln w="9525">
            <a:noFill/>
            <a:miter lim="800000"/>
            <a:headEnd/>
            <a:tailEnd/>
          </a:ln>
        </p:spPr>
      </p:pic>
      <p:sp>
        <p:nvSpPr>
          <p:cNvPr id="16387" name="TextBox 9"/>
          <p:cNvSpPr txBox="1">
            <a:spLocks noChangeArrowheads="1"/>
          </p:cNvSpPr>
          <p:nvPr/>
        </p:nvSpPr>
        <p:spPr bwMode="auto">
          <a:xfrm>
            <a:off x="6350" y="365125"/>
            <a:ext cx="8994775" cy="3041650"/>
          </a:xfrm>
          <a:prstGeom prst="rect">
            <a:avLst/>
          </a:prstGeom>
          <a:noFill/>
          <a:ln w="9525">
            <a:noFill/>
            <a:miter lim="800000"/>
            <a:headEnd/>
            <a:tailEnd/>
          </a:ln>
        </p:spPr>
        <p:txBody>
          <a:bodyPr wrap="none"/>
          <a:lstStyle/>
          <a:p>
            <a:r>
              <a:rPr lang="en-US" sz="2600" b="1"/>
              <a:t>Engineers Without Borders–USA (EWB-USA)</a:t>
            </a:r>
          </a:p>
          <a:p>
            <a:r>
              <a:rPr lang="en-US" sz="3000" b="1"/>
              <a:t>National Organization Overview</a:t>
            </a:r>
          </a:p>
          <a:p>
            <a:endParaRPr lang="en-US" sz="1200" b="1"/>
          </a:p>
          <a:p>
            <a:r>
              <a:rPr lang="en-US" sz="2400" b="1"/>
              <a:t>Barry Borges, President</a:t>
            </a:r>
          </a:p>
          <a:p>
            <a:r>
              <a:rPr lang="en-US" sz="2400" b="1"/>
              <a:t>EWB – High Plains Professional Chapter</a:t>
            </a:r>
          </a:p>
          <a:p>
            <a:endParaRPr lang="en-US" sz="1200" b="1"/>
          </a:p>
          <a:p>
            <a:r>
              <a:rPr lang="en-US" sz="2400"/>
              <a:t>Idaho Society of Professional Engineers – Annual Meeting</a:t>
            </a:r>
          </a:p>
          <a:p>
            <a:r>
              <a:rPr lang="en-US" sz="2000"/>
              <a:t>June 10, 2010</a:t>
            </a:r>
          </a:p>
        </p:txBody>
      </p:sp>
      <p:sp>
        <p:nvSpPr>
          <p:cNvPr id="16388" name="Rectangle 9"/>
          <p:cNvSpPr>
            <a:spLocks noChangeArrowheads="1"/>
          </p:cNvSpPr>
          <p:nvPr/>
        </p:nvSpPr>
        <p:spPr bwMode="auto">
          <a:xfrm>
            <a:off x="133350" y="3416300"/>
            <a:ext cx="8853488" cy="493713"/>
          </a:xfrm>
          <a:prstGeom prst="rect">
            <a:avLst/>
          </a:prstGeom>
          <a:noFill/>
          <a:ln w="9525">
            <a:noFill/>
            <a:miter lim="800000"/>
            <a:headEnd/>
            <a:tailEnd/>
          </a:ln>
        </p:spPr>
        <p:txBody>
          <a:bodyPr>
            <a:spAutoFit/>
          </a:bodyPr>
          <a:lstStyle/>
          <a:p>
            <a:pPr algn="ctr"/>
            <a:r>
              <a:rPr lang="en-US" sz="2600" i="1">
                <a:solidFill>
                  <a:schemeClr val="bg1"/>
                </a:solidFill>
                <a:latin typeface="Century Gothic" pitchFamily="34" charset="0"/>
                <a:cs typeface="Arial" charset="0"/>
              </a:rPr>
              <a:t>Building a better world one community at a time</a:t>
            </a:r>
          </a:p>
        </p:txBody>
      </p:sp>
      <p:pic>
        <p:nvPicPr>
          <p:cNvPr id="13" name="Picture 6" descr="KIDS1"/>
          <p:cNvPicPr>
            <a:picLocks noChangeAspect="1" noChangeArrowheads="1"/>
          </p:cNvPicPr>
          <p:nvPr/>
        </p:nvPicPr>
        <p:blipFill>
          <a:blip r:embed="rId4" cstate="screen"/>
          <a:srcRect/>
          <a:stretch>
            <a:fillRect/>
          </a:stretch>
        </p:blipFill>
        <p:spPr bwMode="auto">
          <a:xfrm>
            <a:off x="282913" y="4286162"/>
            <a:ext cx="2362200" cy="1771650"/>
          </a:xfrm>
          <a:prstGeom prst="rect">
            <a:avLst/>
          </a:prstGeom>
          <a:noFill/>
          <a:ln w="19050">
            <a:solidFill>
              <a:schemeClr val="tx1"/>
            </a:solidFill>
            <a:miter lim="800000"/>
            <a:headEnd/>
            <a:tailEnd/>
          </a:ln>
          <a:effectLst>
            <a:reflection blurRad="6350" stA="50000" endA="300" endPos="38500" dist="50800" dir="5400000" sy="-100000" algn="bl" rotWithShape="0"/>
          </a:effectLst>
          <a:scene3d>
            <a:camera prst="isometricOffAxis1Right"/>
            <a:lightRig rig="threePt" dir="t"/>
          </a:scene3d>
        </p:spPr>
      </p:pic>
      <p:pic>
        <p:nvPicPr>
          <p:cNvPr id="15" name="Picture 11" descr="07-Ecuador-JHU-school2"/>
          <p:cNvPicPr>
            <a:picLocks noChangeAspect="1" noChangeArrowheads="1"/>
          </p:cNvPicPr>
          <p:nvPr/>
        </p:nvPicPr>
        <p:blipFill>
          <a:blip r:embed="rId5" cstate="screen"/>
          <a:srcRect/>
          <a:stretch>
            <a:fillRect/>
          </a:stretch>
        </p:blipFill>
        <p:spPr bwMode="auto">
          <a:xfrm>
            <a:off x="6476958" y="4264959"/>
            <a:ext cx="2362200" cy="1771650"/>
          </a:xfrm>
          <a:prstGeom prst="rect">
            <a:avLst/>
          </a:prstGeom>
          <a:noFill/>
          <a:ln w="19050">
            <a:solidFill>
              <a:schemeClr val="tx1"/>
            </a:solidFill>
            <a:miter lim="800000"/>
            <a:headEnd/>
            <a:tailEnd/>
          </a:ln>
          <a:effectLst>
            <a:reflection blurRad="6350" stA="50000" endA="300" endPos="38500" dist="50800" dir="5400000" sy="-100000" algn="bl" rotWithShape="0"/>
          </a:effectLst>
          <a:scene3d>
            <a:camera prst="isometricOffAxis2Left"/>
            <a:lightRig rig="threePt" dir="t"/>
          </a:scene3d>
        </p:spPr>
      </p:pic>
      <p:pic>
        <p:nvPicPr>
          <p:cNvPr id="16" name="Picture 11" descr="07-Ecuador-JHU-school2"/>
          <p:cNvPicPr>
            <a:picLocks noChangeAspect="1" noChangeArrowheads="1"/>
          </p:cNvPicPr>
          <p:nvPr/>
        </p:nvPicPr>
        <p:blipFill>
          <a:blip r:embed="rId6" cstate="screen"/>
          <a:srcRect/>
          <a:stretch>
            <a:fillRect/>
          </a:stretch>
        </p:blipFill>
        <p:spPr bwMode="auto">
          <a:xfrm>
            <a:off x="3312356" y="4106519"/>
            <a:ext cx="2362200" cy="1771650"/>
          </a:xfrm>
          <a:prstGeom prst="rect">
            <a:avLst/>
          </a:prstGeom>
          <a:noFill/>
          <a:ln w="19050">
            <a:solidFill>
              <a:schemeClr val="tx1"/>
            </a:solidFill>
            <a:miter lim="800000"/>
            <a:headEnd/>
            <a:tailEnd/>
          </a:ln>
          <a:effectLst>
            <a:reflection blurRad="6350" stA="50000" endA="300" endPos="38500" dist="50800" dir="5400000" sy="-100000" algn="bl" rotWithShape="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9" descr="EWBStrip15.jpg"/>
          <p:cNvPicPr>
            <a:picLocks noChangeAspect="1"/>
          </p:cNvPicPr>
          <p:nvPr/>
        </p:nvPicPr>
        <p:blipFill>
          <a:blip r:embed="rId2"/>
          <a:srcRect/>
          <a:stretch>
            <a:fillRect/>
          </a:stretch>
        </p:blipFill>
        <p:spPr bwMode="auto">
          <a:xfrm>
            <a:off x="1287463" y="5035550"/>
            <a:ext cx="7489825" cy="1112838"/>
          </a:xfrm>
          <a:prstGeom prst="rect">
            <a:avLst/>
          </a:prstGeom>
          <a:noFill/>
          <a:ln w="9525">
            <a:noFill/>
            <a:miter lim="800000"/>
            <a:headEnd/>
            <a:tailEnd/>
          </a:ln>
        </p:spPr>
      </p:pic>
      <p:sp>
        <p:nvSpPr>
          <p:cNvPr id="25602" name="Slide Number Placeholder 5"/>
          <p:cNvSpPr>
            <a:spLocks noGrp="1"/>
          </p:cNvSpPr>
          <p:nvPr>
            <p:ph type="sldNum" sz="quarter" idx="10"/>
          </p:nvPr>
        </p:nvSpPr>
        <p:spPr>
          <a:noFill/>
        </p:spPr>
        <p:txBody>
          <a:bodyPr/>
          <a:lstStyle/>
          <a:p>
            <a:fld id="{62B36DAF-19AD-4CB6-8E8F-AA026FD75785}" type="slidenum">
              <a:rPr lang="en-US" smtClean="0">
                <a:latin typeface="Arial" charset="0"/>
                <a:ea typeface="MS PGothic"/>
                <a:cs typeface="MS PGothic"/>
              </a:rPr>
              <a:pPr/>
              <a:t>10</a:t>
            </a:fld>
            <a:endParaRPr lang="en-US" smtClean="0">
              <a:latin typeface="Arial" charset="0"/>
              <a:ea typeface="MS PGothic"/>
              <a:cs typeface="MS PGothic"/>
            </a:endParaRPr>
          </a:p>
        </p:txBody>
      </p:sp>
      <p:sp>
        <p:nvSpPr>
          <p:cNvPr id="25603" name="Rectangle 20"/>
          <p:cNvSpPr>
            <a:spLocks noGrp="1"/>
          </p:cNvSpPr>
          <p:nvPr>
            <p:ph type="title"/>
          </p:nvPr>
        </p:nvSpPr>
        <p:spPr>
          <a:xfrm>
            <a:off x="173038" y="0"/>
            <a:ext cx="7616825" cy="750888"/>
          </a:xfrm>
        </p:spPr>
        <p:txBody>
          <a:bodyPr/>
          <a:lstStyle/>
          <a:p>
            <a:r>
              <a:rPr lang="en-US" smtClean="0">
                <a:latin typeface="Arial" charset="0"/>
                <a:ea typeface="MS PGothic"/>
              </a:rPr>
              <a:t>Benefits of EWB–USA Student Membership</a:t>
            </a:r>
          </a:p>
        </p:txBody>
      </p:sp>
      <p:pic>
        <p:nvPicPr>
          <p:cNvPr id="25604"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25605" name="Rectangle 5"/>
          <p:cNvSpPr txBox="1">
            <a:spLocks/>
          </p:cNvSpPr>
          <p:nvPr/>
        </p:nvSpPr>
        <p:spPr bwMode="auto">
          <a:xfrm>
            <a:off x="39688" y="920750"/>
            <a:ext cx="8572500" cy="4678363"/>
          </a:xfrm>
          <a:prstGeom prst="rect">
            <a:avLst/>
          </a:prstGeom>
          <a:noFill/>
          <a:ln w="9525" algn="ctr">
            <a:noFill/>
            <a:miter lim="800000"/>
            <a:headEnd/>
            <a:tailEnd/>
          </a:ln>
        </p:spPr>
        <p:txBody>
          <a:bodyPr lIns="38569" tIns="0" rIns="0" bIns="0"/>
          <a:lstStyle/>
          <a:p>
            <a:pPr marL="228600" indent="-228600" eaLnBrk="0" hangingPunct="0">
              <a:spcAft>
                <a:spcPts val="600"/>
              </a:spcAft>
              <a:buSzPct val="110000"/>
              <a:buFont typeface="Arial" charset="0"/>
              <a:buChar char="•"/>
            </a:pPr>
            <a:r>
              <a:rPr lang="en-US" sz="2200" b="1"/>
              <a:t>Student chapter memberships at colleges and universities</a:t>
            </a:r>
          </a:p>
          <a:p>
            <a:pPr marL="685800" lvl="1" indent="-228600" eaLnBrk="0" hangingPunct="0">
              <a:spcAft>
                <a:spcPts val="600"/>
              </a:spcAft>
              <a:buSzPct val="85000"/>
              <a:buFont typeface="Wingdings" pitchFamily="2" charset="2"/>
              <a:buChar char="§"/>
            </a:pPr>
            <a:r>
              <a:rPr lang="en-US" sz="2200"/>
              <a:t>Apply the skills learned in school by participating in design and implementation of sustainable engineering projects in communities around the world</a:t>
            </a:r>
          </a:p>
          <a:p>
            <a:pPr marL="685800" lvl="1" indent="-228600" eaLnBrk="0" hangingPunct="0">
              <a:spcAft>
                <a:spcPts val="600"/>
              </a:spcAft>
              <a:buSzPct val="85000"/>
              <a:buFont typeface="Wingdings" pitchFamily="2" charset="2"/>
              <a:buChar char="§"/>
            </a:pPr>
            <a:r>
              <a:rPr lang="en-US" sz="2200"/>
              <a:t>Real-world experience in cultural awareness and participatory planning</a:t>
            </a:r>
          </a:p>
          <a:p>
            <a:pPr marL="685800" lvl="1" indent="-228600" eaLnBrk="0" hangingPunct="0">
              <a:spcAft>
                <a:spcPts val="600"/>
              </a:spcAft>
              <a:buSzPct val="85000"/>
              <a:buFont typeface="Wingdings" pitchFamily="2" charset="2"/>
              <a:buChar char="§"/>
            </a:pPr>
            <a:r>
              <a:rPr lang="en-US" sz="2200"/>
              <a:t>Leadership opportunities</a:t>
            </a:r>
          </a:p>
          <a:p>
            <a:pPr marL="1143000" lvl="2" indent="-228600" eaLnBrk="0" hangingPunct="0">
              <a:spcAft>
                <a:spcPts val="600"/>
              </a:spcAft>
              <a:buSzPct val="75000"/>
              <a:buFont typeface="Courier New" pitchFamily="49" charset="0"/>
              <a:buChar char="o"/>
            </a:pPr>
            <a:r>
              <a:rPr lang="en-US" sz="2200"/>
              <a:t>Member of the chapter executive committee (president, vice president, secretary, or treasurer</a:t>
            </a:r>
          </a:p>
          <a:p>
            <a:pPr marL="1143000" lvl="2" indent="-228600" eaLnBrk="0" hangingPunct="0">
              <a:spcAft>
                <a:spcPts val="600"/>
              </a:spcAft>
              <a:buSzPct val="75000"/>
              <a:buFont typeface="Courier New" pitchFamily="49" charset="0"/>
              <a:buChar char="o"/>
            </a:pPr>
            <a:r>
              <a:rPr lang="en-US" sz="2200"/>
              <a:t>Project leadership</a:t>
            </a:r>
          </a:p>
          <a:p>
            <a:pPr marL="1143000" lvl="2" indent="-228600" eaLnBrk="0" hangingPunct="0">
              <a:spcAft>
                <a:spcPts val="600"/>
              </a:spcAft>
              <a:buSzPct val="75000"/>
              <a:buFont typeface="Courier New" pitchFamily="49" charset="0"/>
              <a:buChar char="o"/>
            </a:pPr>
            <a:r>
              <a:rPr lang="en-US" sz="2200"/>
              <a:t>Regional leadership positions</a:t>
            </a:r>
          </a:p>
          <a:p>
            <a:pPr marL="228600" indent="-228600" eaLnBrk="0" hangingPunct="0">
              <a:buSzPct val="110000"/>
              <a:buFont typeface="Arial" charset="0"/>
              <a:buChar char="•"/>
            </a:pPr>
            <a:endParaRPr lang="en-US" sz="22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descr="EWBStrip14.jpg"/>
          <p:cNvPicPr>
            <a:picLocks noChangeAspect="1"/>
          </p:cNvPicPr>
          <p:nvPr/>
        </p:nvPicPr>
        <p:blipFill>
          <a:blip r:embed="rId2"/>
          <a:srcRect/>
          <a:stretch>
            <a:fillRect/>
          </a:stretch>
        </p:blipFill>
        <p:spPr bwMode="auto">
          <a:xfrm>
            <a:off x="1287463" y="5035550"/>
            <a:ext cx="7489825" cy="1112838"/>
          </a:xfrm>
          <a:prstGeom prst="rect">
            <a:avLst/>
          </a:prstGeom>
          <a:noFill/>
          <a:ln w="9525">
            <a:noFill/>
            <a:miter lim="800000"/>
            <a:headEnd/>
            <a:tailEnd/>
          </a:ln>
        </p:spPr>
      </p:pic>
      <p:sp>
        <p:nvSpPr>
          <p:cNvPr id="26626" name="Slide Number Placeholder 5"/>
          <p:cNvSpPr>
            <a:spLocks noGrp="1"/>
          </p:cNvSpPr>
          <p:nvPr>
            <p:ph type="sldNum" sz="quarter" idx="10"/>
          </p:nvPr>
        </p:nvSpPr>
        <p:spPr>
          <a:noFill/>
        </p:spPr>
        <p:txBody>
          <a:bodyPr/>
          <a:lstStyle/>
          <a:p>
            <a:fld id="{3E0B3991-A7D4-4BA9-852E-7A2210F40B76}" type="slidenum">
              <a:rPr lang="en-US" smtClean="0">
                <a:latin typeface="Arial" charset="0"/>
                <a:ea typeface="MS PGothic"/>
                <a:cs typeface="MS PGothic"/>
              </a:rPr>
              <a:pPr/>
              <a:t>11</a:t>
            </a:fld>
            <a:endParaRPr lang="en-US" smtClean="0">
              <a:latin typeface="Arial" charset="0"/>
              <a:ea typeface="MS PGothic"/>
              <a:cs typeface="MS PGothic"/>
            </a:endParaRPr>
          </a:p>
        </p:txBody>
      </p:sp>
      <p:sp>
        <p:nvSpPr>
          <p:cNvPr id="26627" name="Rectangle 20"/>
          <p:cNvSpPr>
            <a:spLocks noGrp="1"/>
          </p:cNvSpPr>
          <p:nvPr>
            <p:ph type="title"/>
          </p:nvPr>
        </p:nvSpPr>
        <p:spPr>
          <a:xfrm>
            <a:off x="173038" y="0"/>
            <a:ext cx="7616825" cy="750888"/>
          </a:xfrm>
        </p:spPr>
        <p:txBody>
          <a:bodyPr/>
          <a:lstStyle/>
          <a:p>
            <a:r>
              <a:rPr lang="en-US" smtClean="0">
                <a:latin typeface="Arial" charset="0"/>
                <a:ea typeface="MS PGothic"/>
              </a:rPr>
              <a:t>Getting Involved as a Professional Member</a:t>
            </a:r>
          </a:p>
        </p:txBody>
      </p:sp>
      <p:pic>
        <p:nvPicPr>
          <p:cNvPr id="26628"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22" name="Rectangle 5"/>
          <p:cNvSpPr txBox="1">
            <a:spLocks/>
          </p:cNvSpPr>
          <p:nvPr/>
        </p:nvSpPr>
        <p:spPr bwMode="auto">
          <a:xfrm>
            <a:off x="39688" y="920750"/>
            <a:ext cx="8572500" cy="4678363"/>
          </a:xfrm>
          <a:prstGeom prst="rect">
            <a:avLst/>
          </a:prstGeom>
          <a:noFill/>
          <a:ln w="9525" algn="ctr">
            <a:noFill/>
            <a:miter lim="800000"/>
            <a:headEnd/>
            <a:tailEnd/>
          </a:ln>
        </p:spPr>
        <p:txBody>
          <a:bodyPr lIns="38569" tIns="0" rIns="0" bIns="0"/>
          <a:lstStyle/>
          <a:p>
            <a:pPr marL="228600" indent="-228600" eaLnBrk="0" hangingPunct="0">
              <a:spcBef>
                <a:spcPts val="0"/>
              </a:spcBef>
              <a:spcAft>
                <a:spcPts val="600"/>
              </a:spcAft>
              <a:buSzPct val="110000"/>
              <a:buFont typeface="Arial" pitchFamily="34" charset="0"/>
              <a:buChar char="•"/>
              <a:defRPr/>
            </a:pPr>
            <a:r>
              <a:rPr lang="en-US" sz="2200" b="1" dirty="0">
                <a:latin typeface="Arial" pitchFamily="34" charset="0"/>
              </a:rPr>
              <a:t>Professional-member positions</a:t>
            </a:r>
          </a:p>
          <a:p>
            <a:pPr marL="685800" lvl="1" indent="-228600" eaLnBrk="0" hangingPunct="0">
              <a:spcBef>
                <a:spcPts val="0"/>
              </a:spcBef>
              <a:spcAft>
                <a:spcPts val="0"/>
              </a:spcAft>
              <a:buSzPct val="85000"/>
              <a:buFont typeface="Wingdings" pitchFamily="2" charset="2"/>
              <a:buChar char="§"/>
              <a:defRPr/>
            </a:pPr>
            <a:r>
              <a:rPr lang="en-US" sz="2000" b="1" dirty="0">
                <a:latin typeface="Arial" pitchFamily="34" charset="0"/>
              </a:rPr>
              <a:t>Supporter</a:t>
            </a:r>
          </a:p>
          <a:p>
            <a:pPr marL="919163" lvl="2" indent="-228600" eaLnBrk="0" hangingPunct="0">
              <a:spcBef>
                <a:spcPts val="0"/>
              </a:spcBef>
              <a:spcAft>
                <a:spcPts val="0"/>
              </a:spcAft>
              <a:buSzPct val="75000"/>
              <a:buFont typeface="Courier New" pitchFamily="49" charset="0"/>
              <a:buChar char="o"/>
              <a:defRPr/>
            </a:pPr>
            <a:r>
              <a:rPr lang="en-US" sz="2000" dirty="0">
                <a:latin typeface="Arial" pitchFamily="34" charset="0"/>
              </a:rPr>
              <a:t>Informed of EWB-USA activities and projects throughout the year</a:t>
            </a:r>
          </a:p>
          <a:p>
            <a:pPr marL="685800" lvl="1" indent="-228600" eaLnBrk="0" hangingPunct="0">
              <a:spcBef>
                <a:spcPts val="0"/>
              </a:spcBef>
              <a:spcAft>
                <a:spcPts val="0"/>
              </a:spcAft>
              <a:buSzPct val="80000"/>
              <a:buFont typeface="Wingdings" pitchFamily="2" charset="2"/>
              <a:buChar char="§"/>
              <a:defRPr/>
            </a:pPr>
            <a:r>
              <a:rPr lang="en-US" sz="2000" b="1" dirty="0">
                <a:latin typeface="Arial" pitchFamily="34" charset="0"/>
              </a:rPr>
              <a:t>Professional mentor/faculty advisor</a:t>
            </a:r>
          </a:p>
          <a:p>
            <a:pPr marL="909638" lvl="2" indent="-228600" eaLnBrk="0" hangingPunct="0">
              <a:spcBef>
                <a:spcPts val="0"/>
              </a:spcBef>
              <a:spcAft>
                <a:spcPts val="0"/>
              </a:spcAft>
              <a:buSzPct val="75000"/>
              <a:buFont typeface="Courier New" pitchFamily="49" charset="0"/>
              <a:buChar char="o"/>
              <a:defRPr/>
            </a:pPr>
            <a:r>
              <a:rPr lang="en-US" sz="2000" dirty="0">
                <a:latin typeface="Arial" pitchFamily="34" charset="0"/>
              </a:rPr>
              <a:t>EWB-USA professional member</a:t>
            </a:r>
          </a:p>
          <a:p>
            <a:pPr marL="909638" lvl="2" indent="-228600" eaLnBrk="0" hangingPunct="0">
              <a:spcBef>
                <a:spcPts val="0"/>
              </a:spcBef>
              <a:spcAft>
                <a:spcPts val="0"/>
              </a:spcAft>
              <a:buSzPct val="75000"/>
              <a:buFont typeface="Courier New" pitchFamily="49" charset="0"/>
              <a:buChar char="o"/>
              <a:defRPr/>
            </a:pPr>
            <a:r>
              <a:rPr lang="en-US" sz="2000" dirty="0">
                <a:latin typeface="Arial" pitchFamily="34" charset="0"/>
              </a:rPr>
              <a:t>Involved with student chapter in advisory position</a:t>
            </a:r>
          </a:p>
          <a:p>
            <a:pPr marL="685800" lvl="1" indent="-228600" eaLnBrk="0" hangingPunct="0">
              <a:spcBef>
                <a:spcPts val="0"/>
              </a:spcBef>
              <a:spcAft>
                <a:spcPts val="0"/>
              </a:spcAft>
              <a:buSzPct val="80000"/>
              <a:buFont typeface="Wingdings" pitchFamily="2" charset="2"/>
              <a:buChar char="§"/>
              <a:defRPr/>
            </a:pPr>
            <a:r>
              <a:rPr lang="en-US" sz="2000" b="1" dirty="0">
                <a:latin typeface="Arial" pitchFamily="34" charset="0"/>
              </a:rPr>
              <a:t>Professional committee engagement</a:t>
            </a:r>
          </a:p>
          <a:p>
            <a:pPr marL="909638" lvl="2" indent="-228600" eaLnBrk="0" hangingPunct="0">
              <a:spcBef>
                <a:spcPts val="0"/>
              </a:spcBef>
              <a:spcAft>
                <a:spcPts val="0"/>
              </a:spcAft>
              <a:buSzPct val="75000"/>
              <a:buFont typeface="Courier New" pitchFamily="49" charset="0"/>
              <a:buChar char="o"/>
              <a:defRPr/>
            </a:pPr>
            <a:r>
              <a:rPr lang="en-US" sz="2000" dirty="0">
                <a:latin typeface="Arial" pitchFamily="34" charset="0"/>
              </a:rPr>
              <a:t>EWB-USA technical advisory committees, Application Review Committee, Health &amp; Safety Committee</a:t>
            </a:r>
          </a:p>
          <a:p>
            <a:pPr marL="909638" lvl="2" indent="-228600" eaLnBrk="0" hangingPunct="0">
              <a:spcBef>
                <a:spcPts val="0"/>
              </a:spcBef>
              <a:spcAft>
                <a:spcPts val="0"/>
              </a:spcAft>
              <a:buSzPct val="75000"/>
              <a:buFont typeface="Courier New" pitchFamily="49" charset="0"/>
              <a:buChar char="o"/>
              <a:defRPr/>
            </a:pPr>
            <a:r>
              <a:rPr lang="en-US" sz="2000" dirty="0">
                <a:latin typeface="Arial" pitchFamily="34" charset="0"/>
              </a:rPr>
              <a:t>Regional leadership position</a:t>
            </a:r>
          </a:p>
          <a:p>
            <a:pPr marL="685800" lvl="1" indent="-228600" eaLnBrk="0" hangingPunct="0">
              <a:spcBef>
                <a:spcPts val="0"/>
              </a:spcBef>
              <a:spcAft>
                <a:spcPts val="0"/>
              </a:spcAft>
              <a:buSzPct val="80000"/>
              <a:buFont typeface="Wingdings" pitchFamily="2" charset="2"/>
              <a:buChar char="§"/>
              <a:defRPr/>
            </a:pPr>
            <a:r>
              <a:rPr lang="en-US" sz="2000" b="1" dirty="0">
                <a:latin typeface="Arial" pitchFamily="34" charset="0"/>
              </a:rPr>
              <a:t>Project participation</a:t>
            </a:r>
          </a:p>
          <a:p>
            <a:pPr marL="919163" lvl="2" indent="-228600" eaLnBrk="0" hangingPunct="0">
              <a:spcBef>
                <a:spcPts val="0"/>
              </a:spcBef>
              <a:spcAft>
                <a:spcPts val="0"/>
              </a:spcAft>
              <a:buSzPct val="75000"/>
              <a:buFont typeface="Courier New" pitchFamily="49" charset="0"/>
              <a:buChar char="o"/>
              <a:defRPr/>
            </a:pPr>
            <a:r>
              <a:rPr lang="en-US" sz="2000" dirty="0">
                <a:latin typeface="Arial" pitchFamily="34" charset="0"/>
              </a:rPr>
              <a:t>Fully engaged in the project process, design, and implementation of solutions, with travel involved</a:t>
            </a:r>
          </a:p>
          <a:p>
            <a:pPr marL="685800" lvl="1" indent="-228600" eaLnBrk="0" hangingPunct="0">
              <a:spcBef>
                <a:spcPts val="0"/>
              </a:spcBef>
              <a:spcAft>
                <a:spcPts val="0"/>
              </a:spcAft>
              <a:buSzPct val="80000"/>
              <a:buFont typeface="Wingdings" pitchFamily="2" charset="2"/>
              <a:buChar char="§"/>
              <a:defRPr/>
            </a:pPr>
            <a:r>
              <a:rPr lang="en-US" sz="2000" b="1" dirty="0">
                <a:latin typeface="Arial" pitchFamily="34" charset="0"/>
              </a:rPr>
              <a:t>Lifetime member</a:t>
            </a:r>
          </a:p>
          <a:p>
            <a:pPr lvl="2" indent="-233363" eaLnBrk="0" hangingPunct="0">
              <a:spcBef>
                <a:spcPts val="0"/>
              </a:spcBef>
              <a:spcAft>
                <a:spcPts val="0"/>
              </a:spcAft>
              <a:buSzPct val="75000"/>
              <a:buFont typeface="Courier New" pitchFamily="49" charset="0"/>
              <a:buChar char="o"/>
              <a:defRPr/>
            </a:pPr>
            <a:r>
              <a:rPr lang="en-US" sz="2000" dirty="0">
                <a:latin typeface="Arial" pitchFamily="34" charset="0"/>
              </a:rPr>
              <a:t>One-time gift w/ involvement on any of above levels</a:t>
            </a:r>
          </a:p>
          <a:p>
            <a:pPr marL="228600" indent="-228600" eaLnBrk="0" hangingPunct="0">
              <a:spcBef>
                <a:spcPts val="0"/>
              </a:spcBef>
              <a:spcAft>
                <a:spcPts val="0"/>
              </a:spcAft>
              <a:buSzPct val="110000"/>
              <a:buFont typeface="Arial" pitchFamily="34" charset="0"/>
              <a:buChar char="•"/>
              <a:defRPr/>
            </a:pPr>
            <a:endParaRPr lang="en-US" sz="2000" dirty="0">
              <a:latin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EWBStrip6.jpg"/>
          <p:cNvPicPr>
            <a:picLocks noChangeAspect="1"/>
          </p:cNvPicPr>
          <p:nvPr/>
        </p:nvPicPr>
        <p:blipFill>
          <a:blip r:embed="rId2"/>
          <a:srcRect/>
          <a:stretch>
            <a:fillRect/>
          </a:stretch>
        </p:blipFill>
        <p:spPr bwMode="auto">
          <a:xfrm>
            <a:off x="1289050" y="5030788"/>
            <a:ext cx="7488238" cy="1112837"/>
          </a:xfrm>
          <a:prstGeom prst="rect">
            <a:avLst/>
          </a:prstGeom>
          <a:noFill/>
          <a:ln w="9525">
            <a:noFill/>
            <a:miter lim="800000"/>
            <a:headEnd/>
            <a:tailEnd/>
          </a:ln>
        </p:spPr>
      </p:pic>
      <p:sp>
        <p:nvSpPr>
          <p:cNvPr id="27650" name="Slide Number Placeholder 5"/>
          <p:cNvSpPr>
            <a:spLocks noGrp="1"/>
          </p:cNvSpPr>
          <p:nvPr>
            <p:ph type="sldNum" sz="quarter" idx="10"/>
          </p:nvPr>
        </p:nvSpPr>
        <p:spPr>
          <a:noFill/>
        </p:spPr>
        <p:txBody>
          <a:bodyPr/>
          <a:lstStyle/>
          <a:p>
            <a:fld id="{F7D86849-B094-4DA2-8181-4E0502431027}" type="slidenum">
              <a:rPr lang="en-US" smtClean="0">
                <a:latin typeface="Arial" charset="0"/>
                <a:ea typeface="MS PGothic"/>
                <a:cs typeface="MS PGothic"/>
              </a:rPr>
              <a:pPr/>
              <a:t>12</a:t>
            </a:fld>
            <a:endParaRPr lang="en-US" smtClean="0">
              <a:latin typeface="Arial" charset="0"/>
              <a:ea typeface="MS PGothic"/>
              <a:cs typeface="MS PGothic"/>
            </a:endParaRPr>
          </a:p>
        </p:txBody>
      </p:sp>
      <p:sp>
        <p:nvSpPr>
          <p:cNvPr id="27651" name="Rectangle 20"/>
          <p:cNvSpPr>
            <a:spLocks noGrp="1"/>
          </p:cNvSpPr>
          <p:nvPr>
            <p:ph type="title"/>
          </p:nvPr>
        </p:nvSpPr>
        <p:spPr>
          <a:xfrm>
            <a:off x="173038" y="0"/>
            <a:ext cx="7616825" cy="750888"/>
          </a:xfrm>
        </p:spPr>
        <p:txBody>
          <a:bodyPr/>
          <a:lstStyle/>
          <a:p>
            <a:r>
              <a:rPr lang="en-US" smtClean="0">
                <a:latin typeface="Arial" charset="0"/>
                <a:ea typeface="MS PGothic"/>
              </a:rPr>
              <a:t>EWB–USA: Developing 21</a:t>
            </a:r>
            <a:r>
              <a:rPr lang="en-US" baseline="30000" smtClean="0">
                <a:latin typeface="Arial" charset="0"/>
                <a:ea typeface="MS PGothic"/>
              </a:rPr>
              <a:t>st</a:t>
            </a:r>
            <a:r>
              <a:rPr lang="en-US" smtClean="0">
                <a:latin typeface="Arial" charset="0"/>
                <a:ea typeface="MS PGothic"/>
              </a:rPr>
              <a:t> Century Engineers</a:t>
            </a:r>
          </a:p>
        </p:txBody>
      </p:sp>
      <p:pic>
        <p:nvPicPr>
          <p:cNvPr id="27652"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27653" name="Rectangle 5"/>
          <p:cNvSpPr txBox="1">
            <a:spLocks/>
          </p:cNvSpPr>
          <p:nvPr/>
        </p:nvSpPr>
        <p:spPr bwMode="auto">
          <a:xfrm>
            <a:off x="39688" y="920750"/>
            <a:ext cx="8572500" cy="4678363"/>
          </a:xfrm>
          <a:prstGeom prst="rect">
            <a:avLst/>
          </a:prstGeom>
          <a:noFill/>
          <a:ln w="9525" algn="ctr">
            <a:noFill/>
            <a:miter lim="800000"/>
            <a:headEnd/>
            <a:tailEnd/>
          </a:ln>
        </p:spPr>
        <p:txBody>
          <a:bodyPr lIns="38569" tIns="0" rIns="0" bIns="0"/>
          <a:lstStyle/>
          <a:p>
            <a:pPr marL="228600" indent="-228600" eaLnBrk="0" hangingPunct="0">
              <a:spcAft>
                <a:spcPts val="600"/>
              </a:spcAft>
              <a:buSzPct val="110000"/>
              <a:buFont typeface="Arial" charset="0"/>
              <a:buChar char="•"/>
            </a:pPr>
            <a:r>
              <a:rPr lang="en-US" sz="2200" b="1"/>
              <a:t>Expanding education</a:t>
            </a:r>
          </a:p>
          <a:p>
            <a:pPr marL="685800" lvl="1" indent="-228600" eaLnBrk="0" hangingPunct="0">
              <a:buSzPct val="85000"/>
              <a:buFont typeface="Wingdings" pitchFamily="2" charset="2"/>
              <a:buChar char="§"/>
            </a:pPr>
            <a:r>
              <a:rPr lang="en-US" sz="2000"/>
              <a:t>Providing training on the application of engineering principles to address community needs</a:t>
            </a:r>
          </a:p>
          <a:p>
            <a:pPr marL="685800" lvl="1" indent="-228600" eaLnBrk="0" hangingPunct="0">
              <a:buSzPct val="85000"/>
              <a:buFont typeface="Wingdings" pitchFamily="2" charset="2"/>
              <a:buChar char="§"/>
            </a:pPr>
            <a:r>
              <a:rPr lang="en-US" sz="2000"/>
              <a:t>Instruction on the design and implementation of energy, water, housing, sanitation, transportation, and agricultural project solutions </a:t>
            </a:r>
          </a:p>
          <a:p>
            <a:pPr marL="685800" lvl="1" indent="-228600" eaLnBrk="0" hangingPunct="0">
              <a:buSzPct val="85000"/>
            </a:pPr>
            <a:endParaRPr lang="en-US" sz="2000"/>
          </a:p>
          <a:p>
            <a:pPr marL="228600" indent="-228600" eaLnBrk="0" hangingPunct="0">
              <a:buSzPct val="110000"/>
              <a:buFont typeface="Arial" charset="0"/>
              <a:buChar char="•"/>
            </a:pPr>
            <a:r>
              <a:rPr lang="en-US" sz="2200" b="1"/>
              <a:t>Professional engagement</a:t>
            </a:r>
          </a:p>
          <a:p>
            <a:pPr marL="685800" lvl="1" indent="-228600" eaLnBrk="0" hangingPunct="0">
              <a:buSzPct val="80000"/>
              <a:buFont typeface="Wingdings" pitchFamily="2" charset="2"/>
              <a:buChar char="§"/>
            </a:pPr>
            <a:r>
              <a:rPr lang="en-US" sz="2000"/>
              <a:t>Working in challenging environments</a:t>
            </a:r>
          </a:p>
          <a:p>
            <a:pPr marL="685800" lvl="1" indent="-228600" eaLnBrk="0" hangingPunct="0">
              <a:buSzPct val="80000"/>
              <a:buFont typeface="Wingdings" pitchFamily="2" charset="2"/>
              <a:buChar char="§"/>
            </a:pPr>
            <a:r>
              <a:rPr lang="en-US" sz="2000"/>
              <a:t>Collaboration among engineering and non-engineering disciplines</a:t>
            </a:r>
          </a:p>
          <a:p>
            <a:pPr marL="685800" lvl="1" indent="-228600" eaLnBrk="0" hangingPunct="0">
              <a:buSzPct val="80000"/>
              <a:buFont typeface="Wingdings" pitchFamily="2" charset="2"/>
              <a:buChar char="§"/>
            </a:pPr>
            <a:r>
              <a:rPr lang="en-US" sz="2000"/>
              <a:t>Corporate employee-volunteer programs</a:t>
            </a:r>
          </a:p>
          <a:p>
            <a:pPr marL="685800" lvl="1" indent="-228600" eaLnBrk="0" hangingPunct="0">
              <a:buSzPct val="80000"/>
              <a:buFont typeface="Wingdings" pitchFamily="2" charset="2"/>
              <a:buChar char="§"/>
            </a:pPr>
            <a:r>
              <a:rPr lang="en-US" sz="2000"/>
              <a:t>Working in teams for a common goal with:</a:t>
            </a:r>
          </a:p>
          <a:p>
            <a:pPr marL="917575" lvl="2" indent="-228600" eaLnBrk="0" hangingPunct="0">
              <a:buSzPct val="75000"/>
              <a:buFont typeface="Courier New" pitchFamily="49" charset="0"/>
              <a:buChar char="o"/>
            </a:pPr>
            <a:r>
              <a:rPr lang="en-US" sz="2000"/>
              <a:t>Local partners</a:t>
            </a:r>
          </a:p>
          <a:p>
            <a:pPr marL="917575" lvl="2" indent="-228600" eaLnBrk="0" hangingPunct="0">
              <a:buSzPct val="75000"/>
              <a:buFont typeface="Courier New" pitchFamily="49" charset="0"/>
              <a:buChar char="o"/>
            </a:pPr>
            <a:r>
              <a:rPr lang="en-US" sz="2000"/>
              <a:t>Community members</a:t>
            </a:r>
          </a:p>
          <a:p>
            <a:pPr marL="917575" lvl="2" indent="-228600" eaLnBrk="0" hangingPunct="0">
              <a:buSzPct val="75000"/>
              <a:buFont typeface="Courier New" pitchFamily="49" charset="0"/>
              <a:buChar char="o"/>
            </a:pPr>
            <a:r>
              <a:rPr lang="en-US" sz="2000"/>
              <a:t>Students</a:t>
            </a:r>
          </a:p>
          <a:p>
            <a:pPr marL="917575" lvl="2" indent="-228600" eaLnBrk="0" hangingPunct="0">
              <a:buSzPct val="75000"/>
              <a:buFont typeface="Courier New" pitchFamily="49" charset="0"/>
              <a:buChar char="o"/>
            </a:pPr>
            <a:r>
              <a:rPr lang="en-US" sz="2000"/>
              <a:t>Educators</a:t>
            </a:r>
          </a:p>
          <a:p>
            <a:pPr marL="228600" indent="-228600" eaLnBrk="0" hangingPunct="0">
              <a:buSzPct val="85000"/>
            </a:pPr>
            <a:endParaRPr lang="en-US" sz="20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p:cNvSpPr txBox="1">
            <a:spLocks noGrp="1"/>
          </p:cNvSpPr>
          <p:nvPr/>
        </p:nvSpPr>
        <p:spPr bwMode="auto">
          <a:xfrm>
            <a:off x="6934200" y="6477000"/>
            <a:ext cx="2133600" cy="365125"/>
          </a:xfrm>
          <a:prstGeom prst="rect">
            <a:avLst/>
          </a:prstGeom>
          <a:noFill/>
          <a:ln w="9525">
            <a:noFill/>
            <a:miter lim="800000"/>
            <a:headEnd/>
            <a:tailEnd/>
          </a:ln>
        </p:spPr>
        <p:txBody>
          <a:bodyPr lIns="91429" tIns="45715" rIns="91429" bIns="45715" anchor="ctr"/>
          <a:lstStyle/>
          <a:p>
            <a:pPr algn="r"/>
            <a:fld id="{6591F5C3-E78E-4309-89AE-8EFAC890E89E}" type="slidenum">
              <a:rPr lang="en-US" sz="1000"/>
              <a:pPr algn="r"/>
              <a:t>13</a:t>
            </a:fld>
            <a:endParaRPr lang="en-US" sz="1000"/>
          </a:p>
        </p:txBody>
      </p:sp>
      <p:pic>
        <p:nvPicPr>
          <p:cNvPr id="28674"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sp>
        <p:nvSpPr>
          <p:cNvPr id="28675" name="Rectangle 20"/>
          <p:cNvSpPr>
            <a:spLocks/>
          </p:cNvSpPr>
          <p:nvPr/>
        </p:nvSpPr>
        <p:spPr bwMode="auto">
          <a:xfrm>
            <a:off x="173038" y="0"/>
            <a:ext cx="7742237" cy="750888"/>
          </a:xfrm>
          <a:prstGeom prst="rect">
            <a:avLst/>
          </a:prstGeom>
          <a:noFill/>
          <a:ln w="9525">
            <a:noFill/>
            <a:miter lim="800000"/>
            <a:headEnd/>
            <a:tailEnd/>
          </a:ln>
        </p:spPr>
        <p:txBody>
          <a:bodyPr lIns="0" tIns="0" rIns="0" bIns="32141" anchor="b"/>
          <a:lstStyle/>
          <a:p>
            <a:pPr eaLnBrk="0" hangingPunct="0">
              <a:lnSpc>
                <a:spcPct val="90000"/>
              </a:lnSpc>
            </a:pPr>
            <a:r>
              <a:rPr lang="en-US" sz="2400" b="1"/>
              <a:t>Obtaining Additional Information…</a:t>
            </a:r>
          </a:p>
        </p:txBody>
      </p:sp>
      <p:sp>
        <p:nvSpPr>
          <p:cNvPr id="28676" name="Rectangle 5"/>
          <p:cNvSpPr txBox="1">
            <a:spLocks/>
          </p:cNvSpPr>
          <p:nvPr/>
        </p:nvSpPr>
        <p:spPr bwMode="auto">
          <a:xfrm>
            <a:off x="77788" y="1233488"/>
            <a:ext cx="8674100" cy="2259012"/>
          </a:xfrm>
          <a:prstGeom prst="rect">
            <a:avLst/>
          </a:prstGeom>
          <a:noFill/>
          <a:ln w="9525" algn="ctr">
            <a:noFill/>
            <a:miter lim="800000"/>
            <a:headEnd/>
            <a:tailEnd/>
          </a:ln>
        </p:spPr>
        <p:txBody>
          <a:bodyPr lIns="38569" tIns="0" rIns="0" bIns="0"/>
          <a:lstStyle/>
          <a:p>
            <a:pPr eaLnBrk="0" hangingPunct="0">
              <a:spcBef>
                <a:spcPts val="600"/>
              </a:spcBef>
              <a:spcAft>
                <a:spcPts val="600"/>
              </a:spcAft>
              <a:buSzPct val="110000"/>
            </a:pPr>
            <a:r>
              <a:rPr lang="en-US" sz="2000"/>
              <a:t>For additional information on EWB–USA, visit </a:t>
            </a:r>
            <a:r>
              <a:rPr lang="en-US" sz="2000" u="sng">
                <a:solidFill>
                  <a:schemeClr val="tx2"/>
                </a:solidFill>
              </a:rPr>
              <a:t>www.ewb-usa.org</a:t>
            </a:r>
          </a:p>
        </p:txBody>
      </p:sp>
      <p:pic>
        <p:nvPicPr>
          <p:cNvPr id="12" name="Picture 6" descr="KIDS1"/>
          <p:cNvPicPr>
            <a:picLocks noChangeAspect="1" noChangeArrowheads="1"/>
          </p:cNvPicPr>
          <p:nvPr/>
        </p:nvPicPr>
        <p:blipFill>
          <a:blip r:embed="rId3" cstate="screen"/>
          <a:srcRect/>
          <a:stretch>
            <a:fillRect/>
          </a:stretch>
        </p:blipFill>
        <p:spPr bwMode="auto">
          <a:xfrm>
            <a:off x="108742" y="3354571"/>
            <a:ext cx="2362200" cy="1771650"/>
          </a:xfrm>
          <a:prstGeom prst="rect">
            <a:avLst/>
          </a:prstGeom>
          <a:noFill/>
          <a:ln w="19050">
            <a:solidFill>
              <a:schemeClr val="tx1"/>
            </a:solidFill>
            <a:miter lim="800000"/>
            <a:headEnd/>
            <a:tailEnd/>
          </a:ln>
          <a:effectLst>
            <a:reflection blurRad="6350" stA="50000" endA="300" endPos="38500" dist="50800" dir="5400000" sy="-100000" algn="bl" rotWithShape="0"/>
          </a:effectLst>
          <a:scene3d>
            <a:camera prst="isometricOffAxis1Right"/>
            <a:lightRig rig="threePt" dir="t"/>
          </a:scene3d>
        </p:spPr>
      </p:pic>
      <p:pic>
        <p:nvPicPr>
          <p:cNvPr id="13" name="Picture 11" descr="07-Ecuador-JHU-school2"/>
          <p:cNvPicPr>
            <a:picLocks noChangeAspect="1" noChangeArrowheads="1"/>
          </p:cNvPicPr>
          <p:nvPr/>
        </p:nvPicPr>
        <p:blipFill>
          <a:blip r:embed="rId4" cstate="screen"/>
          <a:srcRect/>
          <a:stretch>
            <a:fillRect/>
          </a:stretch>
        </p:blipFill>
        <p:spPr bwMode="auto">
          <a:xfrm>
            <a:off x="6302787" y="3333368"/>
            <a:ext cx="2362200" cy="1771650"/>
          </a:xfrm>
          <a:prstGeom prst="rect">
            <a:avLst/>
          </a:prstGeom>
          <a:noFill/>
          <a:ln w="19050">
            <a:solidFill>
              <a:schemeClr val="tx1"/>
            </a:solidFill>
            <a:miter lim="800000"/>
            <a:headEnd/>
            <a:tailEnd/>
          </a:ln>
          <a:effectLst>
            <a:reflection blurRad="6350" stA="50000" endA="300" endPos="38500" dist="50800" dir="5400000" sy="-100000" algn="bl" rotWithShape="0"/>
          </a:effectLst>
          <a:scene3d>
            <a:camera prst="isometricOffAxis2Left"/>
            <a:lightRig rig="threePt" dir="t"/>
          </a:scene3d>
        </p:spPr>
      </p:pic>
      <p:pic>
        <p:nvPicPr>
          <p:cNvPr id="14" name="Picture 11" descr="07-Ecuador-JHU-school2"/>
          <p:cNvPicPr>
            <a:picLocks noChangeAspect="1" noChangeArrowheads="1"/>
          </p:cNvPicPr>
          <p:nvPr/>
        </p:nvPicPr>
        <p:blipFill>
          <a:blip r:embed="rId5" cstate="screen"/>
          <a:srcRect/>
          <a:stretch>
            <a:fillRect/>
          </a:stretch>
        </p:blipFill>
        <p:spPr bwMode="auto">
          <a:xfrm>
            <a:off x="3138185" y="3174928"/>
            <a:ext cx="2362200" cy="1771650"/>
          </a:xfrm>
          <a:prstGeom prst="rect">
            <a:avLst/>
          </a:prstGeom>
          <a:noFill/>
          <a:ln w="19050">
            <a:solidFill>
              <a:schemeClr val="tx1"/>
            </a:solidFill>
            <a:miter lim="800000"/>
            <a:headEnd/>
            <a:tailEnd/>
          </a:ln>
          <a:effectLst>
            <a:reflection blurRad="6350" stA="50000" endA="300" endPos="38500" dist="50800" dir="5400000" sy="-100000" algn="bl" rotWithShape="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0" y="1600200"/>
            <a:ext cx="9144000" cy="1409700"/>
          </a:xfrm>
          <a:prstGeom prst="round2Diag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9698" name="Picture 9" descr="http://ewb-lehighvalley.org/images/EWBLVP_logo2_edited.jpg"/>
          <p:cNvPicPr>
            <a:picLocks noChangeAspect="1" noChangeArrowheads="1"/>
          </p:cNvPicPr>
          <p:nvPr/>
        </p:nvPicPr>
        <p:blipFill>
          <a:blip r:embed="rId2"/>
          <a:srcRect/>
          <a:stretch>
            <a:fillRect/>
          </a:stretch>
        </p:blipFill>
        <p:spPr bwMode="auto">
          <a:xfrm>
            <a:off x="7035800" y="1630363"/>
            <a:ext cx="1879600" cy="1352550"/>
          </a:xfrm>
          <a:prstGeom prst="rect">
            <a:avLst/>
          </a:prstGeom>
          <a:noFill/>
          <a:ln w="9525">
            <a:noFill/>
            <a:miter lim="800000"/>
            <a:headEnd/>
            <a:tailEnd/>
          </a:ln>
        </p:spPr>
      </p:pic>
      <p:sp>
        <p:nvSpPr>
          <p:cNvPr id="29699" name="TextBox 9"/>
          <p:cNvSpPr txBox="1">
            <a:spLocks noChangeArrowheads="1"/>
          </p:cNvSpPr>
          <p:nvPr/>
        </p:nvSpPr>
        <p:spPr bwMode="auto">
          <a:xfrm>
            <a:off x="76200" y="1865313"/>
            <a:ext cx="7000875" cy="955675"/>
          </a:xfrm>
          <a:prstGeom prst="rect">
            <a:avLst/>
          </a:prstGeom>
          <a:noFill/>
          <a:ln w="9525">
            <a:noFill/>
            <a:miter lim="800000"/>
            <a:headEnd/>
            <a:tailEnd/>
          </a:ln>
        </p:spPr>
        <p:txBody>
          <a:bodyPr wrap="none"/>
          <a:lstStyle/>
          <a:p>
            <a:r>
              <a:rPr lang="en-US" sz="2600" b="1"/>
              <a:t>EWB – High Plains Professional Chapter</a:t>
            </a:r>
          </a:p>
          <a:p>
            <a:r>
              <a:rPr lang="en-US" sz="3000" b="1"/>
              <a:t>Chapter Overview</a:t>
            </a:r>
          </a:p>
        </p:txBody>
      </p:sp>
      <p:pic>
        <p:nvPicPr>
          <p:cNvPr id="10" name="Picture 9" descr="EWB_Otates-22.jpg"/>
          <p:cNvPicPr>
            <a:picLocks noChangeAspect="1"/>
          </p:cNvPicPr>
          <p:nvPr/>
        </p:nvPicPr>
        <p:blipFill>
          <a:blip r:embed="rId3" cstate="screen"/>
          <a:srcRect/>
          <a:stretch>
            <a:fillRect/>
          </a:stretch>
        </p:blipFill>
        <p:spPr>
          <a:xfrm>
            <a:off x="3037444" y="3612332"/>
            <a:ext cx="3063004" cy="1828800"/>
          </a:xfrm>
          <a:prstGeom prst="rect">
            <a:avLst/>
          </a:prstGeom>
          <a:ln>
            <a:solidFill>
              <a:schemeClr val="tx1"/>
            </a:solidFill>
          </a:ln>
          <a:effectLst>
            <a:reflection blurRad="6350" stA="50000" endA="300" endPos="38500" dist="50800" dir="5400000" sy="-100000" algn="bl" rotWithShape="0"/>
          </a:effectLst>
        </p:spPr>
      </p:pic>
      <p:pic>
        <p:nvPicPr>
          <p:cNvPr id="13" name="Picture 12" descr="EWB_Otates-28.jpg"/>
          <p:cNvPicPr>
            <a:picLocks noChangeAspect="1"/>
          </p:cNvPicPr>
          <p:nvPr/>
        </p:nvPicPr>
        <p:blipFill>
          <a:blip r:embed="rId4" cstate="screen"/>
          <a:stretch>
            <a:fillRect/>
          </a:stretch>
        </p:blipFill>
        <p:spPr>
          <a:xfrm>
            <a:off x="6296675" y="3775736"/>
            <a:ext cx="2753521" cy="1828800"/>
          </a:xfrm>
          <a:prstGeom prst="rect">
            <a:avLst/>
          </a:prstGeom>
          <a:ln>
            <a:solidFill>
              <a:schemeClr val="tx1"/>
            </a:solidFill>
          </a:ln>
          <a:effectLst>
            <a:reflection blurRad="6350" stA="50000" endA="300" endPos="38500" dist="50800" dir="5400000" sy="-100000" algn="bl" rotWithShape="0"/>
          </a:effectLst>
          <a:scene3d>
            <a:camera prst="isometricOffAxis2Left"/>
            <a:lightRig rig="threePt" dir="t"/>
          </a:scene3d>
        </p:spPr>
      </p:pic>
      <p:pic>
        <p:nvPicPr>
          <p:cNvPr id="14" name="Picture 13" descr="EWB_Otates-5.jpg"/>
          <p:cNvPicPr>
            <a:picLocks noChangeAspect="1"/>
          </p:cNvPicPr>
          <p:nvPr/>
        </p:nvPicPr>
        <p:blipFill>
          <a:blip r:embed="rId5" cstate="screen"/>
          <a:srcRect/>
          <a:stretch>
            <a:fillRect/>
          </a:stretch>
        </p:blipFill>
        <p:spPr>
          <a:xfrm>
            <a:off x="153908" y="3802467"/>
            <a:ext cx="2708987" cy="1828800"/>
          </a:xfrm>
          <a:prstGeom prst="rect">
            <a:avLst/>
          </a:prstGeom>
          <a:ln>
            <a:solidFill>
              <a:schemeClr val="tx1"/>
            </a:solidFill>
          </a:ln>
          <a:effectLst>
            <a:reflection blurRad="6350" stA="50000" endA="300" endPos="38500" dist="50800" dir="5400000" sy="-100000" algn="bl" rotWithShape="0"/>
          </a:effectLst>
          <a:scene3d>
            <a:camera prst="isometricOffAxis1Right"/>
            <a:lightRig rig="threePt" dir="t"/>
          </a:scene3d>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8" descr="EWBStrip4.jpg"/>
          <p:cNvPicPr>
            <a:picLocks noChangeAspect="1"/>
          </p:cNvPicPr>
          <p:nvPr/>
        </p:nvPicPr>
        <p:blipFill>
          <a:blip r:embed="rId2"/>
          <a:srcRect/>
          <a:stretch>
            <a:fillRect/>
          </a:stretch>
        </p:blipFill>
        <p:spPr bwMode="auto">
          <a:xfrm>
            <a:off x="1295400" y="5030788"/>
            <a:ext cx="7488238" cy="1112837"/>
          </a:xfrm>
          <a:prstGeom prst="rect">
            <a:avLst/>
          </a:prstGeom>
          <a:noFill/>
          <a:ln w="9525">
            <a:noFill/>
            <a:miter lim="800000"/>
            <a:headEnd/>
            <a:tailEnd/>
          </a:ln>
        </p:spPr>
      </p:pic>
      <p:sp>
        <p:nvSpPr>
          <p:cNvPr id="30722" name="Slide Number Placeholder 5"/>
          <p:cNvSpPr>
            <a:spLocks noGrp="1"/>
          </p:cNvSpPr>
          <p:nvPr>
            <p:ph type="sldNum" sz="quarter" idx="10"/>
          </p:nvPr>
        </p:nvSpPr>
        <p:spPr>
          <a:noFill/>
        </p:spPr>
        <p:txBody>
          <a:bodyPr/>
          <a:lstStyle/>
          <a:p>
            <a:fld id="{0296DDBA-EB82-4750-81CE-F27555B5233B}" type="slidenum">
              <a:rPr lang="en-US" smtClean="0">
                <a:latin typeface="Arial" charset="0"/>
                <a:ea typeface="MS PGothic"/>
                <a:cs typeface="MS PGothic"/>
              </a:rPr>
              <a:pPr/>
              <a:t>15</a:t>
            </a:fld>
            <a:endParaRPr lang="en-US" smtClean="0">
              <a:latin typeface="Arial" charset="0"/>
              <a:ea typeface="MS PGothic"/>
              <a:cs typeface="MS PGothic"/>
            </a:endParaRPr>
          </a:p>
        </p:txBody>
      </p:sp>
      <p:sp>
        <p:nvSpPr>
          <p:cNvPr id="30723" name="Rectangle 20"/>
          <p:cNvSpPr>
            <a:spLocks noGrp="1"/>
          </p:cNvSpPr>
          <p:nvPr>
            <p:ph type="title"/>
          </p:nvPr>
        </p:nvSpPr>
        <p:spPr>
          <a:xfrm>
            <a:off x="173038" y="0"/>
            <a:ext cx="7616825" cy="750888"/>
          </a:xfrm>
        </p:spPr>
        <p:txBody>
          <a:bodyPr/>
          <a:lstStyle/>
          <a:p>
            <a:r>
              <a:rPr lang="en-US" smtClean="0">
                <a:latin typeface="Arial" charset="0"/>
                <a:ea typeface="MS PGothic"/>
              </a:rPr>
              <a:t>EWB–High Plains Professional Chapter </a:t>
            </a:r>
          </a:p>
        </p:txBody>
      </p:sp>
      <p:pic>
        <p:nvPicPr>
          <p:cNvPr id="30724"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28678" name="Rectangle 5"/>
          <p:cNvSpPr txBox="1">
            <a:spLocks/>
          </p:cNvSpPr>
          <p:nvPr/>
        </p:nvSpPr>
        <p:spPr bwMode="auto">
          <a:xfrm>
            <a:off x="61913" y="869950"/>
            <a:ext cx="8620125" cy="4381500"/>
          </a:xfrm>
          <a:prstGeom prst="rect">
            <a:avLst/>
          </a:prstGeom>
          <a:noFill/>
          <a:ln w="9525" algn="ctr">
            <a:noFill/>
            <a:miter lim="800000"/>
            <a:headEnd/>
            <a:tailEnd/>
          </a:ln>
        </p:spPr>
        <p:txBody>
          <a:bodyPr lIns="38569" tIns="0" rIns="0" bIns="0"/>
          <a:lstStyle/>
          <a:p>
            <a:pPr marL="228600" indent="-228600" eaLnBrk="0" hangingPunct="0">
              <a:spcAft>
                <a:spcPts val="600"/>
              </a:spcAft>
              <a:buSzPct val="110000"/>
              <a:buFont typeface="Arial" pitchFamily="34" charset="0"/>
              <a:buChar char="•"/>
              <a:defRPr/>
            </a:pPr>
            <a:r>
              <a:rPr lang="en-US" sz="2000" b="1" dirty="0">
                <a:latin typeface="Arial" pitchFamily="34" charset="0"/>
              </a:rPr>
              <a:t>Chapter inception: October 2007</a:t>
            </a:r>
          </a:p>
          <a:p>
            <a:pPr marL="395288" lvl="1" indent="-168275" eaLnBrk="0" hangingPunct="0">
              <a:spcAft>
                <a:spcPts val="600"/>
              </a:spcAft>
              <a:buSzPct val="80000"/>
              <a:buFont typeface="Wingdings" pitchFamily="2" charset="2"/>
              <a:buChar char="§"/>
              <a:defRPr/>
            </a:pPr>
            <a:r>
              <a:rPr lang="en-US" sz="2000" dirty="0">
                <a:latin typeface="Arial" pitchFamily="34" charset="0"/>
              </a:rPr>
              <a:t>Grassroots initiative created by Denver-based employees of Washington Group international (a </a:t>
            </a:r>
            <a:r>
              <a:rPr lang="en-US" sz="2000" dirty="0">
                <a:solidFill>
                  <a:prstClr val="black"/>
                </a:solidFill>
                <a:latin typeface="Arial" pitchFamily="34" charset="0"/>
              </a:rPr>
              <a:t>URS heritage company) </a:t>
            </a:r>
          </a:p>
          <a:p>
            <a:pPr lvl="1" indent="-228600" eaLnBrk="0" hangingPunct="0">
              <a:spcAft>
                <a:spcPts val="600"/>
              </a:spcAft>
              <a:buSzPct val="80000"/>
              <a:buFont typeface="Wingdings" pitchFamily="2" charset="2"/>
              <a:buChar char="§"/>
              <a:defRPr/>
            </a:pPr>
            <a:r>
              <a:rPr lang="en-US" sz="2000" dirty="0">
                <a:latin typeface="Arial" pitchFamily="34" charset="0"/>
              </a:rPr>
              <a:t>Initial company sponsorship of $25,000</a:t>
            </a:r>
          </a:p>
          <a:p>
            <a:pPr lvl="1" indent="-228600" eaLnBrk="0" hangingPunct="0">
              <a:spcAft>
                <a:spcPts val="1200"/>
              </a:spcAft>
              <a:buSzPct val="80000"/>
              <a:buFont typeface="Wingdings" pitchFamily="2" charset="2"/>
              <a:buChar char="§"/>
              <a:defRPr/>
            </a:pPr>
            <a:r>
              <a:rPr lang="en-US" sz="2000" dirty="0">
                <a:latin typeface="Arial" pitchFamily="34" charset="0"/>
              </a:rPr>
              <a:t>Chapter based in Denver, employee volunteers are located across U.S.</a:t>
            </a:r>
          </a:p>
          <a:p>
            <a:pPr marL="228600" indent="-228600" eaLnBrk="0" hangingPunct="0">
              <a:spcAft>
                <a:spcPts val="600"/>
              </a:spcAft>
              <a:buSzPct val="110000"/>
              <a:buFont typeface="Arial" pitchFamily="34" charset="0"/>
              <a:buChar char="•"/>
              <a:defRPr/>
            </a:pPr>
            <a:r>
              <a:rPr lang="en-US" sz="2000" b="1" dirty="0">
                <a:latin typeface="Arial" pitchFamily="34" charset="0"/>
              </a:rPr>
              <a:t>Corporate support</a:t>
            </a:r>
          </a:p>
          <a:p>
            <a:pPr marL="460375" lvl="1" indent="-228600" eaLnBrk="0" hangingPunct="0">
              <a:spcAft>
                <a:spcPts val="600"/>
              </a:spcAft>
              <a:buSzPct val="80000"/>
              <a:buFont typeface="Wingdings" pitchFamily="2" charset="2"/>
              <a:buChar char="§"/>
              <a:defRPr/>
            </a:pPr>
            <a:r>
              <a:rPr lang="en-US" sz="2000" dirty="0">
                <a:latin typeface="Arial" pitchFamily="34" charset="0"/>
              </a:rPr>
              <a:t>Informal relationship with URS as corporate sponsor</a:t>
            </a:r>
          </a:p>
          <a:p>
            <a:pPr marL="460375" lvl="1" indent="-228600" eaLnBrk="0" hangingPunct="0">
              <a:spcAft>
                <a:spcPts val="600"/>
              </a:spcAft>
              <a:buSzPct val="80000"/>
              <a:buFont typeface="Wingdings" pitchFamily="2" charset="2"/>
              <a:buChar char="§"/>
              <a:defRPr/>
            </a:pPr>
            <a:r>
              <a:rPr lang="en-US" sz="2000" dirty="0">
                <a:latin typeface="Arial" pitchFamily="34" charset="0"/>
              </a:rPr>
              <a:t>Chapter activities promoted in company communications</a:t>
            </a:r>
          </a:p>
          <a:p>
            <a:pPr marL="460375" lvl="1" indent="-228600" eaLnBrk="0" hangingPunct="0">
              <a:spcAft>
                <a:spcPts val="600"/>
              </a:spcAft>
              <a:buSzPct val="80000"/>
              <a:buFont typeface="Wingdings" pitchFamily="2" charset="2"/>
              <a:buChar char="§"/>
              <a:defRPr/>
            </a:pPr>
            <a:r>
              <a:rPr lang="en-US" sz="2000" dirty="0">
                <a:latin typeface="Arial" pitchFamily="34" charset="0"/>
              </a:rPr>
              <a:t>Use of URS communication and logistics systems, company equipment</a:t>
            </a:r>
          </a:p>
          <a:p>
            <a:pPr marL="460375" lvl="1" indent="-228600" eaLnBrk="0" hangingPunct="0">
              <a:spcAft>
                <a:spcPts val="600"/>
              </a:spcAft>
              <a:buSzPct val="80000"/>
              <a:buFont typeface="Wingdings" pitchFamily="2" charset="2"/>
              <a:buChar char="§"/>
              <a:defRPr/>
            </a:pPr>
            <a:r>
              <a:rPr lang="en-US" sz="2000" dirty="0">
                <a:latin typeface="Arial" pitchFamily="34" charset="0"/>
              </a:rPr>
              <a:t>Within discretion, employee volunteers can do some “on-the-clock” work</a:t>
            </a:r>
          </a:p>
          <a:p>
            <a:pPr marL="460375" lvl="1" indent="-228600" eaLnBrk="0" hangingPunct="0">
              <a:spcAft>
                <a:spcPts val="600"/>
              </a:spcAft>
              <a:buSzPct val="80000"/>
              <a:buFont typeface="Wingdings" pitchFamily="2" charset="2"/>
              <a:buChar char="§"/>
              <a:defRPr/>
            </a:pPr>
            <a:r>
              <a:rPr lang="en-US" sz="2000" dirty="0">
                <a:latin typeface="Arial" pitchFamily="34" charset="0"/>
              </a:rPr>
              <a:t>Financial support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descr="EWBStrip4.jpg"/>
          <p:cNvPicPr>
            <a:picLocks noChangeAspect="1"/>
          </p:cNvPicPr>
          <p:nvPr/>
        </p:nvPicPr>
        <p:blipFill>
          <a:blip r:embed="rId2"/>
          <a:srcRect/>
          <a:stretch>
            <a:fillRect/>
          </a:stretch>
        </p:blipFill>
        <p:spPr bwMode="auto">
          <a:xfrm>
            <a:off x="1295400" y="5030788"/>
            <a:ext cx="7488238" cy="1112837"/>
          </a:xfrm>
          <a:prstGeom prst="rect">
            <a:avLst/>
          </a:prstGeom>
          <a:noFill/>
          <a:ln w="9525">
            <a:noFill/>
            <a:miter lim="800000"/>
            <a:headEnd/>
            <a:tailEnd/>
          </a:ln>
        </p:spPr>
      </p:pic>
      <p:sp>
        <p:nvSpPr>
          <p:cNvPr id="28678" name="Rectangle 5"/>
          <p:cNvSpPr txBox="1">
            <a:spLocks/>
          </p:cNvSpPr>
          <p:nvPr/>
        </p:nvSpPr>
        <p:spPr bwMode="auto">
          <a:xfrm>
            <a:off x="61913" y="869950"/>
            <a:ext cx="8620125" cy="4535488"/>
          </a:xfrm>
          <a:prstGeom prst="rect">
            <a:avLst/>
          </a:prstGeom>
          <a:noFill/>
          <a:ln w="9525" algn="ctr">
            <a:noFill/>
            <a:miter lim="800000"/>
            <a:headEnd/>
            <a:tailEnd/>
          </a:ln>
        </p:spPr>
        <p:txBody>
          <a:bodyPr lIns="38569" tIns="0" rIns="0" bIns="0"/>
          <a:lstStyle/>
          <a:p>
            <a:pPr marL="228600" indent="-228600" eaLnBrk="0" hangingPunct="0">
              <a:spcAft>
                <a:spcPts val="600"/>
              </a:spcAft>
              <a:buSzPct val="110000"/>
              <a:buFont typeface="Arial" pitchFamily="34" charset="0"/>
              <a:buChar char="•"/>
              <a:defRPr/>
            </a:pPr>
            <a:r>
              <a:rPr lang="en-US" sz="2000" b="1" dirty="0">
                <a:latin typeface="Arial" pitchFamily="34" charset="0"/>
              </a:rPr>
              <a:t>Chapter constitution and by-laws</a:t>
            </a:r>
          </a:p>
          <a:p>
            <a:pPr marL="460375" lvl="1" indent="-228600" eaLnBrk="0" hangingPunct="0">
              <a:spcAft>
                <a:spcPts val="1200"/>
              </a:spcAft>
              <a:buSzPct val="80000"/>
              <a:buFont typeface="Wingdings" pitchFamily="2" charset="2"/>
              <a:buChar char="§"/>
              <a:defRPr/>
            </a:pPr>
            <a:r>
              <a:rPr lang="en-US" sz="2000" dirty="0">
                <a:latin typeface="Arial" pitchFamily="34" charset="0"/>
              </a:rPr>
              <a:t>Define chapter’s mission, policies, procedures, and organization</a:t>
            </a:r>
          </a:p>
          <a:p>
            <a:pPr marL="228600" indent="-228600" eaLnBrk="0" hangingPunct="0">
              <a:spcAft>
                <a:spcPts val="600"/>
              </a:spcAft>
              <a:buSzPct val="110000"/>
              <a:buFont typeface="Arial" pitchFamily="34" charset="0"/>
              <a:buChar char="•"/>
              <a:defRPr/>
            </a:pPr>
            <a:r>
              <a:rPr lang="en-US" sz="2000" b="1" dirty="0">
                <a:latin typeface="Arial" pitchFamily="34" charset="0"/>
              </a:rPr>
              <a:t>Volunteer base</a:t>
            </a:r>
          </a:p>
          <a:p>
            <a:pPr marL="460375" lvl="1" indent="-228600" eaLnBrk="0" hangingPunct="0">
              <a:spcAft>
                <a:spcPts val="1200"/>
              </a:spcAft>
              <a:buSzPct val="80000"/>
              <a:buFont typeface="Wingdings" pitchFamily="2" charset="2"/>
              <a:buChar char="§"/>
              <a:defRPr/>
            </a:pPr>
            <a:r>
              <a:rPr lang="en-US" sz="2000" dirty="0">
                <a:solidFill>
                  <a:prstClr val="black"/>
                </a:solidFill>
                <a:latin typeface="Arial" pitchFamily="34" charset="0"/>
              </a:rPr>
              <a:t>Active-volunteers pool consists of approximately 150 URS employees</a:t>
            </a:r>
          </a:p>
          <a:p>
            <a:pPr marL="228600" indent="-228600" eaLnBrk="0" hangingPunct="0">
              <a:spcAft>
                <a:spcPts val="600"/>
              </a:spcAft>
              <a:buSzPct val="110000"/>
              <a:buFont typeface="Arial" pitchFamily="34" charset="0"/>
              <a:buChar char="•"/>
              <a:defRPr/>
            </a:pPr>
            <a:r>
              <a:rPr lang="en-US" sz="2000" b="1" dirty="0">
                <a:latin typeface="Arial" pitchFamily="34" charset="0"/>
              </a:rPr>
              <a:t>Application Review Committee</a:t>
            </a:r>
          </a:p>
          <a:p>
            <a:pPr marL="460375" lvl="1" indent="-228600" eaLnBrk="0" hangingPunct="0">
              <a:spcAft>
                <a:spcPts val="1200"/>
              </a:spcAft>
              <a:buSzPct val="80000"/>
              <a:buFont typeface="Wingdings" pitchFamily="2" charset="2"/>
              <a:buChar char="§"/>
              <a:defRPr/>
            </a:pPr>
            <a:r>
              <a:rPr lang="en-US" sz="2000" dirty="0">
                <a:latin typeface="Arial" pitchFamily="34" charset="0"/>
              </a:rPr>
              <a:t>Supports EWB-USA by reviewing the technical viability of projects submitted to the national organization</a:t>
            </a:r>
          </a:p>
          <a:p>
            <a:pPr marL="228600" indent="-228600" eaLnBrk="0" hangingPunct="0">
              <a:spcAft>
                <a:spcPts val="600"/>
              </a:spcAft>
              <a:buSzPct val="110000"/>
              <a:buFont typeface="Arial" pitchFamily="34" charset="0"/>
              <a:buChar char="•"/>
              <a:defRPr/>
            </a:pPr>
            <a:r>
              <a:rPr lang="en-US" sz="2000" b="1" dirty="0">
                <a:latin typeface="Arial" pitchFamily="34" charset="0"/>
              </a:rPr>
              <a:t>Completed projects</a:t>
            </a:r>
          </a:p>
          <a:p>
            <a:pPr lvl="1" indent="-228600" eaLnBrk="0" hangingPunct="0">
              <a:spcAft>
                <a:spcPts val="600"/>
              </a:spcAft>
              <a:buSzPct val="80000"/>
              <a:buFont typeface="Wingdings" pitchFamily="2" charset="2"/>
              <a:buChar char="§"/>
              <a:defRPr/>
            </a:pPr>
            <a:r>
              <a:rPr lang="en-US" sz="2000" dirty="0">
                <a:solidFill>
                  <a:srgbClr val="000000"/>
                </a:solidFill>
                <a:latin typeface="Arial"/>
              </a:rPr>
              <a:t>Technical evaluation of a portable shelter and storage unit design for use in emergency-response situations (March 2009)</a:t>
            </a:r>
          </a:p>
          <a:p>
            <a:pPr lvl="1" indent="-228600" eaLnBrk="0" hangingPunct="0">
              <a:spcAft>
                <a:spcPts val="600"/>
              </a:spcAft>
              <a:buSzPct val="80000"/>
              <a:buFont typeface="Wingdings" pitchFamily="2" charset="2"/>
              <a:buChar char="§"/>
              <a:defRPr/>
            </a:pPr>
            <a:r>
              <a:rPr lang="en-US" sz="2000" dirty="0" err="1">
                <a:solidFill>
                  <a:srgbClr val="000000"/>
                </a:solidFill>
                <a:latin typeface="Arial"/>
              </a:rPr>
              <a:t>Otates</a:t>
            </a:r>
            <a:r>
              <a:rPr lang="en-US" sz="2000" dirty="0">
                <a:solidFill>
                  <a:srgbClr val="000000"/>
                </a:solidFill>
                <a:latin typeface="Arial"/>
              </a:rPr>
              <a:t>, Mexico, clean-water project (May 2010) </a:t>
            </a:r>
            <a:endParaRPr lang="en-US" sz="2000" dirty="0">
              <a:latin typeface="Arial" pitchFamily="34" charset="0"/>
            </a:endParaRPr>
          </a:p>
        </p:txBody>
      </p:sp>
      <p:sp>
        <p:nvSpPr>
          <p:cNvPr id="31747" name="Slide Number Placeholder 5"/>
          <p:cNvSpPr>
            <a:spLocks noGrp="1"/>
          </p:cNvSpPr>
          <p:nvPr>
            <p:ph type="sldNum" sz="quarter" idx="10"/>
          </p:nvPr>
        </p:nvSpPr>
        <p:spPr>
          <a:noFill/>
        </p:spPr>
        <p:txBody>
          <a:bodyPr/>
          <a:lstStyle/>
          <a:p>
            <a:fld id="{BDA5F3A6-461A-4DFA-8334-CC12DC6EA5CB}" type="slidenum">
              <a:rPr lang="en-US" smtClean="0">
                <a:latin typeface="Arial" charset="0"/>
                <a:ea typeface="MS PGothic"/>
                <a:cs typeface="MS PGothic"/>
              </a:rPr>
              <a:pPr/>
              <a:t>16</a:t>
            </a:fld>
            <a:endParaRPr lang="en-US" smtClean="0">
              <a:latin typeface="Arial" charset="0"/>
              <a:ea typeface="MS PGothic"/>
              <a:cs typeface="MS PGothic"/>
            </a:endParaRPr>
          </a:p>
        </p:txBody>
      </p:sp>
      <p:sp>
        <p:nvSpPr>
          <p:cNvPr id="31748" name="Rectangle 20"/>
          <p:cNvSpPr>
            <a:spLocks noGrp="1"/>
          </p:cNvSpPr>
          <p:nvPr>
            <p:ph type="title"/>
          </p:nvPr>
        </p:nvSpPr>
        <p:spPr>
          <a:xfrm>
            <a:off x="173038" y="0"/>
            <a:ext cx="7616825" cy="750888"/>
          </a:xfrm>
        </p:spPr>
        <p:txBody>
          <a:bodyPr/>
          <a:lstStyle/>
          <a:p>
            <a:r>
              <a:rPr lang="en-US" smtClean="0">
                <a:latin typeface="Arial" charset="0"/>
                <a:ea typeface="MS PGothic"/>
              </a:rPr>
              <a:t>EWB–High Plains Professional Chapter (cont.) </a:t>
            </a:r>
          </a:p>
        </p:txBody>
      </p:sp>
      <p:pic>
        <p:nvPicPr>
          <p:cNvPr id="31749"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227013" y="1457325"/>
            <a:ext cx="8301037" cy="38925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770" name="Slide Number Placeholder 5"/>
          <p:cNvSpPr>
            <a:spLocks noGrp="1"/>
          </p:cNvSpPr>
          <p:nvPr>
            <p:ph type="sldNum" sz="quarter" idx="10"/>
          </p:nvPr>
        </p:nvSpPr>
        <p:spPr>
          <a:noFill/>
        </p:spPr>
        <p:txBody>
          <a:bodyPr/>
          <a:lstStyle/>
          <a:p>
            <a:fld id="{4CF26EB6-3AD8-4980-B02B-5C952B94B04A}" type="slidenum">
              <a:rPr lang="en-US" smtClean="0">
                <a:latin typeface="Arial" charset="0"/>
                <a:ea typeface="MS PGothic"/>
                <a:cs typeface="MS PGothic"/>
              </a:rPr>
              <a:pPr/>
              <a:t>17</a:t>
            </a:fld>
            <a:endParaRPr lang="en-US" smtClean="0">
              <a:latin typeface="Arial" charset="0"/>
              <a:ea typeface="MS PGothic"/>
              <a:cs typeface="MS PGothic"/>
            </a:endParaRPr>
          </a:p>
        </p:txBody>
      </p:sp>
      <p:sp>
        <p:nvSpPr>
          <p:cNvPr id="32771" name="Rectangle 20"/>
          <p:cNvSpPr>
            <a:spLocks noGrp="1"/>
          </p:cNvSpPr>
          <p:nvPr>
            <p:ph type="title"/>
          </p:nvPr>
        </p:nvSpPr>
        <p:spPr>
          <a:xfrm>
            <a:off x="173038" y="0"/>
            <a:ext cx="7616825" cy="750888"/>
          </a:xfrm>
        </p:spPr>
        <p:txBody>
          <a:bodyPr/>
          <a:lstStyle/>
          <a:p>
            <a:r>
              <a:rPr lang="en-US" smtClean="0">
                <a:latin typeface="Arial" charset="0"/>
                <a:ea typeface="MS PGothic"/>
              </a:rPr>
              <a:t>Chapter Organization</a:t>
            </a:r>
          </a:p>
        </p:txBody>
      </p:sp>
      <p:pic>
        <p:nvPicPr>
          <p:cNvPr id="32772"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sp>
        <p:nvSpPr>
          <p:cNvPr id="40" name="Rectangle 39"/>
          <p:cNvSpPr/>
          <p:nvPr/>
        </p:nvSpPr>
        <p:spPr>
          <a:xfrm>
            <a:off x="595313" y="2098675"/>
            <a:ext cx="2427287" cy="534988"/>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latin typeface="Arial" pitchFamily="34" charset="0"/>
                <a:cs typeface="Arial" pitchFamily="34" charset="0"/>
              </a:rPr>
              <a:t>Vice President</a:t>
            </a:r>
          </a:p>
        </p:txBody>
      </p:sp>
      <p:sp>
        <p:nvSpPr>
          <p:cNvPr id="41" name="Rectangle 40"/>
          <p:cNvSpPr/>
          <p:nvPr/>
        </p:nvSpPr>
        <p:spPr>
          <a:xfrm>
            <a:off x="593725" y="2740025"/>
            <a:ext cx="2427288" cy="534988"/>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latin typeface="Arial" pitchFamily="34" charset="0"/>
                <a:cs typeface="Arial" pitchFamily="34" charset="0"/>
              </a:rPr>
              <a:t>Secretary</a:t>
            </a:r>
          </a:p>
        </p:txBody>
      </p:sp>
      <p:sp>
        <p:nvSpPr>
          <p:cNvPr id="42" name="Rectangle 41"/>
          <p:cNvSpPr/>
          <p:nvPr/>
        </p:nvSpPr>
        <p:spPr>
          <a:xfrm>
            <a:off x="593725" y="3390900"/>
            <a:ext cx="2425700" cy="533400"/>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latin typeface="Arial" pitchFamily="34" charset="0"/>
                <a:cs typeface="Arial" pitchFamily="34" charset="0"/>
              </a:rPr>
              <a:t>Operations</a:t>
            </a:r>
          </a:p>
        </p:txBody>
      </p:sp>
      <p:sp>
        <p:nvSpPr>
          <p:cNvPr id="43" name="Rectangle 42"/>
          <p:cNvSpPr/>
          <p:nvPr/>
        </p:nvSpPr>
        <p:spPr>
          <a:xfrm>
            <a:off x="609600" y="4049713"/>
            <a:ext cx="2425700" cy="534987"/>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latin typeface="Arial" pitchFamily="34" charset="0"/>
                <a:cs typeface="Arial" pitchFamily="34" charset="0"/>
              </a:rPr>
              <a:t>Communications</a:t>
            </a:r>
          </a:p>
        </p:txBody>
      </p:sp>
      <p:sp>
        <p:nvSpPr>
          <p:cNvPr id="44" name="Rectangle 43"/>
          <p:cNvSpPr/>
          <p:nvPr/>
        </p:nvSpPr>
        <p:spPr>
          <a:xfrm>
            <a:off x="617538" y="4708525"/>
            <a:ext cx="2425700" cy="534988"/>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latin typeface="Arial" pitchFamily="34" charset="0"/>
                <a:cs typeface="Arial" pitchFamily="34" charset="0"/>
              </a:rPr>
              <a:t>Fundraising</a:t>
            </a:r>
          </a:p>
        </p:txBody>
      </p:sp>
      <p:sp>
        <p:nvSpPr>
          <p:cNvPr id="46" name="Rectangle 45"/>
          <p:cNvSpPr/>
          <p:nvPr/>
        </p:nvSpPr>
        <p:spPr>
          <a:xfrm>
            <a:off x="5737225" y="2106613"/>
            <a:ext cx="2425700" cy="533400"/>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latin typeface="Arial" pitchFamily="34" charset="0"/>
                <a:cs typeface="Arial" pitchFamily="34" charset="0"/>
              </a:rPr>
              <a:t>Treasurer</a:t>
            </a:r>
          </a:p>
        </p:txBody>
      </p:sp>
      <p:sp>
        <p:nvSpPr>
          <p:cNvPr id="47" name="Rectangle 46"/>
          <p:cNvSpPr/>
          <p:nvPr/>
        </p:nvSpPr>
        <p:spPr>
          <a:xfrm>
            <a:off x="5735638" y="2738438"/>
            <a:ext cx="2425700" cy="534987"/>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latin typeface="Arial" pitchFamily="34" charset="0"/>
                <a:cs typeface="Arial" pitchFamily="34" charset="0"/>
              </a:rPr>
              <a:t>Programs</a:t>
            </a:r>
          </a:p>
        </p:txBody>
      </p:sp>
      <p:sp>
        <p:nvSpPr>
          <p:cNvPr id="48" name="Rectangle 47"/>
          <p:cNvSpPr/>
          <p:nvPr/>
        </p:nvSpPr>
        <p:spPr>
          <a:xfrm>
            <a:off x="5734050" y="3389313"/>
            <a:ext cx="2425700" cy="533400"/>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latin typeface="Arial" pitchFamily="34" charset="0"/>
                <a:cs typeface="Arial" pitchFamily="34" charset="0"/>
              </a:rPr>
              <a:t>Engineering</a:t>
            </a:r>
          </a:p>
        </p:txBody>
      </p:sp>
      <p:sp>
        <p:nvSpPr>
          <p:cNvPr id="49" name="Rectangle 48"/>
          <p:cNvSpPr/>
          <p:nvPr/>
        </p:nvSpPr>
        <p:spPr>
          <a:xfrm>
            <a:off x="5749925" y="4048125"/>
            <a:ext cx="2427288" cy="534988"/>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latin typeface="Arial" pitchFamily="34" charset="0"/>
                <a:cs typeface="Arial" pitchFamily="34" charset="0"/>
              </a:rPr>
              <a:t>Membership</a:t>
            </a:r>
          </a:p>
        </p:txBody>
      </p:sp>
      <p:cxnSp>
        <p:nvCxnSpPr>
          <p:cNvPr id="54" name="Straight Connector 53"/>
          <p:cNvCxnSpPr>
            <a:stCxn id="40" idx="3"/>
            <a:endCxn id="46" idx="1"/>
          </p:cNvCxnSpPr>
          <p:nvPr/>
        </p:nvCxnSpPr>
        <p:spPr>
          <a:xfrm>
            <a:off x="3022600" y="2365375"/>
            <a:ext cx="2714625" cy="79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41" idx="3"/>
            <a:endCxn id="47" idx="1"/>
          </p:cNvCxnSpPr>
          <p:nvPr/>
        </p:nvCxnSpPr>
        <p:spPr>
          <a:xfrm flipV="1">
            <a:off x="3021013" y="3005138"/>
            <a:ext cx="2714625"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a:endCxn id="48" idx="1"/>
          </p:cNvCxnSpPr>
          <p:nvPr/>
        </p:nvCxnSpPr>
        <p:spPr>
          <a:xfrm flipV="1">
            <a:off x="3019425" y="3656013"/>
            <a:ext cx="2714625"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43" idx="3"/>
            <a:endCxn id="49" idx="1"/>
          </p:cNvCxnSpPr>
          <p:nvPr/>
        </p:nvCxnSpPr>
        <p:spPr>
          <a:xfrm flipV="1">
            <a:off x="3035300" y="4314825"/>
            <a:ext cx="2714625"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4" idx="3"/>
          </p:cNvCxnSpPr>
          <p:nvPr/>
        </p:nvCxnSpPr>
        <p:spPr>
          <a:xfrm>
            <a:off x="3043238" y="4976813"/>
            <a:ext cx="13303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1951831" y="3399632"/>
            <a:ext cx="48244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3178175" y="833438"/>
            <a:ext cx="2425700" cy="533400"/>
          </a:xfrm>
          <a:prstGeom prst="rect">
            <a:avLst/>
          </a:prstGeom>
          <a:solidFill>
            <a:srgbClr val="0070C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latin typeface="Arial" pitchFamily="34" charset="0"/>
                <a:cs typeface="Arial" pitchFamily="34" charset="0"/>
              </a:rPr>
              <a:t>Executive Sponsor</a:t>
            </a:r>
          </a:p>
        </p:txBody>
      </p:sp>
      <p:sp>
        <p:nvSpPr>
          <p:cNvPr id="45" name="Rectangle 44"/>
          <p:cNvSpPr/>
          <p:nvPr/>
        </p:nvSpPr>
        <p:spPr>
          <a:xfrm>
            <a:off x="3138488" y="1517650"/>
            <a:ext cx="2425700" cy="534988"/>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latin typeface="Arial" pitchFamily="34" charset="0"/>
                <a:cs typeface="Arial" pitchFamily="34" charset="0"/>
              </a:rPr>
              <a:t>Chapter President</a:t>
            </a:r>
          </a:p>
        </p:txBody>
      </p:sp>
      <p:sp>
        <p:nvSpPr>
          <p:cNvPr id="32790" name="TextBox 72"/>
          <p:cNvSpPr txBox="1">
            <a:spLocks noChangeArrowheads="1"/>
          </p:cNvSpPr>
          <p:nvPr/>
        </p:nvSpPr>
        <p:spPr bwMode="auto">
          <a:xfrm>
            <a:off x="271463" y="1511300"/>
            <a:ext cx="2030412" cy="400050"/>
          </a:xfrm>
          <a:prstGeom prst="rect">
            <a:avLst/>
          </a:prstGeom>
          <a:noFill/>
          <a:ln w="9525">
            <a:noFill/>
            <a:miter lim="800000"/>
            <a:headEnd/>
            <a:tailEnd/>
          </a:ln>
        </p:spPr>
        <p:txBody>
          <a:bodyPr wrap="none">
            <a:spAutoFit/>
          </a:bodyPr>
          <a:lstStyle/>
          <a:p>
            <a:r>
              <a:rPr lang="en-US" sz="2000" b="1">
                <a:solidFill>
                  <a:schemeClr val="tx2"/>
                </a:solidFill>
                <a:latin typeface="Arial Narrow" pitchFamily="34" charset="0"/>
              </a:rPr>
              <a:t>Board of Directors</a:t>
            </a:r>
          </a:p>
        </p:txBody>
      </p:sp>
      <p:sp>
        <p:nvSpPr>
          <p:cNvPr id="75" name="Rectangle 74"/>
          <p:cNvSpPr/>
          <p:nvPr/>
        </p:nvSpPr>
        <p:spPr>
          <a:xfrm>
            <a:off x="217488" y="5486400"/>
            <a:ext cx="8302625" cy="533400"/>
          </a:xfrm>
          <a:prstGeom prst="rect">
            <a:avLst/>
          </a:prstGeom>
          <a:solidFill>
            <a:schemeClr val="accent3">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latin typeface="Arial" pitchFamily="34" charset="0"/>
                <a:cs typeface="Arial" pitchFamily="34" charset="0"/>
              </a:rPr>
              <a:t>Chapter Members and Volunteers</a:t>
            </a:r>
          </a:p>
        </p:txBody>
      </p:sp>
      <p:cxnSp>
        <p:nvCxnSpPr>
          <p:cNvPr id="26" name="Straight Connector 25"/>
          <p:cNvCxnSpPr/>
          <p:nvPr/>
        </p:nvCxnSpPr>
        <p:spPr>
          <a:xfrm>
            <a:off x="4354513" y="4975225"/>
            <a:ext cx="149383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5748338" y="4706938"/>
            <a:ext cx="2425700" cy="534987"/>
          </a:xfrm>
          <a:prstGeom prst="rect">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latin typeface="Arial" pitchFamily="34" charset="0"/>
                <a:cs typeface="Arial" pitchFamily="34" charset="0"/>
              </a:rPr>
              <a:t>College Outreach</a:t>
            </a:r>
            <a:endParaRPr lang="en-US" sz="1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9" descr="EWBStrip21.jpg"/>
          <p:cNvPicPr>
            <a:picLocks noChangeAspect="1"/>
          </p:cNvPicPr>
          <p:nvPr/>
        </p:nvPicPr>
        <p:blipFill>
          <a:blip r:embed="rId2"/>
          <a:srcRect/>
          <a:stretch>
            <a:fillRect/>
          </a:stretch>
        </p:blipFill>
        <p:spPr bwMode="auto">
          <a:xfrm>
            <a:off x="1295400" y="5030788"/>
            <a:ext cx="7488238" cy="1112837"/>
          </a:xfrm>
          <a:prstGeom prst="rect">
            <a:avLst/>
          </a:prstGeom>
          <a:noFill/>
          <a:ln w="9525">
            <a:noFill/>
            <a:miter lim="800000"/>
            <a:headEnd/>
            <a:tailEnd/>
          </a:ln>
        </p:spPr>
      </p:pic>
      <p:sp>
        <p:nvSpPr>
          <p:cNvPr id="33794" name="Slide Number Placeholder 5"/>
          <p:cNvSpPr>
            <a:spLocks noGrp="1"/>
          </p:cNvSpPr>
          <p:nvPr>
            <p:ph type="sldNum" sz="quarter" idx="10"/>
          </p:nvPr>
        </p:nvSpPr>
        <p:spPr>
          <a:noFill/>
        </p:spPr>
        <p:txBody>
          <a:bodyPr/>
          <a:lstStyle/>
          <a:p>
            <a:fld id="{054C1968-104F-4B5D-804C-6299612C7F54}" type="slidenum">
              <a:rPr lang="en-US" smtClean="0">
                <a:latin typeface="Arial" charset="0"/>
                <a:ea typeface="MS PGothic"/>
                <a:cs typeface="MS PGothic"/>
              </a:rPr>
              <a:pPr/>
              <a:t>18</a:t>
            </a:fld>
            <a:endParaRPr lang="en-US" smtClean="0">
              <a:latin typeface="Arial" charset="0"/>
              <a:ea typeface="MS PGothic"/>
              <a:cs typeface="MS PGothic"/>
            </a:endParaRPr>
          </a:p>
        </p:txBody>
      </p:sp>
      <p:sp>
        <p:nvSpPr>
          <p:cNvPr id="33795" name="Rectangle 20"/>
          <p:cNvSpPr>
            <a:spLocks noGrp="1"/>
          </p:cNvSpPr>
          <p:nvPr>
            <p:ph type="title"/>
          </p:nvPr>
        </p:nvSpPr>
        <p:spPr>
          <a:xfrm>
            <a:off x="173038" y="0"/>
            <a:ext cx="7616825" cy="750888"/>
          </a:xfrm>
        </p:spPr>
        <p:txBody>
          <a:bodyPr/>
          <a:lstStyle/>
          <a:p>
            <a:r>
              <a:rPr lang="en-US" smtClean="0">
                <a:latin typeface="Arial" charset="0"/>
                <a:ea typeface="MS PGothic"/>
              </a:rPr>
              <a:t>Ongoing Challenges and/or Action Items</a:t>
            </a:r>
          </a:p>
        </p:txBody>
      </p:sp>
      <p:pic>
        <p:nvPicPr>
          <p:cNvPr id="33796"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33797" name="Rectangle 5"/>
          <p:cNvSpPr txBox="1">
            <a:spLocks/>
          </p:cNvSpPr>
          <p:nvPr/>
        </p:nvSpPr>
        <p:spPr bwMode="auto">
          <a:xfrm>
            <a:off x="152400" y="1006475"/>
            <a:ext cx="8620125" cy="5022850"/>
          </a:xfrm>
          <a:prstGeom prst="rect">
            <a:avLst/>
          </a:prstGeom>
          <a:noFill/>
          <a:ln w="9525" algn="ctr">
            <a:noFill/>
            <a:miter lim="800000"/>
            <a:headEnd/>
            <a:tailEnd/>
          </a:ln>
        </p:spPr>
        <p:txBody>
          <a:bodyPr lIns="38569" tIns="0" rIns="0" bIns="0"/>
          <a:lstStyle/>
          <a:p>
            <a:pPr marL="228600" indent="-228600" eaLnBrk="0" hangingPunct="0">
              <a:buSzPct val="110000"/>
              <a:buFont typeface="Arial" charset="0"/>
              <a:buChar char="•"/>
            </a:pPr>
            <a:r>
              <a:rPr lang="en-US" sz="2000" b="1"/>
              <a:t>Volunteers:</a:t>
            </a:r>
          </a:p>
          <a:p>
            <a:pPr marL="685800" lvl="1" indent="-228600" eaLnBrk="0" hangingPunct="0">
              <a:spcAft>
                <a:spcPts val="300"/>
              </a:spcAft>
              <a:buSzPct val="80000"/>
              <a:buFont typeface="Wingdings" pitchFamily="2" charset="2"/>
              <a:buChar char="§"/>
            </a:pPr>
            <a:r>
              <a:rPr lang="en-US" sz="2000"/>
              <a:t>Communications</a:t>
            </a:r>
          </a:p>
          <a:p>
            <a:pPr marL="685800" lvl="1" indent="-228600" eaLnBrk="0" hangingPunct="0">
              <a:spcAft>
                <a:spcPts val="300"/>
              </a:spcAft>
              <a:buSzPct val="80000"/>
              <a:buFont typeface="Wingdings" pitchFamily="2" charset="2"/>
              <a:buChar char="§"/>
            </a:pPr>
            <a:r>
              <a:rPr lang="en-US" sz="2000"/>
              <a:t>Engagement</a:t>
            </a:r>
          </a:p>
          <a:p>
            <a:pPr marL="685800" lvl="1" indent="-228600" eaLnBrk="0" hangingPunct="0">
              <a:spcAft>
                <a:spcPts val="1200"/>
              </a:spcAft>
              <a:buSzPct val="80000"/>
              <a:buFont typeface="Wingdings" pitchFamily="2" charset="2"/>
              <a:buChar char="§"/>
            </a:pPr>
            <a:r>
              <a:rPr lang="en-US" sz="2000"/>
              <a:t>Turnover</a:t>
            </a:r>
          </a:p>
          <a:p>
            <a:pPr marL="228600" indent="-228600" eaLnBrk="0" hangingPunct="0">
              <a:spcAft>
                <a:spcPts val="1200"/>
              </a:spcAft>
              <a:buSzPct val="110000"/>
              <a:buFont typeface="Arial" charset="0"/>
              <a:buChar char="•"/>
            </a:pPr>
            <a:r>
              <a:rPr lang="en-US" sz="2000" b="1"/>
              <a:t>Fundraising</a:t>
            </a:r>
          </a:p>
          <a:p>
            <a:pPr marL="228600" indent="-228600" eaLnBrk="0" hangingPunct="0">
              <a:buSzPct val="110000"/>
              <a:buFont typeface="Arial" charset="0"/>
              <a:buChar char="•"/>
            </a:pPr>
            <a:r>
              <a:rPr lang="en-US" sz="2000" b="1"/>
              <a:t>Project-development challenges</a:t>
            </a:r>
          </a:p>
          <a:p>
            <a:pPr marL="685800" lvl="1" indent="-228600" eaLnBrk="0" hangingPunct="0">
              <a:spcAft>
                <a:spcPts val="300"/>
              </a:spcAft>
              <a:buSzPct val="80000"/>
              <a:buFont typeface="Wingdings" pitchFamily="2" charset="2"/>
              <a:buChar char="§"/>
            </a:pPr>
            <a:r>
              <a:rPr lang="en-US" sz="2000"/>
              <a:t>Training of responsible person for operation/maintenance</a:t>
            </a:r>
          </a:p>
          <a:p>
            <a:pPr marL="685800" lvl="1" indent="-228600" eaLnBrk="0" hangingPunct="0">
              <a:spcAft>
                <a:spcPts val="300"/>
              </a:spcAft>
              <a:buSzPct val="80000"/>
              <a:buFont typeface="Wingdings" pitchFamily="2" charset="2"/>
              <a:buChar char="§"/>
            </a:pPr>
            <a:r>
              <a:rPr lang="en-US" sz="2000"/>
              <a:t>Permitting requirements and legal challenges</a:t>
            </a:r>
          </a:p>
          <a:p>
            <a:pPr marL="685800" lvl="1" indent="-228600" eaLnBrk="0" hangingPunct="0">
              <a:spcAft>
                <a:spcPts val="300"/>
              </a:spcAft>
              <a:buSzPct val="80000"/>
              <a:buFont typeface="Wingdings" pitchFamily="2" charset="2"/>
              <a:buChar char="§"/>
            </a:pPr>
            <a:r>
              <a:rPr lang="en-US" sz="2000"/>
              <a:t>Designing to local standards and practice</a:t>
            </a:r>
          </a:p>
          <a:p>
            <a:pPr marL="685800" lvl="1" indent="-228600" eaLnBrk="0" hangingPunct="0">
              <a:spcAft>
                <a:spcPts val="300"/>
              </a:spcAft>
              <a:buSzPct val="80000"/>
              <a:buFont typeface="Wingdings" pitchFamily="2" charset="2"/>
              <a:buChar char="§"/>
            </a:pPr>
            <a:r>
              <a:rPr lang="en-US" sz="2000"/>
              <a:t>Sourcing local materials for “sustainability”</a:t>
            </a:r>
          </a:p>
          <a:p>
            <a:pPr marL="685800" lvl="1" indent="-228600" eaLnBrk="0" hangingPunct="0">
              <a:spcAft>
                <a:spcPts val="300"/>
              </a:spcAft>
              <a:buSzPct val="80000"/>
              <a:buFont typeface="Wingdings" pitchFamily="2" charset="2"/>
              <a:buChar char="§"/>
            </a:pPr>
            <a:r>
              <a:rPr lang="en-US" sz="2000"/>
              <a:t>Community involvement to lower capital cost</a:t>
            </a:r>
          </a:p>
          <a:p>
            <a:pPr marL="685800" lvl="1" indent="-228600" eaLnBrk="0" hangingPunct="0">
              <a:spcAft>
                <a:spcPts val="300"/>
              </a:spcAft>
              <a:buSzPct val="80000"/>
              <a:buFont typeface="Wingdings" pitchFamily="2" charset="2"/>
              <a:buChar char="§"/>
            </a:pPr>
            <a:r>
              <a:rPr lang="en-US" sz="2000"/>
              <a:t>Logistics of volunteer travel for implementation</a:t>
            </a:r>
          </a:p>
          <a:p>
            <a:pPr marL="685800" lvl="1" indent="-228600" eaLnBrk="0" hangingPunct="0">
              <a:spcAft>
                <a:spcPts val="300"/>
              </a:spcAft>
              <a:buSzPct val="80000"/>
              <a:buFont typeface="Wingdings" pitchFamily="2" charset="2"/>
              <a:buChar char="§"/>
            </a:pPr>
            <a:r>
              <a:rPr lang="en-US" sz="2000"/>
              <a:t>Integrity of system post implementation</a:t>
            </a:r>
            <a:endParaRPr lang="en-US" sz="2000" b="1"/>
          </a:p>
          <a:p>
            <a:pPr marL="228600" indent="-228600" eaLnBrk="0" hangingPunct="0">
              <a:spcAft>
                <a:spcPts val="600"/>
              </a:spcAft>
              <a:buSzPct val="110000"/>
              <a:buFont typeface="Arial" charset="0"/>
              <a:buChar char="•"/>
            </a:pPr>
            <a:endParaRPr lang="en-US" sz="2000" b="1"/>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EWBStrip20.jpg"/>
          <p:cNvPicPr>
            <a:picLocks noChangeAspect="1"/>
          </p:cNvPicPr>
          <p:nvPr/>
        </p:nvPicPr>
        <p:blipFill>
          <a:blip r:embed="rId2"/>
          <a:srcRect/>
          <a:stretch>
            <a:fillRect/>
          </a:stretch>
        </p:blipFill>
        <p:spPr bwMode="auto">
          <a:xfrm>
            <a:off x="1295400" y="5030788"/>
            <a:ext cx="7488238" cy="1112837"/>
          </a:xfrm>
          <a:prstGeom prst="rect">
            <a:avLst/>
          </a:prstGeom>
          <a:noFill/>
          <a:ln w="9525">
            <a:noFill/>
            <a:miter lim="800000"/>
            <a:headEnd/>
            <a:tailEnd/>
          </a:ln>
        </p:spPr>
      </p:pic>
      <p:sp>
        <p:nvSpPr>
          <p:cNvPr id="34818" name="Slide Number Placeholder 5"/>
          <p:cNvSpPr>
            <a:spLocks noGrp="1"/>
          </p:cNvSpPr>
          <p:nvPr>
            <p:ph type="sldNum" sz="quarter" idx="10"/>
          </p:nvPr>
        </p:nvSpPr>
        <p:spPr>
          <a:noFill/>
        </p:spPr>
        <p:txBody>
          <a:bodyPr/>
          <a:lstStyle/>
          <a:p>
            <a:fld id="{EF7D155C-3022-4D9B-9C3C-7102EAA41A18}" type="slidenum">
              <a:rPr lang="en-US" smtClean="0">
                <a:latin typeface="Arial" charset="0"/>
                <a:ea typeface="MS PGothic"/>
                <a:cs typeface="MS PGothic"/>
              </a:rPr>
              <a:pPr/>
              <a:t>19</a:t>
            </a:fld>
            <a:endParaRPr lang="en-US" smtClean="0">
              <a:latin typeface="Arial" charset="0"/>
              <a:ea typeface="MS PGothic"/>
              <a:cs typeface="MS PGothic"/>
            </a:endParaRPr>
          </a:p>
        </p:txBody>
      </p:sp>
      <p:sp>
        <p:nvSpPr>
          <p:cNvPr id="34819" name="Rectangle 20"/>
          <p:cNvSpPr>
            <a:spLocks noGrp="1"/>
          </p:cNvSpPr>
          <p:nvPr>
            <p:ph type="title"/>
          </p:nvPr>
        </p:nvSpPr>
        <p:spPr>
          <a:xfrm>
            <a:off x="173038" y="0"/>
            <a:ext cx="7616825" cy="750888"/>
          </a:xfrm>
        </p:spPr>
        <p:txBody>
          <a:bodyPr/>
          <a:lstStyle/>
          <a:p>
            <a:r>
              <a:rPr lang="en-US" smtClean="0">
                <a:latin typeface="Arial" charset="0"/>
                <a:ea typeface="MS PGothic"/>
              </a:rPr>
              <a:t>Project-Selection Criteria</a:t>
            </a:r>
          </a:p>
        </p:txBody>
      </p:sp>
      <p:pic>
        <p:nvPicPr>
          <p:cNvPr id="34820"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34821" name="Rectangle 5"/>
          <p:cNvSpPr txBox="1">
            <a:spLocks/>
          </p:cNvSpPr>
          <p:nvPr/>
        </p:nvSpPr>
        <p:spPr bwMode="auto">
          <a:xfrm>
            <a:off x="152400" y="1006475"/>
            <a:ext cx="8620125" cy="3538538"/>
          </a:xfrm>
          <a:prstGeom prst="rect">
            <a:avLst/>
          </a:prstGeom>
          <a:noFill/>
          <a:ln w="9525" algn="ctr">
            <a:noFill/>
            <a:miter lim="800000"/>
            <a:headEnd/>
            <a:tailEnd/>
          </a:ln>
        </p:spPr>
        <p:txBody>
          <a:bodyPr lIns="38569" tIns="0" rIns="0" bIns="0"/>
          <a:lstStyle/>
          <a:p>
            <a:pPr marL="228600" indent="-228600" eaLnBrk="0" hangingPunct="0">
              <a:spcAft>
                <a:spcPts val="1200"/>
              </a:spcAft>
              <a:buSzPct val="110000"/>
              <a:buFont typeface="Arial" charset="0"/>
              <a:buChar char="•"/>
            </a:pPr>
            <a:r>
              <a:rPr lang="en-US" sz="2000"/>
              <a:t>Projects selected from EWB–USA-authorized project pool</a:t>
            </a:r>
          </a:p>
          <a:p>
            <a:pPr marL="228600" indent="-228600" eaLnBrk="0" hangingPunct="0">
              <a:spcAft>
                <a:spcPts val="1200"/>
              </a:spcAft>
              <a:buSzPct val="110000"/>
              <a:buFont typeface="Arial" charset="0"/>
              <a:buChar char="•"/>
            </a:pPr>
            <a:r>
              <a:rPr lang="en-US" sz="2000"/>
              <a:t>Strive to select projects that are in line with the URS’ areas of expertise, such as water resources, power, and infrastructure projects </a:t>
            </a:r>
          </a:p>
          <a:p>
            <a:pPr marL="228600" indent="-228600" eaLnBrk="0" hangingPunct="0">
              <a:spcAft>
                <a:spcPts val="1200"/>
              </a:spcAft>
              <a:buSzPct val="110000"/>
              <a:buFont typeface="Arial" charset="0"/>
              <a:buChar char="•"/>
            </a:pPr>
            <a:r>
              <a:rPr lang="en-US" sz="2000"/>
              <a:t>Projects must pass a URS safety and security review</a:t>
            </a:r>
          </a:p>
          <a:p>
            <a:pPr marL="228600" indent="-228600" eaLnBrk="0" hangingPunct="0">
              <a:spcAft>
                <a:spcPts val="1200"/>
              </a:spcAft>
              <a:buSzPct val="110000"/>
              <a:buFont typeface="Arial" charset="0"/>
              <a:buChar char="•"/>
            </a:pPr>
            <a:r>
              <a:rPr lang="en-US" sz="2000"/>
              <a:t>Favor projects that benefit children and/or have a safety component</a:t>
            </a:r>
          </a:p>
          <a:p>
            <a:pPr marL="228600" indent="-228600" eaLnBrk="0" hangingPunct="0">
              <a:spcAft>
                <a:spcPts val="1200"/>
              </a:spcAft>
              <a:buSzPct val="110000"/>
              <a:buFont typeface="Arial" charset="0"/>
              <a:buChar char="•"/>
            </a:pPr>
            <a:r>
              <a:rPr lang="en-US" sz="2000"/>
              <a:t>Project community must be strongly committed to collaboration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6" descr="EWBStrip18.jpg"/>
          <p:cNvPicPr>
            <a:picLocks noChangeAspect="1"/>
          </p:cNvPicPr>
          <p:nvPr/>
        </p:nvPicPr>
        <p:blipFill>
          <a:blip r:embed="rId2"/>
          <a:srcRect/>
          <a:stretch>
            <a:fillRect/>
          </a:stretch>
        </p:blipFill>
        <p:spPr bwMode="auto">
          <a:xfrm>
            <a:off x="1287463" y="5032375"/>
            <a:ext cx="7489825" cy="1112838"/>
          </a:xfrm>
          <a:prstGeom prst="rect">
            <a:avLst/>
          </a:prstGeom>
          <a:noFill/>
          <a:ln w="9525">
            <a:noFill/>
            <a:miter lim="800000"/>
            <a:headEnd/>
            <a:tailEnd/>
          </a:ln>
        </p:spPr>
      </p:pic>
      <p:sp>
        <p:nvSpPr>
          <p:cNvPr id="17410" name="Slide Number Placeholder 5"/>
          <p:cNvSpPr>
            <a:spLocks noGrp="1"/>
          </p:cNvSpPr>
          <p:nvPr>
            <p:ph type="sldNum" sz="quarter" idx="10"/>
          </p:nvPr>
        </p:nvSpPr>
        <p:spPr>
          <a:noFill/>
        </p:spPr>
        <p:txBody>
          <a:bodyPr/>
          <a:lstStyle/>
          <a:p>
            <a:fld id="{39FC3920-EAB4-4F2F-A018-ABE484531426}" type="slidenum">
              <a:rPr lang="en-US" smtClean="0">
                <a:latin typeface="Arial" charset="0"/>
                <a:ea typeface="MS PGothic"/>
                <a:cs typeface="MS PGothic"/>
              </a:rPr>
              <a:pPr/>
              <a:t>2</a:t>
            </a:fld>
            <a:endParaRPr lang="en-US" smtClean="0">
              <a:latin typeface="Arial" charset="0"/>
              <a:ea typeface="MS PGothic"/>
              <a:cs typeface="MS PGothic"/>
            </a:endParaRPr>
          </a:p>
        </p:txBody>
      </p:sp>
      <p:sp>
        <p:nvSpPr>
          <p:cNvPr id="17411" name="Rectangle 20"/>
          <p:cNvSpPr>
            <a:spLocks noGrp="1"/>
          </p:cNvSpPr>
          <p:nvPr>
            <p:ph type="title"/>
          </p:nvPr>
        </p:nvSpPr>
        <p:spPr>
          <a:xfrm>
            <a:off x="173038" y="0"/>
            <a:ext cx="7616825" cy="750888"/>
          </a:xfrm>
        </p:spPr>
        <p:txBody>
          <a:bodyPr/>
          <a:lstStyle/>
          <a:p>
            <a:r>
              <a:rPr lang="en-US" smtClean="0">
                <a:latin typeface="Arial" charset="0"/>
                <a:ea typeface="MS PGothic"/>
              </a:rPr>
              <a:t>EWB–USA: Vision and Mission</a:t>
            </a:r>
          </a:p>
        </p:txBody>
      </p:sp>
      <p:pic>
        <p:nvPicPr>
          <p:cNvPr id="17412"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22" name="Rectangle 5"/>
          <p:cNvSpPr txBox="1">
            <a:spLocks/>
          </p:cNvSpPr>
          <p:nvPr/>
        </p:nvSpPr>
        <p:spPr bwMode="auto">
          <a:xfrm>
            <a:off x="39688" y="920750"/>
            <a:ext cx="8478837" cy="4267200"/>
          </a:xfrm>
          <a:prstGeom prst="rect">
            <a:avLst/>
          </a:prstGeom>
          <a:noFill/>
          <a:ln w="9525" algn="ctr">
            <a:noFill/>
            <a:miter lim="800000"/>
            <a:headEnd/>
            <a:tailEnd/>
          </a:ln>
        </p:spPr>
        <p:txBody>
          <a:bodyPr lIns="38569" tIns="0" rIns="0" bIns="0"/>
          <a:lstStyle/>
          <a:p>
            <a:pPr marL="228600" indent="-228600" eaLnBrk="0" hangingPunct="0">
              <a:spcBef>
                <a:spcPts val="0"/>
              </a:spcBef>
              <a:spcAft>
                <a:spcPts val="0"/>
              </a:spcAft>
              <a:buSzPct val="110000"/>
              <a:buFont typeface="Arial" pitchFamily="34" charset="0"/>
              <a:buChar char="•"/>
              <a:defRPr/>
            </a:pPr>
            <a:r>
              <a:rPr lang="en-US" sz="2200" b="1" dirty="0">
                <a:latin typeface="Arial" pitchFamily="34" charset="0"/>
              </a:rPr>
              <a:t>Vision</a:t>
            </a:r>
          </a:p>
          <a:p>
            <a:pPr marL="233363" lvl="1" algn="just" eaLnBrk="0" hangingPunct="0">
              <a:spcBef>
                <a:spcPts val="0"/>
              </a:spcBef>
              <a:spcAft>
                <a:spcPts val="0"/>
              </a:spcAft>
              <a:buSzPct val="80000"/>
              <a:defRPr/>
            </a:pPr>
            <a:r>
              <a:rPr lang="en-US" sz="2200" dirty="0">
                <a:latin typeface="Arial" pitchFamily="34" charset="0"/>
              </a:rPr>
              <a:t>A world in which the communities we serve have the capacity to sustainably meet their basic human needs, and that our members have enriched global perspectives through the innovative professional educational opportunities that  the EWB-USA program provides. </a:t>
            </a:r>
          </a:p>
          <a:p>
            <a:pPr marL="0" lvl="1" eaLnBrk="0" hangingPunct="0">
              <a:spcBef>
                <a:spcPts val="0"/>
              </a:spcBef>
              <a:spcAft>
                <a:spcPts val="0"/>
              </a:spcAft>
              <a:buSzPct val="110000"/>
              <a:defRPr/>
            </a:pPr>
            <a:endParaRPr lang="en-US" sz="2400" dirty="0">
              <a:latin typeface="Arial" pitchFamily="34" charset="0"/>
            </a:endParaRPr>
          </a:p>
          <a:p>
            <a:pPr marL="228600" indent="-228600" eaLnBrk="0" hangingPunct="0">
              <a:spcBef>
                <a:spcPts val="0"/>
              </a:spcBef>
              <a:spcAft>
                <a:spcPts val="0"/>
              </a:spcAft>
              <a:buSzPct val="110000"/>
              <a:buFont typeface="Arial" pitchFamily="34" charset="0"/>
              <a:buChar char="•"/>
              <a:defRPr/>
            </a:pPr>
            <a:r>
              <a:rPr lang="en-US" sz="2200" b="1" dirty="0">
                <a:latin typeface="Arial" pitchFamily="34" charset="0"/>
              </a:rPr>
              <a:t>Mission</a:t>
            </a:r>
          </a:p>
          <a:p>
            <a:pPr marL="233363" lvl="1" algn="just" eaLnBrk="0" hangingPunct="0">
              <a:spcBef>
                <a:spcPts val="0"/>
              </a:spcBef>
              <a:spcAft>
                <a:spcPts val="0"/>
              </a:spcAft>
              <a:buSzPct val="80000"/>
              <a:defRPr/>
            </a:pPr>
            <a:r>
              <a:rPr lang="en-US" sz="2200" dirty="0">
                <a:latin typeface="Arial" pitchFamily="34" charset="0"/>
              </a:rPr>
              <a:t>EWB-USA supports community-driven development programs worldwide by collaborating with local partners to design and implement sustainable engineering projects, while creating transformative experiences and responsible leaders.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txBox="1">
            <a:spLocks noGrp="1"/>
          </p:cNvSpPr>
          <p:nvPr/>
        </p:nvSpPr>
        <p:spPr bwMode="auto">
          <a:xfrm>
            <a:off x="6934200" y="6477000"/>
            <a:ext cx="2133600" cy="365125"/>
          </a:xfrm>
          <a:prstGeom prst="rect">
            <a:avLst/>
          </a:prstGeom>
          <a:noFill/>
          <a:ln w="9525">
            <a:noFill/>
            <a:miter lim="800000"/>
            <a:headEnd/>
            <a:tailEnd/>
          </a:ln>
        </p:spPr>
        <p:txBody>
          <a:bodyPr lIns="91429" tIns="45715" rIns="91429" bIns="45715" anchor="ctr"/>
          <a:lstStyle/>
          <a:p>
            <a:pPr algn="r"/>
            <a:fld id="{4C88CBD4-5B3B-4747-A88B-3915BDDBB2F3}" type="slidenum">
              <a:rPr lang="en-US" sz="1000"/>
              <a:pPr algn="r"/>
              <a:t>20</a:t>
            </a:fld>
            <a:endParaRPr lang="en-US" sz="1000"/>
          </a:p>
        </p:txBody>
      </p:sp>
      <p:pic>
        <p:nvPicPr>
          <p:cNvPr id="35842"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sp>
        <p:nvSpPr>
          <p:cNvPr id="35843" name="Rectangle 20"/>
          <p:cNvSpPr>
            <a:spLocks/>
          </p:cNvSpPr>
          <p:nvPr/>
        </p:nvSpPr>
        <p:spPr bwMode="auto">
          <a:xfrm>
            <a:off x="173038" y="0"/>
            <a:ext cx="7742237" cy="750888"/>
          </a:xfrm>
          <a:prstGeom prst="rect">
            <a:avLst/>
          </a:prstGeom>
          <a:noFill/>
          <a:ln w="9525">
            <a:noFill/>
            <a:miter lim="800000"/>
            <a:headEnd/>
            <a:tailEnd/>
          </a:ln>
        </p:spPr>
        <p:txBody>
          <a:bodyPr lIns="0" tIns="0" rIns="0" bIns="32141" anchor="b"/>
          <a:lstStyle/>
          <a:p>
            <a:pPr eaLnBrk="0" hangingPunct="0">
              <a:lnSpc>
                <a:spcPct val="90000"/>
              </a:lnSpc>
            </a:pPr>
            <a:r>
              <a:rPr lang="en-US" sz="2400" b="1"/>
              <a:t>Additional Information…</a:t>
            </a:r>
          </a:p>
        </p:txBody>
      </p:sp>
      <p:sp>
        <p:nvSpPr>
          <p:cNvPr id="35844" name="Rectangle 5"/>
          <p:cNvSpPr txBox="1">
            <a:spLocks/>
          </p:cNvSpPr>
          <p:nvPr/>
        </p:nvSpPr>
        <p:spPr bwMode="auto">
          <a:xfrm>
            <a:off x="77788" y="971550"/>
            <a:ext cx="8674100" cy="4095750"/>
          </a:xfrm>
          <a:prstGeom prst="rect">
            <a:avLst/>
          </a:prstGeom>
          <a:noFill/>
          <a:ln w="9525" algn="ctr">
            <a:noFill/>
            <a:miter lim="800000"/>
            <a:headEnd/>
            <a:tailEnd/>
          </a:ln>
        </p:spPr>
        <p:txBody>
          <a:bodyPr lIns="38569" tIns="0" rIns="0" bIns="0"/>
          <a:lstStyle/>
          <a:p>
            <a:pPr eaLnBrk="0" hangingPunct="0">
              <a:spcBef>
                <a:spcPts val="600"/>
              </a:spcBef>
              <a:spcAft>
                <a:spcPts val="600"/>
              </a:spcAft>
              <a:buSzPct val="110000"/>
            </a:pPr>
            <a:r>
              <a:rPr lang="en-US" sz="2000"/>
              <a:t>More information on EWB–High Plains Professional Chapter is available to-</a:t>
            </a:r>
          </a:p>
          <a:p>
            <a:pPr eaLnBrk="0" hangingPunct="0">
              <a:spcBef>
                <a:spcPts val="600"/>
              </a:spcBef>
              <a:spcAft>
                <a:spcPts val="600"/>
              </a:spcAft>
              <a:buSzPct val="110000"/>
            </a:pPr>
            <a:r>
              <a:rPr lang="en-US" sz="2000" u="sng"/>
              <a:t>URS (EC) employees</a:t>
            </a:r>
            <a:r>
              <a:rPr lang="en-US" sz="2000"/>
              <a:t>: click on the </a:t>
            </a:r>
            <a:r>
              <a:rPr lang="en-US" sz="2000" u="sng">
                <a:solidFill>
                  <a:schemeClr val="tx2"/>
                </a:solidFill>
              </a:rPr>
              <a:t>Engineers Without Borders</a:t>
            </a:r>
            <a:r>
              <a:rPr lang="en-US" sz="2000"/>
              <a:t> link on the Virtual Office home page</a:t>
            </a:r>
          </a:p>
          <a:p>
            <a:pPr eaLnBrk="0" hangingPunct="0">
              <a:spcBef>
                <a:spcPts val="600"/>
              </a:spcBef>
              <a:spcAft>
                <a:spcPts val="600"/>
              </a:spcAft>
              <a:buSzPct val="110000"/>
            </a:pPr>
            <a:r>
              <a:rPr lang="en-US" sz="2000" u="sng"/>
              <a:t>Non-URS employees</a:t>
            </a:r>
            <a:r>
              <a:rPr lang="en-US" sz="2000"/>
              <a:t>: send an e-mail inquiry to </a:t>
            </a:r>
            <a:r>
              <a:rPr lang="en-US" sz="1900" u="sng">
                <a:solidFill>
                  <a:schemeClr val="tx2"/>
                </a:solidFill>
              </a:rPr>
              <a:t>projectsforpeople@wgint.com</a:t>
            </a:r>
          </a:p>
          <a:p>
            <a:pPr eaLnBrk="0" hangingPunct="0">
              <a:spcBef>
                <a:spcPts val="600"/>
              </a:spcBef>
              <a:spcAft>
                <a:spcPts val="600"/>
              </a:spcAft>
              <a:buSzPct val="110000"/>
            </a:pPr>
            <a:endParaRPr lang="en-US" sz="2000"/>
          </a:p>
        </p:txBody>
      </p:sp>
      <p:pic>
        <p:nvPicPr>
          <p:cNvPr id="12" name="Picture 11" descr="EWB_Otates-22.jpg"/>
          <p:cNvPicPr>
            <a:picLocks noChangeAspect="1"/>
          </p:cNvPicPr>
          <p:nvPr/>
        </p:nvPicPr>
        <p:blipFill>
          <a:blip r:embed="rId3" cstate="screen"/>
          <a:srcRect/>
          <a:stretch>
            <a:fillRect/>
          </a:stretch>
        </p:blipFill>
        <p:spPr>
          <a:xfrm>
            <a:off x="2883536" y="3069127"/>
            <a:ext cx="2880290" cy="1719708"/>
          </a:xfrm>
          <a:prstGeom prst="rect">
            <a:avLst/>
          </a:prstGeom>
          <a:ln>
            <a:solidFill>
              <a:schemeClr val="tx1"/>
            </a:solidFill>
          </a:ln>
          <a:effectLst>
            <a:reflection blurRad="6350" stA="50000" endA="300" endPos="38500" dist="50800" dir="5400000" sy="-100000" algn="bl" rotWithShape="0"/>
          </a:effectLst>
        </p:spPr>
      </p:pic>
      <p:pic>
        <p:nvPicPr>
          <p:cNvPr id="13" name="Picture 12" descr="EWB_Otates-28.jpg"/>
          <p:cNvPicPr>
            <a:picLocks noChangeAspect="1"/>
          </p:cNvPicPr>
          <p:nvPr/>
        </p:nvPicPr>
        <p:blipFill>
          <a:blip r:embed="rId4" cstate="screen"/>
          <a:stretch>
            <a:fillRect/>
          </a:stretch>
        </p:blipFill>
        <p:spPr>
          <a:xfrm>
            <a:off x="6052238" y="3232531"/>
            <a:ext cx="2589268" cy="1719708"/>
          </a:xfrm>
          <a:prstGeom prst="rect">
            <a:avLst/>
          </a:prstGeom>
          <a:ln>
            <a:solidFill>
              <a:schemeClr val="tx1"/>
            </a:solidFill>
          </a:ln>
          <a:effectLst>
            <a:reflection blurRad="6350" stA="50000" endA="300" endPos="38500" dist="50800" dir="5400000" sy="-100000" algn="bl" rotWithShape="0"/>
          </a:effectLst>
          <a:scene3d>
            <a:camera prst="isometricOffAxis2Left"/>
            <a:lightRig rig="threePt" dir="t"/>
          </a:scene3d>
        </p:spPr>
      </p:pic>
      <p:pic>
        <p:nvPicPr>
          <p:cNvPr id="14" name="Picture 13" descr="EWB_Otates-5.jpg"/>
          <p:cNvPicPr>
            <a:picLocks noChangeAspect="1"/>
          </p:cNvPicPr>
          <p:nvPr/>
        </p:nvPicPr>
        <p:blipFill>
          <a:blip r:embed="rId5" cstate="screen"/>
          <a:srcRect/>
          <a:stretch>
            <a:fillRect/>
          </a:stretch>
        </p:blipFill>
        <p:spPr>
          <a:xfrm>
            <a:off x="72425" y="3259262"/>
            <a:ext cx="2547390" cy="1719708"/>
          </a:xfrm>
          <a:prstGeom prst="rect">
            <a:avLst/>
          </a:prstGeom>
          <a:ln>
            <a:solidFill>
              <a:schemeClr val="tx1"/>
            </a:solidFill>
          </a:ln>
          <a:effectLst>
            <a:reflection blurRad="6350" stA="50000" endA="300" endPos="38500" dist="50800" dir="5400000" sy="-100000" algn="bl" rotWithShape="0"/>
          </a:effectLst>
          <a:scene3d>
            <a:camera prst="isometricOffAxis1Right"/>
            <a:lightRig rig="threePt" dir="t"/>
          </a:scene3d>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WB_Otates-17.jpg"/>
          <p:cNvPicPr>
            <a:picLocks noChangeAspect="1"/>
          </p:cNvPicPr>
          <p:nvPr/>
        </p:nvPicPr>
        <p:blipFill>
          <a:blip r:embed="rId2" cstate="screen"/>
          <a:srcRect/>
          <a:stretch>
            <a:fillRect/>
          </a:stretch>
        </p:blipFill>
        <p:spPr>
          <a:xfrm>
            <a:off x="314325" y="3829050"/>
            <a:ext cx="2466975" cy="2020824"/>
          </a:xfrm>
          <a:prstGeom prst="rect">
            <a:avLst/>
          </a:prstGeom>
          <a:ln w="19050">
            <a:solidFill>
              <a:schemeClr val="tx1"/>
            </a:solidFill>
          </a:ln>
          <a:effectLst>
            <a:reflection blurRad="6350" stA="50000" endA="300" endPos="38500" dist="50800" dir="5400000" sy="-100000" algn="bl" rotWithShape="0"/>
          </a:effectLst>
          <a:scene3d>
            <a:camera prst="isometricOffAxis1Right"/>
            <a:lightRig rig="threePt" dir="t"/>
          </a:scene3d>
        </p:spPr>
      </p:pic>
      <p:sp>
        <p:nvSpPr>
          <p:cNvPr id="9" name="Round Diagonal Corner Rectangle 8"/>
          <p:cNvSpPr/>
          <p:nvPr/>
        </p:nvSpPr>
        <p:spPr>
          <a:xfrm>
            <a:off x="0" y="1600200"/>
            <a:ext cx="9144000" cy="1409700"/>
          </a:xfrm>
          <a:prstGeom prst="round2Diag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6867" name="Picture 9" descr="http://ewb-lehighvalley.org/images/EWBLVP_logo2_edited.jpg"/>
          <p:cNvPicPr>
            <a:picLocks noChangeAspect="1" noChangeArrowheads="1"/>
          </p:cNvPicPr>
          <p:nvPr/>
        </p:nvPicPr>
        <p:blipFill>
          <a:blip r:embed="rId3"/>
          <a:srcRect/>
          <a:stretch>
            <a:fillRect/>
          </a:stretch>
        </p:blipFill>
        <p:spPr bwMode="auto">
          <a:xfrm>
            <a:off x="7035800" y="1630363"/>
            <a:ext cx="1879600" cy="1352550"/>
          </a:xfrm>
          <a:prstGeom prst="rect">
            <a:avLst/>
          </a:prstGeom>
          <a:noFill/>
          <a:ln w="9525">
            <a:noFill/>
            <a:miter lim="800000"/>
            <a:headEnd/>
            <a:tailEnd/>
          </a:ln>
        </p:spPr>
      </p:pic>
      <p:sp>
        <p:nvSpPr>
          <p:cNvPr id="36868" name="TextBox 9"/>
          <p:cNvSpPr txBox="1">
            <a:spLocks noChangeArrowheads="1"/>
          </p:cNvSpPr>
          <p:nvPr/>
        </p:nvSpPr>
        <p:spPr bwMode="auto">
          <a:xfrm>
            <a:off x="76200" y="1638300"/>
            <a:ext cx="7000875" cy="1390650"/>
          </a:xfrm>
          <a:prstGeom prst="rect">
            <a:avLst/>
          </a:prstGeom>
          <a:noFill/>
          <a:ln w="9525">
            <a:noFill/>
            <a:miter lim="800000"/>
            <a:headEnd/>
            <a:tailEnd/>
          </a:ln>
        </p:spPr>
        <p:txBody>
          <a:bodyPr wrap="none"/>
          <a:lstStyle/>
          <a:p>
            <a:r>
              <a:rPr lang="en-US" sz="2600" b="1"/>
              <a:t>EWB – High Plains Professional Chapter</a:t>
            </a:r>
          </a:p>
          <a:p>
            <a:r>
              <a:rPr lang="en-US" sz="3000" b="1"/>
              <a:t>Clean-Water Project:</a:t>
            </a:r>
            <a:br>
              <a:rPr lang="en-US" sz="3000" b="1"/>
            </a:br>
            <a:r>
              <a:rPr lang="en-US" sz="3000" b="1"/>
              <a:t>Otates y Cantarranas, Mexico</a:t>
            </a:r>
          </a:p>
        </p:txBody>
      </p:sp>
      <p:pic>
        <p:nvPicPr>
          <p:cNvPr id="18" name="Picture 17" descr="OtatesChildren.jpg"/>
          <p:cNvPicPr>
            <a:picLocks noChangeAspect="1"/>
          </p:cNvPicPr>
          <p:nvPr/>
        </p:nvPicPr>
        <p:blipFill>
          <a:blip r:embed="rId4" cstate="screen"/>
          <a:srcRect/>
          <a:stretch>
            <a:fillRect/>
          </a:stretch>
        </p:blipFill>
        <p:spPr>
          <a:xfrm>
            <a:off x="6235701" y="3851275"/>
            <a:ext cx="2537017" cy="2020824"/>
          </a:xfrm>
          <a:prstGeom prst="rect">
            <a:avLst/>
          </a:prstGeom>
          <a:ln w="19050">
            <a:solidFill>
              <a:schemeClr val="tx1"/>
            </a:solidFill>
          </a:ln>
          <a:effectLst>
            <a:reflection blurRad="6350" stA="50000" endA="300" endPos="38500" dist="50800" dir="5400000" sy="-100000" algn="bl" rotWithShape="0"/>
          </a:effectLst>
          <a:scene3d>
            <a:camera prst="isometricOffAxis2Left"/>
            <a:lightRig rig="threePt" dir="t"/>
          </a:scene3d>
        </p:spPr>
      </p:pic>
      <p:pic>
        <p:nvPicPr>
          <p:cNvPr id="20" name="Picture 19" descr="EWB_Otates_BorgesKids.jpg"/>
          <p:cNvPicPr>
            <a:picLocks noChangeAspect="1"/>
          </p:cNvPicPr>
          <p:nvPr/>
        </p:nvPicPr>
        <p:blipFill>
          <a:blip r:embed="rId5" cstate="screen"/>
          <a:stretch>
            <a:fillRect/>
          </a:stretch>
        </p:blipFill>
        <p:spPr>
          <a:xfrm>
            <a:off x="3175008" y="3638550"/>
            <a:ext cx="2682509" cy="2020824"/>
          </a:xfrm>
          <a:prstGeom prst="rect">
            <a:avLst/>
          </a:prstGeom>
          <a:ln w="19050">
            <a:solidFill>
              <a:schemeClr val="tx1"/>
            </a:solidFill>
          </a:ln>
          <a:effectLst>
            <a:reflection blurRad="6350" stA="50000" endA="300" endPos="38500" dist="50800" dir="5400000" sy="-100000" algn="bl" rotWithShape="0"/>
          </a:effectLst>
          <a:scene3d>
            <a:camera prst="perspectiveFront"/>
            <a:lightRig rig="threePt" dir="t"/>
          </a:scene3d>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7" descr="EWBStrip1.jpg"/>
          <p:cNvPicPr>
            <a:picLocks noChangeAspect="1"/>
          </p:cNvPicPr>
          <p:nvPr/>
        </p:nvPicPr>
        <p:blipFill>
          <a:blip r:embed="rId2"/>
          <a:srcRect/>
          <a:stretch>
            <a:fillRect/>
          </a:stretch>
        </p:blipFill>
        <p:spPr bwMode="auto">
          <a:xfrm>
            <a:off x="1292225" y="5037138"/>
            <a:ext cx="7486650" cy="1112837"/>
          </a:xfrm>
          <a:prstGeom prst="rect">
            <a:avLst/>
          </a:prstGeom>
          <a:noFill/>
          <a:ln w="9525">
            <a:noFill/>
            <a:miter lim="800000"/>
            <a:headEnd/>
            <a:tailEnd/>
          </a:ln>
        </p:spPr>
      </p:pic>
      <p:sp>
        <p:nvSpPr>
          <p:cNvPr id="37890" name="Slide Number Placeholder 5"/>
          <p:cNvSpPr>
            <a:spLocks noGrp="1"/>
          </p:cNvSpPr>
          <p:nvPr>
            <p:ph type="sldNum" sz="quarter" idx="10"/>
          </p:nvPr>
        </p:nvSpPr>
        <p:spPr>
          <a:noFill/>
        </p:spPr>
        <p:txBody>
          <a:bodyPr/>
          <a:lstStyle/>
          <a:p>
            <a:fld id="{D9714D71-679C-46C3-9DEC-65DE5CA499B5}" type="slidenum">
              <a:rPr lang="en-US" smtClean="0">
                <a:latin typeface="Arial" charset="0"/>
                <a:ea typeface="MS PGothic"/>
                <a:cs typeface="MS PGothic"/>
              </a:rPr>
              <a:pPr/>
              <a:t>22</a:t>
            </a:fld>
            <a:endParaRPr lang="en-US" smtClean="0">
              <a:latin typeface="Arial" charset="0"/>
              <a:ea typeface="MS PGothic"/>
              <a:cs typeface="MS PGothic"/>
            </a:endParaRPr>
          </a:p>
        </p:txBody>
      </p:sp>
      <p:sp>
        <p:nvSpPr>
          <p:cNvPr id="37891" name="Rectangle 20"/>
          <p:cNvSpPr>
            <a:spLocks noGrp="1"/>
          </p:cNvSpPr>
          <p:nvPr>
            <p:ph type="title"/>
          </p:nvPr>
        </p:nvSpPr>
        <p:spPr>
          <a:xfrm>
            <a:off x="173038" y="0"/>
            <a:ext cx="7616825" cy="750888"/>
          </a:xfrm>
        </p:spPr>
        <p:txBody>
          <a:bodyPr/>
          <a:lstStyle/>
          <a:p>
            <a:r>
              <a:rPr lang="en-US" smtClean="0">
                <a:latin typeface="Arial" charset="0"/>
                <a:ea typeface="MS PGothic"/>
              </a:rPr>
              <a:t>Project Fact Sheet</a:t>
            </a:r>
          </a:p>
        </p:txBody>
      </p:sp>
      <p:pic>
        <p:nvPicPr>
          <p:cNvPr id="37892"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22" name="Rectangle 5"/>
          <p:cNvSpPr txBox="1">
            <a:spLocks/>
          </p:cNvSpPr>
          <p:nvPr/>
        </p:nvSpPr>
        <p:spPr bwMode="auto">
          <a:xfrm>
            <a:off x="142875" y="762000"/>
            <a:ext cx="8429625" cy="5038725"/>
          </a:xfrm>
          <a:prstGeom prst="rect">
            <a:avLst/>
          </a:prstGeom>
          <a:noFill/>
          <a:ln w="9525" algn="ctr">
            <a:noFill/>
            <a:miter lim="800000"/>
            <a:headEnd/>
            <a:tailEnd/>
          </a:ln>
        </p:spPr>
        <p:txBody>
          <a:bodyPr lIns="38569" tIns="0" rIns="0" bIns="0"/>
          <a:lstStyle/>
          <a:p>
            <a:pPr marL="228600" indent="-228600" eaLnBrk="0" hangingPunct="0">
              <a:spcBef>
                <a:spcPts val="0"/>
              </a:spcBef>
              <a:spcAft>
                <a:spcPts val="0"/>
              </a:spcAft>
              <a:buSzPct val="110000"/>
              <a:buFont typeface="Arial" pitchFamily="34" charset="0"/>
              <a:buChar char="•"/>
              <a:defRPr/>
            </a:pPr>
            <a:r>
              <a:rPr lang="en-US" sz="2000" b="1" dirty="0">
                <a:latin typeface="Arial" pitchFamily="34" charset="0"/>
              </a:rPr>
              <a:t>About </a:t>
            </a:r>
            <a:r>
              <a:rPr lang="en-US" sz="2000" b="1" dirty="0" err="1">
                <a:latin typeface="Arial" pitchFamily="34" charset="0"/>
              </a:rPr>
              <a:t>Otates</a:t>
            </a:r>
            <a:r>
              <a:rPr lang="en-US" sz="2000" b="1" dirty="0">
                <a:latin typeface="Arial" pitchFamily="34" charset="0"/>
              </a:rPr>
              <a:t> y </a:t>
            </a:r>
            <a:r>
              <a:rPr lang="en-US" sz="2000" b="1" dirty="0" err="1">
                <a:latin typeface="Arial" pitchFamily="34" charset="0"/>
              </a:rPr>
              <a:t>Cantarranas</a:t>
            </a:r>
            <a:endParaRPr lang="en-US" sz="2000" b="1" dirty="0">
              <a:latin typeface="Arial" pitchFamily="34" charset="0"/>
            </a:endParaRPr>
          </a:p>
          <a:p>
            <a:pPr lvl="1" indent="-228600" eaLnBrk="0" hangingPunct="0">
              <a:spcBef>
                <a:spcPts val="0"/>
              </a:spcBef>
              <a:spcAft>
                <a:spcPts val="0"/>
              </a:spcAft>
              <a:buSzPct val="80000"/>
              <a:buFont typeface="Wingdings" pitchFamily="2" charset="2"/>
              <a:buChar char="§"/>
              <a:defRPr/>
            </a:pPr>
            <a:r>
              <a:rPr lang="en-US" sz="2000" dirty="0">
                <a:latin typeface="Arial" pitchFamily="34" charset="0"/>
              </a:rPr>
              <a:t>Located approximately two hours by car from Puerto Vallarta</a:t>
            </a:r>
          </a:p>
          <a:p>
            <a:pPr lvl="1" indent="-228600" eaLnBrk="0" hangingPunct="0">
              <a:spcBef>
                <a:spcPts val="0"/>
              </a:spcBef>
              <a:spcAft>
                <a:spcPts val="0"/>
              </a:spcAft>
              <a:buSzPct val="80000"/>
              <a:buFont typeface="Wingdings" pitchFamily="2" charset="2"/>
              <a:buChar char="§"/>
              <a:defRPr/>
            </a:pPr>
            <a:r>
              <a:rPr lang="en-US" sz="2000" dirty="0">
                <a:latin typeface="Arial" pitchFamily="34" charset="0"/>
              </a:rPr>
              <a:t>About five miles inland from the Pacific Ocean</a:t>
            </a:r>
          </a:p>
          <a:p>
            <a:pPr lvl="1" indent="-228600" eaLnBrk="0" hangingPunct="0">
              <a:spcBef>
                <a:spcPts val="0"/>
              </a:spcBef>
              <a:spcAft>
                <a:spcPts val="0"/>
              </a:spcAft>
              <a:buSzPct val="80000"/>
              <a:buFont typeface="Wingdings" pitchFamily="2" charset="2"/>
              <a:buChar char="§"/>
              <a:defRPr/>
            </a:pPr>
            <a:r>
              <a:rPr lang="en-US" sz="2000" dirty="0">
                <a:latin typeface="Arial" pitchFamily="34" charset="0"/>
              </a:rPr>
              <a:t>Population of ~900 residents</a:t>
            </a:r>
          </a:p>
          <a:p>
            <a:pPr lvl="1" indent="-228600" eaLnBrk="0" hangingPunct="0">
              <a:spcBef>
                <a:spcPts val="0"/>
              </a:spcBef>
              <a:spcAft>
                <a:spcPts val="0"/>
              </a:spcAft>
              <a:buSzPct val="80000"/>
              <a:buFont typeface="Wingdings" pitchFamily="2" charset="2"/>
              <a:buChar char="§"/>
              <a:defRPr/>
            </a:pPr>
            <a:r>
              <a:rPr lang="en-US" sz="2000" dirty="0">
                <a:latin typeface="Arial" pitchFamily="34" charset="0"/>
              </a:rPr>
              <a:t>Agriculture-based economy</a:t>
            </a:r>
          </a:p>
          <a:p>
            <a:pPr marL="685800" lvl="1" indent="-228600" eaLnBrk="0" hangingPunct="0">
              <a:spcBef>
                <a:spcPts val="0"/>
              </a:spcBef>
              <a:spcAft>
                <a:spcPts val="0"/>
              </a:spcAft>
              <a:buSzPct val="110000"/>
              <a:defRPr/>
            </a:pPr>
            <a:endParaRPr lang="en-US" sz="800" dirty="0">
              <a:latin typeface="Arial" pitchFamily="34" charset="0"/>
            </a:endParaRPr>
          </a:p>
          <a:p>
            <a:pPr marL="228600" indent="-228600" eaLnBrk="0" hangingPunct="0">
              <a:spcBef>
                <a:spcPts val="0"/>
              </a:spcBef>
              <a:spcAft>
                <a:spcPts val="0"/>
              </a:spcAft>
              <a:buSzPct val="110000"/>
              <a:buFont typeface="Arial" pitchFamily="34" charset="0"/>
              <a:buChar char="•"/>
              <a:defRPr/>
            </a:pPr>
            <a:r>
              <a:rPr lang="en-US" sz="2000" b="1" dirty="0">
                <a:latin typeface="Arial" pitchFamily="34" charset="0"/>
              </a:rPr>
              <a:t>Project description:</a:t>
            </a:r>
          </a:p>
          <a:p>
            <a:pPr lvl="1" indent="-228600" eaLnBrk="0" hangingPunct="0">
              <a:spcBef>
                <a:spcPts val="0"/>
              </a:spcBef>
              <a:spcAft>
                <a:spcPts val="0"/>
              </a:spcAft>
              <a:buSzPct val="80000"/>
              <a:buFont typeface="Wingdings" pitchFamily="2" charset="2"/>
              <a:buChar char="§"/>
              <a:defRPr/>
            </a:pPr>
            <a:r>
              <a:rPr lang="en-US" sz="2000" dirty="0">
                <a:latin typeface="Arial" pitchFamily="34" charset="0"/>
              </a:rPr>
              <a:t>Well drilling, pipeline installation, and water-tank installation to provide a kindergarten, an elementary school, a small middle school, and the village health clinic with fresh running water</a:t>
            </a:r>
          </a:p>
          <a:p>
            <a:pPr lvl="1" indent="-228600" eaLnBrk="0" hangingPunct="0">
              <a:spcBef>
                <a:spcPts val="0"/>
              </a:spcBef>
              <a:spcAft>
                <a:spcPts val="0"/>
              </a:spcAft>
              <a:buSzPct val="80000"/>
              <a:buFont typeface="Wingdings" pitchFamily="2" charset="2"/>
              <a:buChar char="§"/>
              <a:defRPr/>
            </a:pPr>
            <a:r>
              <a:rPr lang="en-US" sz="2000" dirty="0">
                <a:latin typeface="Arial" pitchFamily="34" charset="0"/>
              </a:rPr>
              <a:t>Prior to this project, the schools and clinic were forced to use standing water from barrels located outside the schools lavatories and clinic facilities</a:t>
            </a:r>
          </a:p>
          <a:p>
            <a:pPr lvl="1" indent="-228600" eaLnBrk="0" hangingPunct="0">
              <a:spcBef>
                <a:spcPts val="0"/>
              </a:spcBef>
              <a:spcAft>
                <a:spcPts val="0"/>
              </a:spcAft>
              <a:buSzPct val="80000"/>
              <a:buFont typeface="Wingdings" pitchFamily="2" charset="2"/>
              <a:buChar char="§"/>
              <a:defRPr/>
            </a:pPr>
            <a:r>
              <a:rPr lang="en-US" sz="2000" dirty="0">
                <a:latin typeface="Arial" pitchFamily="34" charset="0"/>
              </a:rPr>
              <a:t>Work scope included design, engineering, procurement, and construction; water-quality analysis; permitting</a:t>
            </a:r>
          </a:p>
          <a:p>
            <a:pPr lvl="1" indent="-228600" eaLnBrk="0" hangingPunct="0">
              <a:spcBef>
                <a:spcPts val="0"/>
              </a:spcBef>
              <a:spcAft>
                <a:spcPts val="0"/>
              </a:spcAft>
              <a:buSzPct val="80000"/>
              <a:buFont typeface="Wingdings" pitchFamily="2" charset="2"/>
              <a:buChar char="§"/>
              <a:defRPr/>
            </a:pPr>
            <a:r>
              <a:rPr lang="en-US" sz="2000" dirty="0">
                <a:latin typeface="Arial" pitchFamily="34" charset="0"/>
              </a:rPr>
              <a:t>Project entailed thousands of URS employee-volunteer</a:t>
            </a:r>
            <a:br>
              <a:rPr lang="en-US" sz="2000" dirty="0">
                <a:latin typeface="Arial" pitchFamily="34" charset="0"/>
              </a:rPr>
            </a:br>
            <a:r>
              <a:rPr lang="en-US" sz="2000" dirty="0">
                <a:latin typeface="Arial" pitchFamily="34" charset="0"/>
              </a:rPr>
              <a:t>hours and extensive fundraising efforts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6" descr="EWBStrip19.jpg"/>
          <p:cNvPicPr>
            <a:picLocks noChangeAspect="1"/>
          </p:cNvPicPr>
          <p:nvPr/>
        </p:nvPicPr>
        <p:blipFill>
          <a:blip r:embed="rId2"/>
          <a:srcRect/>
          <a:stretch>
            <a:fillRect/>
          </a:stretch>
        </p:blipFill>
        <p:spPr bwMode="auto">
          <a:xfrm>
            <a:off x="1295400" y="5035550"/>
            <a:ext cx="7488238" cy="1112838"/>
          </a:xfrm>
          <a:prstGeom prst="rect">
            <a:avLst/>
          </a:prstGeom>
          <a:noFill/>
          <a:ln w="9525">
            <a:noFill/>
            <a:miter lim="800000"/>
            <a:headEnd/>
            <a:tailEnd/>
          </a:ln>
        </p:spPr>
      </p:pic>
      <p:sp>
        <p:nvSpPr>
          <p:cNvPr id="38914" name="Slide Number Placeholder 5"/>
          <p:cNvSpPr>
            <a:spLocks noGrp="1"/>
          </p:cNvSpPr>
          <p:nvPr>
            <p:ph type="sldNum" sz="quarter" idx="10"/>
          </p:nvPr>
        </p:nvSpPr>
        <p:spPr>
          <a:noFill/>
        </p:spPr>
        <p:txBody>
          <a:bodyPr/>
          <a:lstStyle/>
          <a:p>
            <a:fld id="{133DBB45-77DA-4B64-8E5F-CCCDFAFC1048}" type="slidenum">
              <a:rPr lang="en-US" smtClean="0">
                <a:latin typeface="Arial" charset="0"/>
                <a:ea typeface="MS PGothic"/>
                <a:cs typeface="MS PGothic"/>
              </a:rPr>
              <a:pPr/>
              <a:t>23</a:t>
            </a:fld>
            <a:endParaRPr lang="en-US" smtClean="0">
              <a:latin typeface="Arial" charset="0"/>
              <a:ea typeface="MS PGothic"/>
              <a:cs typeface="MS PGothic"/>
            </a:endParaRPr>
          </a:p>
        </p:txBody>
      </p:sp>
      <p:sp>
        <p:nvSpPr>
          <p:cNvPr id="38915" name="Rectangle 20"/>
          <p:cNvSpPr>
            <a:spLocks noGrp="1"/>
          </p:cNvSpPr>
          <p:nvPr>
            <p:ph type="title"/>
          </p:nvPr>
        </p:nvSpPr>
        <p:spPr>
          <a:xfrm>
            <a:off x="173038" y="0"/>
            <a:ext cx="7616825" cy="750888"/>
          </a:xfrm>
        </p:spPr>
        <p:txBody>
          <a:bodyPr/>
          <a:lstStyle/>
          <a:p>
            <a:r>
              <a:rPr lang="en-US" smtClean="0">
                <a:latin typeface="Arial" charset="0"/>
                <a:ea typeface="MS PGothic"/>
              </a:rPr>
              <a:t>Project Fact Sheet (cont.)</a:t>
            </a:r>
          </a:p>
        </p:txBody>
      </p:sp>
      <p:pic>
        <p:nvPicPr>
          <p:cNvPr id="38916"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38917" name="Rectangle 5"/>
          <p:cNvSpPr txBox="1">
            <a:spLocks/>
          </p:cNvSpPr>
          <p:nvPr/>
        </p:nvSpPr>
        <p:spPr bwMode="auto">
          <a:xfrm>
            <a:off x="142875" y="752475"/>
            <a:ext cx="8601075" cy="4991100"/>
          </a:xfrm>
          <a:prstGeom prst="rect">
            <a:avLst/>
          </a:prstGeom>
          <a:noFill/>
          <a:ln w="9525" algn="ctr">
            <a:noFill/>
            <a:miter lim="800000"/>
            <a:headEnd/>
            <a:tailEnd/>
          </a:ln>
        </p:spPr>
        <p:txBody>
          <a:bodyPr lIns="38569" tIns="0" rIns="0" bIns="0"/>
          <a:lstStyle/>
          <a:p>
            <a:pPr marL="228600" indent="-228600" eaLnBrk="0" hangingPunct="0">
              <a:buSzPct val="110000"/>
              <a:buFont typeface="Arial" charset="0"/>
              <a:buChar char="•"/>
            </a:pPr>
            <a:r>
              <a:rPr lang="en-US" sz="2000" b="1"/>
              <a:t>Major project materials (all materials purchased in Mexico):</a:t>
            </a:r>
          </a:p>
          <a:p>
            <a:pPr lvl="1" indent="-228600" eaLnBrk="0" hangingPunct="0">
              <a:buSzPct val="80000"/>
              <a:buFont typeface="Wingdings" pitchFamily="2" charset="2"/>
              <a:buChar char="§"/>
            </a:pPr>
            <a:r>
              <a:rPr lang="en-US" sz="2000"/>
              <a:t>One-mile of 2” PVC pipe, including pump-discharge/distribution lines</a:t>
            </a:r>
          </a:p>
          <a:p>
            <a:pPr lvl="1" indent="-228600" eaLnBrk="0" hangingPunct="0">
              <a:buSzPct val="80000"/>
              <a:buFont typeface="Wingdings" pitchFamily="2" charset="2"/>
              <a:buChar char="§"/>
            </a:pPr>
            <a:r>
              <a:rPr lang="en-US" sz="2000"/>
              <a:t>Two 10,000 liter water tanks</a:t>
            </a:r>
          </a:p>
          <a:p>
            <a:pPr lvl="1" indent="-228600" eaLnBrk="0" hangingPunct="0">
              <a:buSzPct val="80000"/>
              <a:buFont typeface="Wingdings" pitchFamily="2" charset="2"/>
              <a:buChar char="§"/>
            </a:pPr>
            <a:r>
              <a:rPr lang="en-US" sz="2000"/>
              <a:t>Pump and filtration system</a:t>
            </a:r>
          </a:p>
          <a:p>
            <a:pPr lvl="1" indent="-228600" eaLnBrk="0" hangingPunct="0">
              <a:buSzPct val="110000"/>
            </a:pPr>
            <a:endParaRPr lang="en-US" sz="800"/>
          </a:p>
          <a:p>
            <a:pPr marL="228600" indent="-228600" eaLnBrk="0" hangingPunct="0">
              <a:buSzPct val="110000"/>
              <a:buFont typeface="Arial" charset="0"/>
              <a:buChar char="•"/>
            </a:pPr>
            <a:r>
              <a:rPr lang="en-US" sz="2000" b="1"/>
              <a:t>Additional project details:</a:t>
            </a:r>
          </a:p>
          <a:p>
            <a:pPr lvl="1" indent="-228600" eaLnBrk="0" hangingPunct="0">
              <a:buSzPct val="80000"/>
              <a:buFont typeface="Wingdings" pitchFamily="2" charset="2"/>
              <a:buChar char="§"/>
            </a:pPr>
            <a:r>
              <a:rPr lang="en-US" sz="2000"/>
              <a:t>Overall project cost of ~$50,000 </a:t>
            </a:r>
          </a:p>
          <a:p>
            <a:pPr lvl="1" indent="-228600" eaLnBrk="0" hangingPunct="0">
              <a:buSzPct val="80000"/>
              <a:buFont typeface="Wingdings" pitchFamily="2" charset="2"/>
              <a:buChar char="§"/>
            </a:pPr>
            <a:r>
              <a:rPr lang="en-US" sz="2000"/>
              <a:t>Project timeline was approximately two years from project inception to completion – project commissioning on May 3, 2010</a:t>
            </a:r>
          </a:p>
          <a:p>
            <a:pPr marL="685800" lvl="2" indent="-228600" eaLnBrk="0" hangingPunct="0">
              <a:buSzPct val="110000"/>
              <a:buFont typeface="Arial" charset="0"/>
              <a:buChar char="•"/>
            </a:pPr>
            <a:r>
              <a:rPr lang="en-US" sz="2000"/>
              <a:t>Long development time due to a number of factors</a:t>
            </a:r>
          </a:p>
          <a:p>
            <a:pPr marL="914400" lvl="3" indent="-228600" eaLnBrk="0" hangingPunct="0">
              <a:buSzPct val="80000"/>
              <a:buFont typeface="Wingdings" pitchFamily="2" charset="2"/>
              <a:buChar char="§"/>
            </a:pPr>
            <a:r>
              <a:rPr lang="en-US" sz="2000"/>
              <a:t>EWB – High Plains Professional Chapter’s first project</a:t>
            </a:r>
          </a:p>
          <a:p>
            <a:pPr marL="914400" lvl="3" indent="-228600" eaLnBrk="0" hangingPunct="0">
              <a:buSzPct val="80000"/>
              <a:buFont typeface="Wingdings" pitchFamily="2" charset="2"/>
              <a:buChar char="§"/>
            </a:pPr>
            <a:r>
              <a:rPr lang="en-US" sz="2000"/>
              <a:t>Young project team (initially); volunteer turnover</a:t>
            </a:r>
          </a:p>
          <a:p>
            <a:pPr marL="914400" lvl="3" indent="-228600" eaLnBrk="0" hangingPunct="0">
              <a:buSzPct val="80000"/>
              <a:buFont typeface="Wingdings" pitchFamily="2" charset="2"/>
              <a:buChar char="§"/>
            </a:pPr>
            <a:r>
              <a:rPr lang="en-US" sz="2000"/>
              <a:t>Foreign country logistics</a:t>
            </a:r>
          </a:p>
          <a:p>
            <a:pPr marL="914400" lvl="3" indent="-228600" eaLnBrk="0" hangingPunct="0">
              <a:buSzPct val="80000"/>
              <a:buFont typeface="Wingdings" pitchFamily="2" charset="2"/>
              <a:buChar char="§"/>
            </a:pPr>
            <a:r>
              <a:rPr lang="en-US" sz="2000"/>
              <a:t>Permitting requirements</a:t>
            </a:r>
          </a:p>
          <a:p>
            <a:pPr marL="914400" lvl="3" indent="-228600" eaLnBrk="0" hangingPunct="0">
              <a:buSzPct val="80000"/>
              <a:buFont typeface="Wingdings" pitchFamily="2" charset="2"/>
              <a:buChar char="§"/>
            </a:pPr>
            <a:r>
              <a:rPr lang="en-US" sz="2000"/>
              <a:t>Town council negotiations</a:t>
            </a:r>
          </a:p>
          <a:p>
            <a:pPr marL="914400" lvl="3" indent="-228600" eaLnBrk="0" hangingPunct="0">
              <a:buSzPct val="80000"/>
              <a:buFont typeface="Wingdings" pitchFamily="2" charset="2"/>
              <a:buChar char="§"/>
            </a:pPr>
            <a:r>
              <a:rPr lang="en-US" sz="2000"/>
              <a:t>Construction limited by summer rainy season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0338" y="809625"/>
            <a:ext cx="8401050" cy="5276850"/>
          </a:xfrm>
          <a:prstGeom prst="rect">
            <a:avLst/>
          </a:prstGeom>
          <a:solidFill>
            <a:srgbClr val="5F5F5F"/>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9938" name="Picture 14" descr="EWB_Otates-56.jpg"/>
          <p:cNvPicPr>
            <a:picLocks noChangeAspect="1"/>
          </p:cNvPicPr>
          <p:nvPr/>
        </p:nvPicPr>
        <p:blipFill>
          <a:blip r:embed="rId2"/>
          <a:srcRect/>
          <a:stretch>
            <a:fillRect/>
          </a:stretch>
        </p:blipFill>
        <p:spPr bwMode="auto">
          <a:xfrm>
            <a:off x="2767013" y="2043113"/>
            <a:ext cx="3192462" cy="2443162"/>
          </a:xfrm>
          <a:prstGeom prst="rect">
            <a:avLst/>
          </a:prstGeom>
          <a:noFill/>
          <a:ln w="19050">
            <a:solidFill>
              <a:schemeClr val="tx1"/>
            </a:solidFill>
            <a:miter lim="800000"/>
            <a:headEnd/>
            <a:tailEnd/>
          </a:ln>
        </p:spPr>
      </p:pic>
      <p:pic>
        <p:nvPicPr>
          <p:cNvPr id="39939" name="Picture 16" descr="EWB_Otates-17.jpg"/>
          <p:cNvPicPr>
            <a:picLocks noChangeAspect="1"/>
          </p:cNvPicPr>
          <p:nvPr/>
        </p:nvPicPr>
        <p:blipFill>
          <a:blip r:embed="rId3"/>
          <a:srcRect/>
          <a:stretch>
            <a:fillRect/>
          </a:stretch>
        </p:blipFill>
        <p:spPr bwMode="auto">
          <a:xfrm>
            <a:off x="457200" y="4383088"/>
            <a:ext cx="2486025" cy="1649412"/>
          </a:xfrm>
          <a:prstGeom prst="rect">
            <a:avLst/>
          </a:prstGeom>
          <a:noFill/>
          <a:ln w="9525">
            <a:solidFill>
              <a:schemeClr val="tx1"/>
            </a:solidFill>
            <a:miter lim="800000"/>
            <a:headEnd/>
            <a:tailEnd/>
          </a:ln>
        </p:spPr>
      </p:pic>
      <p:pic>
        <p:nvPicPr>
          <p:cNvPr id="39940" name="Picture 11" descr="EWB_Otates-31.jpg"/>
          <p:cNvPicPr>
            <a:picLocks noChangeAspect="1"/>
          </p:cNvPicPr>
          <p:nvPr/>
        </p:nvPicPr>
        <p:blipFill>
          <a:blip r:embed="rId4"/>
          <a:srcRect/>
          <a:stretch>
            <a:fillRect/>
          </a:stretch>
        </p:blipFill>
        <p:spPr bwMode="auto">
          <a:xfrm>
            <a:off x="3114675" y="4386263"/>
            <a:ext cx="2486025" cy="1646237"/>
          </a:xfrm>
          <a:prstGeom prst="rect">
            <a:avLst/>
          </a:prstGeom>
          <a:noFill/>
          <a:ln w="9525">
            <a:solidFill>
              <a:schemeClr val="tx1"/>
            </a:solidFill>
            <a:miter lim="800000"/>
            <a:headEnd/>
            <a:tailEnd/>
          </a:ln>
        </p:spPr>
      </p:pic>
      <p:pic>
        <p:nvPicPr>
          <p:cNvPr id="39941" name="Picture 9" descr="EWB_Otates-25.jpg"/>
          <p:cNvPicPr>
            <a:picLocks noChangeAspect="1"/>
          </p:cNvPicPr>
          <p:nvPr/>
        </p:nvPicPr>
        <p:blipFill>
          <a:blip r:embed="rId5"/>
          <a:srcRect/>
          <a:stretch>
            <a:fillRect/>
          </a:stretch>
        </p:blipFill>
        <p:spPr bwMode="auto">
          <a:xfrm>
            <a:off x="457200" y="876300"/>
            <a:ext cx="2479675" cy="1646238"/>
          </a:xfrm>
          <a:prstGeom prst="rect">
            <a:avLst/>
          </a:prstGeom>
          <a:noFill/>
          <a:ln w="9525">
            <a:solidFill>
              <a:schemeClr val="tx1"/>
            </a:solidFill>
            <a:miter lim="800000"/>
            <a:headEnd/>
            <a:tailEnd/>
          </a:ln>
        </p:spPr>
      </p:pic>
      <p:sp>
        <p:nvSpPr>
          <p:cNvPr id="39942" name="Slide Number Placeholder 5"/>
          <p:cNvSpPr>
            <a:spLocks noGrp="1"/>
          </p:cNvSpPr>
          <p:nvPr>
            <p:ph type="sldNum" sz="quarter" idx="10"/>
          </p:nvPr>
        </p:nvSpPr>
        <p:spPr>
          <a:noFill/>
        </p:spPr>
        <p:txBody>
          <a:bodyPr/>
          <a:lstStyle/>
          <a:p>
            <a:fld id="{0051D32A-FFA1-4F19-A068-FFE82024F97E}" type="slidenum">
              <a:rPr lang="en-US" smtClean="0">
                <a:latin typeface="Arial" charset="0"/>
                <a:ea typeface="MS PGothic"/>
                <a:cs typeface="MS PGothic"/>
              </a:rPr>
              <a:pPr/>
              <a:t>24</a:t>
            </a:fld>
            <a:endParaRPr lang="en-US" smtClean="0">
              <a:latin typeface="Arial" charset="0"/>
              <a:ea typeface="MS PGothic"/>
              <a:cs typeface="MS PGothic"/>
            </a:endParaRPr>
          </a:p>
        </p:txBody>
      </p:sp>
      <p:sp>
        <p:nvSpPr>
          <p:cNvPr id="39943" name="Rectangle 20"/>
          <p:cNvSpPr>
            <a:spLocks noGrp="1"/>
          </p:cNvSpPr>
          <p:nvPr>
            <p:ph type="title"/>
          </p:nvPr>
        </p:nvSpPr>
        <p:spPr>
          <a:xfrm>
            <a:off x="173038" y="0"/>
            <a:ext cx="7616825" cy="750888"/>
          </a:xfrm>
        </p:spPr>
        <p:txBody>
          <a:bodyPr/>
          <a:lstStyle/>
          <a:p>
            <a:r>
              <a:rPr lang="en-US" smtClean="0">
                <a:latin typeface="Arial" charset="0"/>
                <a:ea typeface="MS PGothic"/>
              </a:rPr>
              <a:t>Project Stakeholders…</a:t>
            </a:r>
          </a:p>
        </p:txBody>
      </p:sp>
      <p:pic>
        <p:nvPicPr>
          <p:cNvPr id="39944" name="Picture 9" descr="http://ewb-lehighvalley.org/images/EWBLVP_logo2_edited.jpg"/>
          <p:cNvPicPr>
            <a:picLocks noChangeAspect="1" noChangeArrowheads="1"/>
          </p:cNvPicPr>
          <p:nvPr/>
        </p:nvPicPr>
        <p:blipFill>
          <a:blip r:embed="rId6"/>
          <a:srcRect/>
          <a:stretch>
            <a:fillRect/>
          </a:stretch>
        </p:blipFill>
        <p:spPr bwMode="auto">
          <a:xfrm>
            <a:off x="7807325" y="17463"/>
            <a:ext cx="965200" cy="695325"/>
          </a:xfrm>
          <a:prstGeom prst="rect">
            <a:avLst/>
          </a:prstGeom>
          <a:noFill/>
          <a:ln w="9525">
            <a:noFill/>
            <a:miter lim="800000"/>
            <a:headEnd/>
            <a:tailEnd/>
          </a:ln>
        </p:spPr>
      </p:pic>
      <p:pic>
        <p:nvPicPr>
          <p:cNvPr id="39945" name="Picture 7" descr="EWB_Otates-63.jpg"/>
          <p:cNvPicPr>
            <a:picLocks noChangeAspect="1"/>
          </p:cNvPicPr>
          <p:nvPr/>
        </p:nvPicPr>
        <p:blipFill>
          <a:blip r:embed="rId7"/>
          <a:srcRect/>
          <a:stretch>
            <a:fillRect/>
          </a:stretch>
        </p:blipFill>
        <p:spPr bwMode="auto">
          <a:xfrm>
            <a:off x="5781675" y="4387850"/>
            <a:ext cx="2422525" cy="1646238"/>
          </a:xfrm>
          <a:prstGeom prst="rect">
            <a:avLst/>
          </a:prstGeom>
          <a:noFill/>
          <a:ln w="9525">
            <a:solidFill>
              <a:schemeClr val="tx1"/>
            </a:solidFill>
            <a:miter lim="800000"/>
            <a:headEnd/>
            <a:tailEnd/>
          </a:ln>
        </p:spPr>
      </p:pic>
      <p:pic>
        <p:nvPicPr>
          <p:cNvPr id="39946" name="Picture 12" descr="EWB_Otates-34.jpg"/>
          <p:cNvPicPr>
            <a:picLocks noChangeAspect="1"/>
          </p:cNvPicPr>
          <p:nvPr/>
        </p:nvPicPr>
        <p:blipFill>
          <a:blip r:embed="rId8"/>
          <a:srcRect/>
          <a:stretch>
            <a:fillRect/>
          </a:stretch>
        </p:blipFill>
        <p:spPr bwMode="auto">
          <a:xfrm>
            <a:off x="454025" y="4384675"/>
            <a:ext cx="2486025" cy="1644650"/>
          </a:xfrm>
          <a:prstGeom prst="rect">
            <a:avLst/>
          </a:prstGeom>
          <a:noFill/>
          <a:ln w="9525">
            <a:solidFill>
              <a:schemeClr val="tx1"/>
            </a:solidFill>
            <a:miter lim="800000"/>
            <a:headEnd/>
            <a:tailEnd/>
          </a:ln>
        </p:spPr>
      </p:pic>
      <p:pic>
        <p:nvPicPr>
          <p:cNvPr id="39947" name="Picture 14" descr="EWB_Otates-55.jpg"/>
          <p:cNvPicPr>
            <a:picLocks noChangeAspect="1"/>
          </p:cNvPicPr>
          <p:nvPr/>
        </p:nvPicPr>
        <p:blipFill>
          <a:blip r:embed="rId9"/>
          <a:srcRect/>
          <a:stretch>
            <a:fillRect/>
          </a:stretch>
        </p:blipFill>
        <p:spPr bwMode="auto">
          <a:xfrm>
            <a:off x="5783263" y="911225"/>
            <a:ext cx="2479675" cy="1646238"/>
          </a:xfrm>
          <a:prstGeom prst="rect">
            <a:avLst/>
          </a:prstGeom>
          <a:noFill/>
          <a:ln w="9525">
            <a:solidFill>
              <a:schemeClr val="tx1"/>
            </a:solidFill>
            <a:miter lim="800000"/>
            <a:headEnd/>
            <a:tailEnd/>
          </a:ln>
        </p:spPr>
      </p:pic>
      <p:pic>
        <p:nvPicPr>
          <p:cNvPr id="39948" name="Picture 18" descr="EWB_Otates-52.jpg"/>
          <p:cNvPicPr>
            <a:picLocks noChangeAspect="1"/>
          </p:cNvPicPr>
          <p:nvPr/>
        </p:nvPicPr>
        <p:blipFill>
          <a:blip r:embed="rId10"/>
          <a:srcRect/>
          <a:stretch>
            <a:fillRect/>
          </a:stretch>
        </p:blipFill>
        <p:spPr bwMode="auto">
          <a:xfrm>
            <a:off x="457200" y="2590800"/>
            <a:ext cx="2486025" cy="1646238"/>
          </a:xfrm>
          <a:prstGeom prst="rect">
            <a:avLst/>
          </a:prstGeom>
          <a:noFill/>
          <a:ln w="9525">
            <a:solidFill>
              <a:schemeClr val="tx1"/>
            </a:solidFill>
            <a:miter lim="800000"/>
            <a:headEnd/>
            <a:tailEnd/>
          </a:ln>
        </p:spPr>
      </p:pic>
      <p:pic>
        <p:nvPicPr>
          <p:cNvPr id="39949" name="Picture 16" descr="EWB_Otates-03"/>
          <p:cNvPicPr>
            <a:picLocks noChangeAspect="1" noChangeArrowheads="1"/>
          </p:cNvPicPr>
          <p:nvPr/>
        </p:nvPicPr>
        <p:blipFill>
          <a:blip r:embed="rId11"/>
          <a:srcRect/>
          <a:stretch>
            <a:fillRect/>
          </a:stretch>
        </p:blipFill>
        <p:spPr bwMode="auto">
          <a:xfrm>
            <a:off x="5778500" y="2635250"/>
            <a:ext cx="2476500" cy="1643063"/>
          </a:xfrm>
          <a:prstGeom prst="rect">
            <a:avLst/>
          </a:prstGeom>
          <a:noFill/>
          <a:ln w="9525">
            <a:solidFill>
              <a:schemeClr val="tx1"/>
            </a:solidFill>
            <a:miter lim="800000"/>
            <a:headEnd/>
            <a:tailEnd/>
          </a:ln>
        </p:spPr>
      </p:pic>
      <p:pic>
        <p:nvPicPr>
          <p:cNvPr id="39950" name="Picture 17" descr="EWB_Otates-30"/>
          <p:cNvPicPr>
            <a:picLocks noChangeAspect="1" noChangeArrowheads="1"/>
          </p:cNvPicPr>
          <p:nvPr/>
        </p:nvPicPr>
        <p:blipFill>
          <a:blip r:embed="rId12"/>
          <a:srcRect/>
          <a:stretch>
            <a:fillRect/>
          </a:stretch>
        </p:blipFill>
        <p:spPr bwMode="auto">
          <a:xfrm>
            <a:off x="3124200" y="908050"/>
            <a:ext cx="2486025" cy="1649413"/>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2" descr="OverallMexicoMap.jpg"/>
          <p:cNvPicPr>
            <a:picLocks noChangeAspect="1"/>
          </p:cNvPicPr>
          <p:nvPr/>
        </p:nvPicPr>
        <p:blipFill>
          <a:blip r:embed="rId2"/>
          <a:srcRect/>
          <a:stretch>
            <a:fillRect/>
          </a:stretch>
        </p:blipFill>
        <p:spPr bwMode="auto">
          <a:xfrm>
            <a:off x="171450" y="833438"/>
            <a:ext cx="4191000" cy="3657600"/>
          </a:xfrm>
          <a:prstGeom prst="rect">
            <a:avLst/>
          </a:prstGeom>
          <a:noFill/>
          <a:ln w="9525">
            <a:noFill/>
            <a:miter lim="800000"/>
            <a:headEnd/>
            <a:tailEnd/>
          </a:ln>
        </p:spPr>
      </p:pic>
      <p:sp>
        <p:nvSpPr>
          <p:cNvPr id="40962" name="Slide Number Placeholder 5"/>
          <p:cNvSpPr>
            <a:spLocks noGrp="1"/>
          </p:cNvSpPr>
          <p:nvPr>
            <p:ph type="sldNum" sz="quarter" idx="10"/>
          </p:nvPr>
        </p:nvSpPr>
        <p:spPr>
          <a:noFill/>
        </p:spPr>
        <p:txBody>
          <a:bodyPr/>
          <a:lstStyle/>
          <a:p>
            <a:fld id="{FF3949A3-DAA8-4B25-933D-BC8286477A96}" type="slidenum">
              <a:rPr lang="en-US" smtClean="0">
                <a:latin typeface="Arial" charset="0"/>
                <a:ea typeface="MS PGothic"/>
                <a:cs typeface="MS PGothic"/>
              </a:rPr>
              <a:pPr/>
              <a:t>25</a:t>
            </a:fld>
            <a:endParaRPr lang="en-US" smtClean="0">
              <a:latin typeface="Arial" charset="0"/>
              <a:ea typeface="MS PGothic"/>
              <a:cs typeface="MS PGothic"/>
            </a:endParaRPr>
          </a:p>
        </p:txBody>
      </p:sp>
      <p:sp>
        <p:nvSpPr>
          <p:cNvPr id="40963" name="Rectangle 20"/>
          <p:cNvSpPr>
            <a:spLocks noGrp="1"/>
          </p:cNvSpPr>
          <p:nvPr>
            <p:ph type="title"/>
          </p:nvPr>
        </p:nvSpPr>
        <p:spPr>
          <a:xfrm>
            <a:off x="173038" y="0"/>
            <a:ext cx="7616825" cy="750888"/>
          </a:xfrm>
        </p:spPr>
        <p:txBody>
          <a:bodyPr/>
          <a:lstStyle/>
          <a:p>
            <a:r>
              <a:rPr lang="en-US" smtClean="0">
                <a:latin typeface="Arial" charset="0"/>
                <a:ea typeface="MS PGothic"/>
              </a:rPr>
              <a:t>Project Location – Otates y Cantarranas, Mexico</a:t>
            </a:r>
          </a:p>
        </p:txBody>
      </p:sp>
      <p:pic>
        <p:nvPicPr>
          <p:cNvPr id="40964"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12" name="Donut 11"/>
          <p:cNvSpPr/>
          <p:nvPr/>
        </p:nvSpPr>
        <p:spPr>
          <a:xfrm>
            <a:off x="2428875" y="3484563"/>
            <a:ext cx="106363" cy="106362"/>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40966" name="Picture 12" descr="MexicoMap.jpg"/>
          <p:cNvPicPr>
            <a:picLocks noChangeAspect="1"/>
          </p:cNvPicPr>
          <p:nvPr/>
        </p:nvPicPr>
        <p:blipFill>
          <a:blip r:embed="rId4"/>
          <a:srcRect/>
          <a:stretch>
            <a:fillRect/>
          </a:stretch>
        </p:blipFill>
        <p:spPr bwMode="auto">
          <a:xfrm>
            <a:off x="4711700" y="1265238"/>
            <a:ext cx="3421063" cy="3657600"/>
          </a:xfrm>
          <a:prstGeom prst="rect">
            <a:avLst/>
          </a:prstGeom>
          <a:noFill/>
          <a:ln w="19050">
            <a:solidFill>
              <a:schemeClr val="tx1"/>
            </a:solidFill>
            <a:miter lim="800000"/>
            <a:headEnd/>
            <a:tailEnd/>
          </a:ln>
        </p:spPr>
      </p:pic>
      <p:sp>
        <p:nvSpPr>
          <p:cNvPr id="14" name="Donut 13"/>
          <p:cNvSpPr/>
          <p:nvPr/>
        </p:nvSpPr>
        <p:spPr>
          <a:xfrm>
            <a:off x="6499225" y="1544638"/>
            <a:ext cx="223838" cy="223837"/>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0968" name="TextBox 15"/>
          <p:cNvSpPr txBox="1">
            <a:spLocks noChangeArrowheads="1"/>
          </p:cNvSpPr>
          <p:nvPr/>
        </p:nvSpPr>
        <p:spPr bwMode="auto">
          <a:xfrm>
            <a:off x="6599238" y="4622800"/>
            <a:ext cx="1622425" cy="338138"/>
          </a:xfrm>
          <a:prstGeom prst="rect">
            <a:avLst/>
          </a:prstGeom>
          <a:noFill/>
          <a:ln w="9525">
            <a:noFill/>
            <a:miter lim="800000"/>
            <a:headEnd/>
            <a:tailEnd/>
          </a:ln>
        </p:spPr>
        <p:txBody>
          <a:bodyPr wrap="none">
            <a:spAutoFit/>
          </a:bodyPr>
          <a:lstStyle/>
          <a:p>
            <a:r>
              <a:rPr lang="en-US" sz="1600" b="1">
                <a:solidFill>
                  <a:srgbClr val="FFFFFF"/>
                </a:solidFill>
              </a:rPr>
              <a:t>Puerto Vallarta</a:t>
            </a:r>
          </a:p>
        </p:txBody>
      </p:sp>
      <p:sp>
        <p:nvSpPr>
          <p:cNvPr id="17" name="Donut 16"/>
          <p:cNvSpPr/>
          <p:nvPr/>
        </p:nvSpPr>
        <p:spPr>
          <a:xfrm>
            <a:off x="6405563" y="4686300"/>
            <a:ext cx="223837" cy="223838"/>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0970" name="TextBox 14"/>
          <p:cNvSpPr txBox="1">
            <a:spLocks noChangeArrowheads="1"/>
          </p:cNvSpPr>
          <p:nvPr/>
        </p:nvSpPr>
        <p:spPr bwMode="auto">
          <a:xfrm>
            <a:off x="276225" y="3346450"/>
            <a:ext cx="2238375" cy="338138"/>
          </a:xfrm>
          <a:prstGeom prst="rect">
            <a:avLst/>
          </a:prstGeom>
          <a:noFill/>
          <a:ln w="9525">
            <a:noFill/>
            <a:miter lim="800000"/>
            <a:headEnd/>
            <a:tailEnd/>
          </a:ln>
        </p:spPr>
        <p:txBody>
          <a:bodyPr>
            <a:spAutoFit/>
          </a:bodyPr>
          <a:lstStyle/>
          <a:p>
            <a:r>
              <a:rPr lang="en-US" sz="1600" b="1">
                <a:solidFill>
                  <a:srgbClr val="FFFFFF"/>
                </a:solidFill>
              </a:rPr>
              <a:t>Otates y Cantarranas</a:t>
            </a:r>
          </a:p>
        </p:txBody>
      </p:sp>
      <p:sp>
        <p:nvSpPr>
          <p:cNvPr id="18" name="Isosceles Triangle 17"/>
          <p:cNvSpPr/>
          <p:nvPr/>
        </p:nvSpPr>
        <p:spPr>
          <a:xfrm rot="16200000">
            <a:off x="1776413" y="2014537"/>
            <a:ext cx="3695700" cy="2162175"/>
          </a:xfrm>
          <a:prstGeom prst="triangle">
            <a:avLst>
              <a:gd name="adj" fmla="val 38577"/>
            </a:avLst>
          </a:prstGeom>
          <a:gradFill>
            <a:gsLst>
              <a:gs pos="0">
                <a:schemeClr val="accent1">
                  <a:tint val="100000"/>
                  <a:shade val="100000"/>
                  <a:satMod val="130000"/>
                  <a:alpha val="7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72" name="TextBox 18"/>
          <p:cNvSpPr txBox="1">
            <a:spLocks noChangeArrowheads="1"/>
          </p:cNvSpPr>
          <p:nvPr/>
        </p:nvSpPr>
        <p:spPr bwMode="auto">
          <a:xfrm>
            <a:off x="6677025" y="1441450"/>
            <a:ext cx="1381125" cy="584200"/>
          </a:xfrm>
          <a:prstGeom prst="rect">
            <a:avLst/>
          </a:prstGeom>
          <a:noFill/>
          <a:ln w="9525">
            <a:noFill/>
            <a:miter lim="800000"/>
            <a:headEnd/>
            <a:tailEnd/>
          </a:ln>
        </p:spPr>
        <p:txBody>
          <a:bodyPr>
            <a:spAutoFit/>
          </a:bodyPr>
          <a:lstStyle/>
          <a:p>
            <a:r>
              <a:rPr lang="en-US" sz="1600" b="1">
                <a:solidFill>
                  <a:srgbClr val="FFFFFF"/>
                </a:solidFill>
              </a:rPr>
              <a:t>Otates y </a:t>
            </a:r>
            <a:br>
              <a:rPr lang="en-US" sz="1600" b="1">
                <a:solidFill>
                  <a:srgbClr val="FFFFFF"/>
                </a:solidFill>
              </a:rPr>
            </a:br>
            <a:r>
              <a:rPr lang="en-US" sz="1600" b="1">
                <a:solidFill>
                  <a:srgbClr val="FFFFFF"/>
                </a:solidFill>
              </a:rPr>
              <a:t>Cantarranas</a:t>
            </a:r>
          </a:p>
        </p:txBody>
      </p:sp>
      <p:sp>
        <p:nvSpPr>
          <p:cNvPr id="20" name="Up-Down Arrow 19"/>
          <p:cNvSpPr/>
          <p:nvPr/>
        </p:nvSpPr>
        <p:spPr>
          <a:xfrm>
            <a:off x="6496050" y="1838325"/>
            <a:ext cx="161925" cy="2790825"/>
          </a:xfrm>
          <a:prstGeom prst="upDownArrow">
            <a:avLst/>
          </a:prstGeom>
          <a:solidFill>
            <a:srgbClr val="FF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74" name="TextBox 20"/>
          <p:cNvSpPr txBox="1">
            <a:spLocks noChangeArrowheads="1"/>
          </p:cNvSpPr>
          <p:nvPr/>
        </p:nvSpPr>
        <p:spPr bwMode="auto">
          <a:xfrm>
            <a:off x="6610350" y="2898775"/>
            <a:ext cx="1504950" cy="646113"/>
          </a:xfrm>
          <a:prstGeom prst="rect">
            <a:avLst/>
          </a:prstGeom>
          <a:solidFill>
            <a:srgbClr val="FFFFCC"/>
          </a:solidFill>
          <a:ln w="9525">
            <a:noFill/>
            <a:miter lim="800000"/>
            <a:headEnd/>
            <a:tailEnd/>
          </a:ln>
        </p:spPr>
        <p:txBody>
          <a:bodyPr>
            <a:spAutoFit/>
          </a:bodyPr>
          <a:lstStyle/>
          <a:p>
            <a:r>
              <a:rPr lang="en-US" sz="1200">
                <a:solidFill>
                  <a:srgbClr val="000000"/>
                </a:solidFill>
              </a:rPr>
              <a:t>Approx. two hours  by car from Puerto Vallarta</a:t>
            </a:r>
          </a:p>
        </p:txBody>
      </p:sp>
      <p:pic>
        <p:nvPicPr>
          <p:cNvPr id="40975" name="Picture 18" descr="EWBStrip16.jpg"/>
          <p:cNvPicPr>
            <a:picLocks noChangeAspect="1"/>
          </p:cNvPicPr>
          <p:nvPr/>
        </p:nvPicPr>
        <p:blipFill>
          <a:blip r:embed="rId5"/>
          <a:srcRect/>
          <a:stretch>
            <a:fillRect/>
          </a:stretch>
        </p:blipFill>
        <p:spPr bwMode="auto">
          <a:xfrm>
            <a:off x="1296988" y="5030788"/>
            <a:ext cx="7489825" cy="1112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6" descr="EWBStrip2.jpg"/>
          <p:cNvPicPr>
            <a:picLocks noChangeAspect="1"/>
          </p:cNvPicPr>
          <p:nvPr/>
        </p:nvPicPr>
        <p:blipFill>
          <a:blip r:embed="rId2"/>
          <a:srcRect/>
          <a:stretch>
            <a:fillRect/>
          </a:stretch>
        </p:blipFill>
        <p:spPr bwMode="auto">
          <a:xfrm>
            <a:off x="1293813" y="5035550"/>
            <a:ext cx="7489825" cy="1112838"/>
          </a:xfrm>
          <a:prstGeom prst="rect">
            <a:avLst/>
          </a:prstGeom>
          <a:noFill/>
          <a:ln w="9525">
            <a:noFill/>
            <a:miter lim="800000"/>
            <a:headEnd/>
            <a:tailEnd/>
          </a:ln>
        </p:spPr>
      </p:pic>
      <p:pic>
        <p:nvPicPr>
          <p:cNvPr id="41986" name="Picture 10" descr="OtatesMap.jpg"/>
          <p:cNvPicPr>
            <a:picLocks noChangeAspect="1"/>
          </p:cNvPicPr>
          <p:nvPr/>
        </p:nvPicPr>
        <p:blipFill>
          <a:blip r:embed="rId3"/>
          <a:srcRect/>
          <a:stretch>
            <a:fillRect/>
          </a:stretch>
        </p:blipFill>
        <p:spPr bwMode="auto">
          <a:xfrm>
            <a:off x="4162425" y="828675"/>
            <a:ext cx="4591050" cy="3759200"/>
          </a:xfrm>
          <a:prstGeom prst="rect">
            <a:avLst/>
          </a:prstGeom>
          <a:noFill/>
          <a:ln w="9525">
            <a:noFill/>
            <a:miter lim="800000"/>
            <a:headEnd/>
            <a:tailEnd/>
          </a:ln>
        </p:spPr>
      </p:pic>
      <p:sp>
        <p:nvSpPr>
          <p:cNvPr id="41987" name="Slide Number Placeholder 5"/>
          <p:cNvSpPr>
            <a:spLocks noGrp="1"/>
          </p:cNvSpPr>
          <p:nvPr>
            <p:ph type="sldNum" sz="quarter" idx="10"/>
          </p:nvPr>
        </p:nvSpPr>
        <p:spPr>
          <a:noFill/>
        </p:spPr>
        <p:txBody>
          <a:bodyPr/>
          <a:lstStyle/>
          <a:p>
            <a:fld id="{33AB2020-0D4F-4D1B-85C9-952328C64C0B}" type="slidenum">
              <a:rPr lang="en-US" smtClean="0">
                <a:latin typeface="Arial" charset="0"/>
                <a:ea typeface="MS PGothic"/>
                <a:cs typeface="MS PGothic"/>
              </a:rPr>
              <a:pPr/>
              <a:t>26</a:t>
            </a:fld>
            <a:endParaRPr lang="en-US" smtClean="0">
              <a:latin typeface="Arial" charset="0"/>
              <a:ea typeface="MS PGothic"/>
              <a:cs typeface="MS PGothic"/>
            </a:endParaRPr>
          </a:p>
        </p:txBody>
      </p:sp>
      <p:sp>
        <p:nvSpPr>
          <p:cNvPr id="41988" name="Rectangle 20"/>
          <p:cNvSpPr>
            <a:spLocks noGrp="1"/>
          </p:cNvSpPr>
          <p:nvPr>
            <p:ph type="title"/>
          </p:nvPr>
        </p:nvSpPr>
        <p:spPr>
          <a:xfrm>
            <a:off x="173038" y="0"/>
            <a:ext cx="7616825" cy="750888"/>
          </a:xfrm>
        </p:spPr>
        <p:txBody>
          <a:bodyPr/>
          <a:lstStyle/>
          <a:p>
            <a:r>
              <a:rPr lang="en-US" smtClean="0">
                <a:latin typeface="Arial" charset="0"/>
                <a:ea typeface="MS PGothic"/>
              </a:rPr>
              <a:t>Otates y Cantarranas – Town Entrance</a:t>
            </a:r>
          </a:p>
        </p:txBody>
      </p:sp>
      <p:pic>
        <p:nvPicPr>
          <p:cNvPr id="41989" name="Picture 9" descr="http://ewb-lehighvalley.org/images/EWBLVP_logo2_edited.jpg"/>
          <p:cNvPicPr>
            <a:picLocks noChangeAspect="1" noChangeArrowheads="1"/>
          </p:cNvPicPr>
          <p:nvPr/>
        </p:nvPicPr>
        <p:blipFill>
          <a:blip r:embed="rId4"/>
          <a:srcRect/>
          <a:stretch>
            <a:fillRect/>
          </a:stretch>
        </p:blipFill>
        <p:spPr bwMode="auto">
          <a:xfrm>
            <a:off x="7807325" y="17463"/>
            <a:ext cx="965200" cy="695325"/>
          </a:xfrm>
          <a:prstGeom prst="rect">
            <a:avLst/>
          </a:prstGeom>
          <a:noFill/>
          <a:ln w="9525">
            <a:noFill/>
            <a:miter lim="800000"/>
            <a:headEnd/>
            <a:tailEnd/>
          </a:ln>
        </p:spPr>
      </p:pic>
      <p:pic>
        <p:nvPicPr>
          <p:cNvPr id="41990" name="Picture 8" descr="EWB_Otates-1.jpg"/>
          <p:cNvPicPr>
            <a:picLocks noChangeAspect="1"/>
          </p:cNvPicPr>
          <p:nvPr/>
        </p:nvPicPr>
        <p:blipFill>
          <a:blip r:embed="rId5"/>
          <a:srcRect/>
          <a:stretch>
            <a:fillRect/>
          </a:stretch>
        </p:blipFill>
        <p:spPr bwMode="auto">
          <a:xfrm>
            <a:off x="200025" y="2597150"/>
            <a:ext cx="4572000" cy="3035300"/>
          </a:xfrm>
          <a:prstGeom prst="rect">
            <a:avLst/>
          </a:prstGeom>
          <a:noFill/>
          <a:ln w="9525">
            <a:solidFill>
              <a:schemeClr val="tx1"/>
            </a:solidFill>
            <a:miter lim="800000"/>
            <a:headEnd/>
            <a:tailEnd/>
          </a:ln>
        </p:spPr>
      </p:pic>
      <p:sp>
        <p:nvSpPr>
          <p:cNvPr id="12" name="Donut 11"/>
          <p:cNvSpPr/>
          <p:nvPr/>
        </p:nvSpPr>
        <p:spPr>
          <a:xfrm>
            <a:off x="5924550" y="4405313"/>
            <a:ext cx="223838" cy="223837"/>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1" name="Isosceles Triangle 10"/>
          <p:cNvSpPr/>
          <p:nvPr/>
        </p:nvSpPr>
        <p:spPr>
          <a:xfrm rot="16200000" flipV="1">
            <a:off x="3890962" y="3500438"/>
            <a:ext cx="3038475" cy="1257300"/>
          </a:xfrm>
          <a:prstGeom prst="triangle">
            <a:avLst>
              <a:gd name="adj" fmla="val 36733"/>
            </a:avLst>
          </a:prstGeom>
          <a:gradFill>
            <a:gsLst>
              <a:gs pos="0">
                <a:schemeClr val="accent1">
                  <a:tint val="100000"/>
                  <a:shade val="100000"/>
                  <a:satMod val="130000"/>
                  <a:alpha val="8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1993" name="Picture 12" descr="EWB_Otates-23.jpg"/>
          <p:cNvPicPr>
            <a:picLocks noChangeAspect="1"/>
          </p:cNvPicPr>
          <p:nvPr/>
        </p:nvPicPr>
        <p:blipFill>
          <a:blip r:embed="rId6"/>
          <a:srcRect/>
          <a:stretch>
            <a:fillRect/>
          </a:stretch>
        </p:blipFill>
        <p:spPr bwMode="auto">
          <a:xfrm>
            <a:off x="547688" y="857250"/>
            <a:ext cx="3475037" cy="168433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5"/>
          <p:cNvSpPr>
            <a:spLocks noGrp="1"/>
          </p:cNvSpPr>
          <p:nvPr>
            <p:ph type="sldNum" sz="quarter" idx="10"/>
          </p:nvPr>
        </p:nvSpPr>
        <p:spPr>
          <a:noFill/>
        </p:spPr>
        <p:txBody>
          <a:bodyPr/>
          <a:lstStyle/>
          <a:p>
            <a:fld id="{FC2CF8C2-D7F9-4B5D-9336-CD4F0BD9ED1B}" type="slidenum">
              <a:rPr lang="en-US" smtClean="0">
                <a:latin typeface="Arial" charset="0"/>
                <a:ea typeface="MS PGothic"/>
                <a:cs typeface="MS PGothic"/>
              </a:rPr>
              <a:pPr/>
              <a:t>27</a:t>
            </a:fld>
            <a:endParaRPr lang="en-US" smtClean="0">
              <a:latin typeface="Arial" charset="0"/>
              <a:ea typeface="MS PGothic"/>
              <a:cs typeface="MS PGothic"/>
            </a:endParaRPr>
          </a:p>
        </p:txBody>
      </p:sp>
      <p:sp>
        <p:nvSpPr>
          <p:cNvPr id="43010" name="Rectangle 20"/>
          <p:cNvSpPr>
            <a:spLocks noGrp="1"/>
          </p:cNvSpPr>
          <p:nvPr>
            <p:ph type="title"/>
          </p:nvPr>
        </p:nvSpPr>
        <p:spPr>
          <a:xfrm>
            <a:off x="173038" y="0"/>
            <a:ext cx="7616825" cy="750888"/>
          </a:xfrm>
        </p:spPr>
        <p:txBody>
          <a:bodyPr/>
          <a:lstStyle/>
          <a:p>
            <a:r>
              <a:rPr lang="en-US" smtClean="0">
                <a:latin typeface="Arial" charset="0"/>
                <a:ea typeface="MS PGothic"/>
              </a:rPr>
              <a:t>Major Project Sites</a:t>
            </a:r>
          </a:p>
        </p:txBody>
      </p:sp>
      <p:pic>
        <p:nvPicPr>
          <p:cNvPr id="43011"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pic>
        <p:nvPicPr>
          <p:cNvPr id="43012" name="Picture 10" descr="OtatesMap.jpg"/>
          <p:cNvPicPr>
            <a:picLocks noChangeAspect="1"/>
          </p:cNvPicPr>
          <p:nvPr/>
        </p:nvPicPr>
        <p:blipFill>
          <a:blip r:embed="rId3"/>
          <a:srcRect/>
          <a:stretch>
            <a:fillRect/>
          </a:stretch>
        </p:blipFill>
        <p:spPr bwMode="auto">
          <a:xfrm>
            <a:off x="365125" y="904875"/>
            <a:ext cx="5835650" cy="4778375"/>
          </a:xfrm>
          <a:prstGeom prst="rect">
            <a:avLst/>
          </a:prstGeom>
          <a:noFill/>
          <a:ln w="9525">
            <a:solidFill>
              <a:schemeClr val="tx1"/>
            </a:solidFill>
            <a:miter lim="800000"/>
            <a:headEnd/>
            <a:tailEnd/>
          </a:ln>
        </p:spPr>
      </p:pic>
      <p:sp>
        <p:nvSpPr>
          <p:cNvPr id="12" name="Donut 11"/>
          <p:cNvSpPr/>
          <p:nvPr/>
        </p:nvSpPr>
        <p:spPr>
          <a:xfrm>
            <a:off x="4506913" y="3114675"/>
            <a:ext cx="195262"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 name="Donut 11"/>
          <p:cNvSpPr/>
          <p:nvPr/>
        </p:nvSpPr>
        <p:spPr>
          <a:xfrm>
            <a:off x="2662238" y="5451475"/>
            <a:ext cx="195262"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 name="Donut 11"/>
          <p:cNvSpPr/>
          <p:nvPr/>
        </p:nvSpPr>
        <p:spPr>
          <a:xfrm>
            <a:off x="3579813" y="2435225"/>
            <a:ext cx="195262"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 name="Donut 11"/>
          <p:cNvSpPr/>
          <p:nvPr/>
        </p:nvSpPr>
        <p:spPr>
          <a:xfrm>
            <a:off x="3343275" y="3492500"/>
            <a:ext cx="195263"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 name="Donut 11"/>
          <p:cNvSpPr/>
          <p:nvPr/>
        </p:nvSpPr>
        <p:spPr>
          <a:xfrm>
            <a:off x="3519488" y="3952875"/>
            <a:ext cx="195262"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 name="Donut 11"/>
          <p:cNvSpPr/>
          <p:nvPr/>
        </p:nvSpPr>
        <p:spPr>
          <a:xfrm>
            <a:off x="5805488" y="2908300"/>
            <a:ext cx="195262"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3019" name="Line 18"/>
          <p:cNvSpPr>
            <a:spLocks noChangeShapeType="1"/>
          </p:cNvSpPr>
          <p:nvPr/>
        </p:nvSpPr>
        <p:spPr bwMode="auto">
          <a:xfrm flipV="1">
            <a:off x="3746500" y="2082800"/>
            <a:ext cx="1765300" cy="419100"/>
          </a:xfrm>
          <a:prstGeom prst="line">
            <a:avLst/>
          </a:prstGeom>
          <a:noFill/>
          <a:ln w="41275">
            <a:solidFill>
              <a:srgbClr val="FF0000"/>
            </a:solidFill>
            <a:round/>
            <a:headEnd/>
            <a:tailEnd/>
          </a:ln>
        </p:spPr>
        <p:txBody>
          <a:bodyPr/>
          <a:lstStyle/>
          <a:p>
            <a:endParaRPr lang="en-US"/>
          </a:p>
        </p:txBody>
      </p:sp>
      <p:pic>
        <p:nvPicPr>
          <p:cNvPr id="43020" name="Picture 19" descr="EWB_Otates-19"/>
          <p:cNvPicPr>
            <a:picLocks noChangeAspect="1" noChangeArrowheads="1"/>
          </p:cNvPicPr>
          <p:nvPr/>
        </p:nvPicPr>
        <p:blipFill>
          <a:blip r:embed="rId4"/>
          <a:srcRect/>
          <a:stretch>
            <a:fillRect/>
          </a:stretch>
        </p:blipFill>
        <p:spPr bwMode="auto">
          <a:xfrm>
            <a:off x="5448300" y="831850"/>
            <a:ext cx="2286000" cy="1479550"/>
          </a:xfrm>
          <a:prstGeom prst="rect">
            <a:avLst/>
          </a:prstGeom>
          <a:noFill/>
          <a:ln w="25400">
            <a:solidFill>
              <a:srgbClr val="FF0000"/>
            </a:solidFill>
            <a:miter lim="800000"/>
            <a:headEnd/>
            <a:tailEnd/>
          </a:ln>
        </p:spPr>
      </p:pic>
      <p:sp>
        <p:nvSpPr>
          <p:cNvPr id="43021" name="Line 20"/>
          <p:cNvSpPr>
            <a:spLocks noChangeShapeType="1"/>
          </p:cNvSpPr>
          <p:nvPr/>
        </p:nvSpPr>
        <p:spPr bwMode="auto">
          <a:xfrm flipV="1">
            <a:off x="5994400" y="2997200"/>
            <a:ext cx="952500" cy="0"/>
          </a:xfrm>
          <a:prstGeom prst="line">
            <a:avLst/>
          </a:prstGeom>
          <a:noFill/>
          <a:ln w="41275">
            <a:solidFill>
              <a:srgbClr val="FF0000"/>
            </a:solidFill>
            <a:round/>
            <a:headEnd/>
            <a:tailEnd/>
          </a:ln>
        </p:spPr>
        <p:txBody>
          <a:bodyPr/>
          <a:lstStyle/>
          <a:p>
            <a:endParaRPr lang="en-US"/>
          </a:p>
        </p:txBody>
      </p:sp>
      <p:pic>
        <p:nvPicPr>
          <p:cNvPr id="43022" name="Picture 21" descr="EWB_Otates-02"/>
          <p:cNvPicPr>
            <a:picLocks noChangeAspect="1" noChangeArrowheads="1"/>
          </p:cNvPicPr>
          <p:nvPr/>
        </p:nvPicPr>
        <p:blipFill>
          <a:blip r:embed="rId5"/>
          <a:srcRect/>
          <a:stretch>
            <a:fillRect/>
          </a:stretch>
        </p:blipFill>
        <p:spPr bwMode="auto">
          <a:xfrm>
            <a:off x="6337300" y="2406650"/>
            <a:ext cx="2286000" cy="1517650"/>
          </a:xfrm>
          <a:prstGeom prst="rect">
            <a:avLst/>
          </a:prstGeom>
          <a:noFill/>
          <a:ln w="25400">
            <a:solidFill>
              <a:srgbClr val="FF0000"/>
            </a:solidFill>
            <a:miter lim="800000"/>
            <a:headEnd/>
            <a:tailEnd/>
          </a:ln>
        </p:spPr>
      </p:pic>
      <p:sp>
        <p:nvSpPr>
          <p:cNvPr id="43023" name="Line 22"/>
          <p:cNvSpPr>
            <a:spLocks noChangeShapeType="1"/>
          </p:cNvSpPr>
          <p:nvPr/>
        </p:nvSpPr>
        <p:spPr bwMode="auto">
          <a:xfrm>
            <a:off x="4635500" y="3263900"/>
            <a:ext cx="965200" cy="1117600"/>
          </a:xfrm>
          <a:prstGeom prst="line">
            <a:avLst/>
          </a:prstGeom>
          <a:noFill/>
          <a:ln w="41275">
            <a:solidFill>
              <a:srgbClr val="FF0000"/>
            </a:solidFill>
            <a:round/>
            <a:headEnd/>
            <a:tailEnd/>
          </a:ln>
        </p:spPr>
        <p:txBody>
          <a:bodyPr/>
          <a:lstStyle/>
          <a:p>
            <a:endParaRPr lang="en-US"/>
          </a:p>
        </p:txBody>
      </p:sp>
      <p:pic>
        <p:nvPicPr>
          <p:cNvPr id="43024" name="Picture 23" descr="EWB_Otates-78"/>
          <p:cNvPicPr>
            <a:picLocks noChangeAspect="1" noChangeArrowheads="1"/>
          </p:cNvPicPr>
          <p:nvPr/>
        </p:nvPicPr>
        <p:blipFill>
          <a:blip r:embed="rId6"/>
          <a:srcRect/>
          <a:stretch>
            <a:fillRect/>
          </a:stretch>
        </p:blipFill>
        <p:spPr bwMode="auto">
          <a:xfrm>
            <a:off x="4749800" y="4057650"/>
            <a:ext cx="2286000" cy="1517650"/>
          </a:xfrm>
          <a:prstGeom prst="rect">
            <a:avLst/>
          </a:prstGeom>
          <a:noFill/>
          <a:ln w="25400">
            <a:solidFill>
              <a:srgbClr val="FF0000"/>
            </a:solidFill>
            <a:miter lim="800000"/>
            <a:headEnd/>
            <a:tailEnd/>
          </a:ln>
        </p:spPr>
      </p:pic>
      <p:sp>
        <p:nvSpPr>
          <p:cNvPr id="7" name="Donut 11"/>
          <p:cNvSpPr/>
          <p:nvPr/>
        </p:nvSpPr>
        <p:spPr>
          <a:xfrm>
            <a:off x="4392613" y="1978025"/>
            <a:ext cx="195262"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3026" name="Line 25"/>
          <p:cNvSpPr>
            <a:spLocks noChangeShapeType="1"/>
          </p:cNvSpPr>
          <p:nvPr/>
        </p:nvSpPr>
        <p:spPr bwMode="auto">
          <a:xfrm>
            <a:off x="2730500" y="1612900"/>
            <a:ext cx="1676400" cy="431800"/>
          </a:xfrm>
          <a:prstGeom prst="line">
            <a:avLst/>
          </a:prstGeom>
          <a:noFill/>
          <a:ln w="41275">
            <a:solidFill>
              <a:srgbClr val="FF0000"/>
            </a:solidFill>
            <a:round/>
            <a:headEnd/>
            <a:tailEnd/>
          </a:ln>
        </p:spPr>
        <p:txBody>
          <a:bodyPr/>
          <a:lstStyle/>
          <a:p>
            <a:endParaRPr lang="en-US"/>
          </a:p>
        </p:txBody>
      </p:sp>
      <p:pic>
        <p:nvPicPr>
          <p:cNvPr id="43027" name="Picture 28" descr="EWB_Otates-44"/>
          <p:cNvPicPr>
            <a:picLocks noChangeAspect="1" noChangeArrowheads="1"/>
          </p:cNvPicPr>
          <p:nvPr/>
        </p:nvPicPr>
        <p:blipFill>
          <a:blip r:embed="rId7"/>
          <a:srcRect/>
          <a:stretch>
            <a:fillRect/>
          </a:stretch>
        </p:blipFill>
        <p:spPr bwMode="auto">
          <a:xfrm>
            <a:off x="1530350" y="952500"/>
            <a:ext cx="1173163" cy="1766888"/>
          </a:xfrm>
          <a:prstGeom prst="rect">
            <a:avLst/>
          </a:prstGeom>
          <a:noFill/>
          <a:ln w="25400">
            <a:solidFill>
              <a:srgbClr val="FF0000"/>
            </a:solidFill>
            <a:miter lim="800000"/>
            <a:headEnd/>
            <a:tailEnd/>
          </a:ln>
        </p:spPr>
      </p:pic>
      <p:sp>
        <p:nvSpPr>
          <p:cNvPr id="43028" name="Line 29"/>
          <p:cNvSpPr>
            <a:spLocks noChangeShapeType="1"/>
          </p:cNvSpPr>
          <p:nvPr/>
        </p:nvSpPr>
        <p:spPr bwMode="auto">
          <a:xfrm flipV="1">
            <a:off x="2241550" y="3594100"/>
            <a:ext cx="1122363" cy="0"/>
          </a:xfrm>
          <a:prstGeom prst="line">
            <a:avLst/>
          </a:prstGeom>
          <a:noFill/>
          <a:ln w="41275">
            <a:solidFill>
              <a:srgbClr val="FF0000"/>
            </a:solidFill>
            <a:round/>
            <a:headEnd/>
            <a:tailEnd/>
          </a:ln>
        </p:spPr>
        <p:txBody>
          <a:bodyPr/>
          <a:lstStyle/>
          <a:p>
            <a:endParaRPr lang="en-US"/>
          </a:p>
        </p:txBody>
      </p:sp>
      <p:pic>
        <p:nvPicPr>
          <p:cNvPr id="43029" name="Picture 30" descr="EWB_Otates-13"/>
          <p:cNvPicPr>
            <a:picLocks noChangeAspect="1" noChangeArrowheads="1"/>
          </p:cNvPicPr>
          <p:nvPr/>
        </p:nvPicPr>
        <p:blipFill>
          <a:blip r:embed="rId8"/>
          <a:srcRect/>
          <a:stretch>
            <a:fillRect/>
          </a:stretch>
        </p:blipFill>
        <p:spPr bwMode="auto">
          <a:xfrm>
            <a:off x="139700" y="3079750"/>
            <a:ext cx="2108200" cy="1517650"/>
          </a:xfrm>
          <a:prstGeom prst="rect">
            <a:avLst/>
          </a:prstGeom>
          <a:noFill/>
          <a:ln w="25400">
            <a:solidFill>
              <a:srgbClr val="FF0000"/>
            </a:solidFill>
            <a:miter lim="800000"/>
            <a:headEnd/>
            <a:tailEnd/>
          </a:ln>
        </p:spPr>
      </p:pic>
      <p:sp>
        <p:nvSpPr>
          <p:cNvPr id="43030" name="Line 31"/>
          <p:cNvSpPr>
            <a:spLocks noChangeShapeType="1"/>
          </p:cNvSpPr>
          <p:nvPr/>
        </p:nvSpPr>
        <p:spPr bwMode="auto">
          <a:xfrm flipH="1">
            <a:off x="3605213" y="4127500"/>
            <a:ext cx="14287" cy="622300"/>
          </a:xfrm>
          <a:prstGeom prst="line">
            <a:avLst/>
          </a:prstGeom>
          <a:noFill/>
          <a:ln w="41275">
            <a:solidFill>
              <a:srgbClr val="FF0000"/>
            </a:solidFill>
            <a:round/>
            <a:headEnd/>
            <a:tailEnd/>
          </a:ln>
        </p:spPr>
        <p:txBody>
          <a:bodyPr/>
          <a:lstStyle/>
          <a:p>
            <a:endParaRPr lang="en-US"/>
          </a:p>
        </p:txBody>
      </p:sp>
      <p:pic>
        <p:nvPicPr>
          <p:cNvPr id="43031" name="Picture 32" descr="EWB_Otates-11"/>
          <p:cNvPicPr>
            <a:picLocks noChangeAspect="1" noChangeArrowheads="1"/>
          </p:cNvPicPr>
          <p:nvPr/>
        </p:nvPicPr>
        <p:blipFill>
          <a:blip r:embed="rId9"/>
          <a:srcRect/>
          <a:stretch>
            <a:fillRect/>
          </a:stretch>
        </p:blipFill>
        <p:spPr bwMode="auto">
          <a:xfrm>
            <a:off x="2247900" y="4730750"/>
            <a:ext cx="2286000" cy="1365250"/>
          </a:xfrm>
          <a:prstGeom prst="rect">
            <a:avLst/>
          </a:prstGeom>
          <a:noFill/>
          <a:ln w="25400">
            <a:solidFill>
              <a:srgbClr val="FF0000"/>
            </a:solidFill>
            <a:miter lim="800000"/>
            <a:headEnd/>
            <a:tailEnd/>
          </a:ln>
        </p:spPr>
      </p:pic>
      <p:sp>
        <p:nvSpPr>
          <p:cNvPr id="43032" name="TextBox 14"/>
          <p:cNvSpPr txBox="1">
            <a:spLocks noChangeArrowheads="1"/>
          </p:cNvSpPr>
          <p:nvPr/>
        </p:nvSpPr>
        <p:spPr bwMode="auto">
          <a:xfrm>
            <a:off x="1647825" y="971550"/>
            <a:ext cx="930275" cy="274638"/>
          </a:xfrm>
          <a:prstGeom prst="rect">
            <a:avLst/>
          </a:prstGeom>
          <a:solidFill>
            <a:schemeClr val="bg1"/>
          </a:solidFill>
          <a:ln w="9525">
            <a:noFill/>
            <a:miter lim="800000"/>
            <a:headEnd/>
            <a:tailEnd/>
          </a:ln>
        </p:spPr>
        <p:txBody>
          <a:bodyPr>
            <a:spAutoFit/>
          </a:bodyPr>
          <a:lstStyle/>
          <a:p>
            <a:pPr algn="ctr"/>
            <a:r>
              <a:rPr lang="en-US" sz="1200" b="1"/>
              <a:t>Well head</a:t>
            </a:r>
          </a:p>
        </p:txBody>
      </p:sp>
      <p:sp>
        <p:nvSpPr>
          <p:cNvPr id="43033" name="TextBox 14"/>
          <p:cNvSpPr txBox="1">
            <a:spLocks noChangeArrowheads="1"/>
          </p:cNvSpPr>
          <p:nvPr/>
        </p:nvSpPr>
        <p:spPr bwMode="auto">
          <a:xfrm>
            <a:off x="6156325" y="1987550"/>
            <a:ext cx="1552575" cy="274638"/>
          </a:xfrm>
          <a:prstGeom prst="rect">
            <a:avLst/>
          </a:prstGeom>
          <a:solidFill>
            <a:schemeClr val="bg1"/>
          </a:solidFill>
          <a:ln w="9525">
            <a:noFill/>
            <a:miter lim="800000"/>
            <a:headEnd/>
            <a:tailEnd/>
          </a:ln>
        </p:spPr>
        <p:txBody>
          <a:bodyPr>
            <a:spAutoFit/>
          </a:bodyPr>
          <a:lstStyle/>
          <a:p>
            <a:pPr algn="ctr"/>
            <a:r>
              <a:rPr lang="en-US" sz="1200" b="1"/>
              <a:t>Elementary school</a:t>
            </a:r>
          </a:p>
        </p:txBody>
      </p:sp>
      <p:sp>
        <p:nvSpPr>
          <p:cNvPr id="43034" name="TextBox 14"/>
          <p:cNvSpPr txBox="1">
            <a:spLocks noChangeArrowheads="1"/>
          </p:cNvSpPr>
          <p:nvPr/>
        </p:nvSpPr>
        <p:spPr bwMode="auto">
          <a:xfrm>
            <a:off x="6499225" y="3613150"/>
            <a:ext cx="2085975" cy="274638"/>
          </a:xfrm>
          <a:prstGeom prst="rect">
            <a:avLst/>
          </a:prstGeom>
          <a:solidFill>
            <a:schemeClr val="bg1"/>
          </a:solidFill>
          <a:ln w="9525">
            <a:noFill/>
            <a:miter lim="800000"/>
            <a:headEnd/>
            <a:tailEnd/>
          </a:ln>
        </p:spPr>
        <p:txBody>
          <a:bodyPr>
            <a:spAutoFit/>
          </a:bodyPr>
          <a:lstStyle/>
          <a:p>
            <a:pPr algn="ctr"/>
            <a:r>
              <a:rPr lang="en-US" sz="1200" b="1"/>
              <a:t>Water tanks, pump house</a:t>
            </a:r>
          </a:p>
        </p:txBody>
      </p:sp>
      <p:sp>
        <p:nvSpPr>
          <p:cNvPr id="43035" name="TextBox 14"/>
          <p:cNvSpPr txBox="1">
            <a:spLocks noChangeArrowheads="1"/>
          </p:cNvSpPr>
          <p:nvPr/>
        </p:nvSpPr>
        <p:spPr bwMode="auto">
          <a:xfrm>
            <a:off x="5788025" y="5251450"/>
            <a:ext cx="1222375" cy="276225"/>
          </a:xfrm>
          <a:prstGeom prst="rect">
            <a:avLst/>
          </a:prstGeom>
          <a:solidFill>
            <a:schemeClr val="bg1"/>
          </a:solidFill>
          <a:ln w="9525">
            <a:noFill/>
            <a:miter lim="800000"/>
            <a:headEnd/>
            <a:tailEnd/>
          </a:ln>
        </p:spPr>
        <p:txBody>
          <a:bodyPr>
            <a:spAutoFit/>
          </a:bodyPr>
          <a:lstStyle/>
          <a:p>
            <a:pPr algn="ctr"/>
            <a:r>
              <a:rPr lang="en-US" sz="1200" b="1"/>
              <a:t>Middle school</a:t>
            </a:r>
          </a:p>
        </p:txBody>
      </p:sp>
      <p:sp>
        <p:nvSpPr>
          <p:cNvPr id="43036" name="TextBox 14"/>
          <p:cNvSpPr txBox="1">
            <a:spLocks noChangeArrowheads="1"/>
          </p:cNvSpPr>
          <p:nvPr/>
        </p:nvSpPr>
        <p:spPr bwMode="auto">
          <a:xfrm>
            <a:off x="2257425" y="5784850"/>
            <a:ext cx="1133475" cy="274638"/>
          </a:xfrm>
          <a:prstGeom prst="rect">
            <a:avLst/>
          </a:prstGeom>
          <a:solidFill>
            <a:schemeClr val="bg1"/>
          </a:solidFill>
          <a:ln w="9525">
            <a:noFill/>
            <a:miter lim="800000"/>
            <a:headEnd/>
            <a:tailEnd/>
          </a:ln>
        </p:spPr>
        <p:txBody>
          <a:bodyPr>
            <a:spAutoFit/>
          </a:bodyPr>
          <a:lstStyle/>
          <a:p>
            <a:pPr algn="ctr"/>
            <a:r>
              <a:rPr lang="en-US" sz="1200" b="1"/>
              <a:t>Kindergarten</a:t>
            </a:r>
          </a:p>
        </p:txBody>
      </p:sp>
      <p:sp>
        <p:nvSpPr>
          <p:cNvPr id="43037" name="TextBox 14"/>
          <p:cNvSpPr txBox="1">
            <a:spLocks noChangeArrowheads="1"/>
          </p:cNvSpPr>
          <p:nvPr/>
        </p:nvSpPr>
        <p:spPr bwMode="auto">
          <a:xfrm>
            <a:off x="1104900" y="3117850"/>
            <a:ext cx="1082675" cy="274638"/>
          </a:xfrm>
          <a:prstGeom prst="rect">
            <a:avLst/>
          </a:prstGeom>
          <a:solidFill>
            <a:schemeClr val="bg1"/>
          </a:solidFill>
          <a:ln w="9525">
            <a:noFill/>
            <a:miter lim="800000"/>
            <a:headEnd/>
            <a:tailEnd/>
          </a:ln>
        </p:spPr>
        <p:txBody>
          <a:bodyPr>
            <a:spAutoFit/>
          </a:bodyPr>
          <a:lstStyle/>
          <a:p>
            <a:pPr algn="ctr"/>
            <a:r>
              <a:rPr lang="en-US" sz="1200" b="1"/>
              <a:t>Health clinic</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0" descr="OtatesMap.jpg"/>
          <p:cNvPicPr>
            <a:picLocks noChangeAspect="1"/>
          </p:cNvPicPr>
          <p:nvPr/>
        </p:nvPicPr>
        <p:blipFill>
          <a:blip r:embed="rId2"/>
          <a:srcRect/>
          <a:stretch>
            <a:fillRect/>
          </a:stretch>
        </p:blipFill>
        <p:spPr bwMode="auto">
          <a:xfrm>
            <a:off x="365125" y="904875"/>
            <a:ext cx="5835650" cy="4778375"/>
          </a:xfrm>
          <a:prstGeom prst="rect">
            <a:avLst/>
          </a:prstGeom>
          <a:noFill/>
          <a:ln w="9525">
            <a:solidFill>
              <a:schemeClr val="tx1"/>
            </a:solidFill>
            <a:miter lim="800000"/>
            <a:headEnd/>
            <a:tailEnd/>
          </a:ln>
        </p:spPr>
      </p:pic>
      <p:grpSp>
        <p:nvGrpSpPr>
          <p:cNvPr id="44034" name="Group 41"/>
          <p:cNvGrpSpPr>
            <a:grpSpLocks/>
          </p:cNvGrpSpPr>
          <p:nvPr/>
        </p:nvGrpSpPr>
        <p:grpSpPr bwMode="auto">
          <a:xfrm>
            <a:off x="4635500" y="863600"/>
            <a:ext cx="4089400" cy="5257800"/>
            <a:chOff x="2920" y="544"/>
            <a:chExt cx="2576" cy="3312"/>
          </a:xfrm>
        </p:grpSpPr>
        <p:sp>
          <p:nvSpPr>
            <p:cNvPr id="44048" name="Rectangle 40"/>
            <p:cNvSpPr>
              <a:spLocks noChangeArrowheads="1"/>
            </p:cNvSpPr>
            <p:nvPr/>
          </p:nvSpPr>
          <p:spPr bwMode="auto">
            <a:xfrm>
              <a:off x="4192" y="888"/>
              <a:ext cx="1304" cy="2968"/>
            </a:xfrm>
            <a:prstGeom prst="rect">
              <a:avLst/>
            </a:prstGeom>
            <a:solidFill>
              <a:srgbClr val="5F5F5F"/>
            </a:solidFill>
            <a:ln w="9525">
              <a:noFill/>
              <a:miter lim="800000"/>
              <a:headEnd/>
              <a:tailEnd/>
            </a:ln>
          </p:spPr>
          <p:txBody>
            <a:bodyPr wrap="none" anchor="ctr"/>
            <a:lstStyle/>
            <a:p>
              <a:endParaRPr lang="en-US"/>
            </a:p>
          </p:txBody>
        </p:sp>
        <p:sp>
          <p:nvSpPr>
            <p:cNvPr id="44049" name="Rectangle 39"/>
            <p:cNvSpPr>
              <a:spLocks noChangeArrowheads="1"/>
            </p:cNvSpPr>
            <p:nvPr/>
          </p:nvSpPr>
          <p:spPr bwMode="auto">
            <a:xfrm>
              <a:off x="2920" y="544"/>
              <a:ext cx="2576" cy="2968"/>
            </a:xfrm>
            <a:prstGeom prst="rect">
              <a:avLst/>
            </a:prstGeom>
            <a:solidFill>
              <a:srgbClr val="5F5F5F"/>
            </a:solidFill>
            <a:ln w="9525">
              <a:noFill/>
              <a:miter lim="800000"/>
              <a:headEnd/>
              <a:tailEnd/>
            </a:ln>
          </p:spPr>
          <p:txBody>
            <a:bodyPr wrap="none" anchor="ctr"/>
            <a:lstStyle/>
            <a:p>
              <a:endParaRPr lang="en-US"/>
            </a:p>
          </p:txBody>
        </p:sp>
      </p:grpSp>
      <p:sp>
        <p:nvSpPr>
          <p:cNvPr id="44035" name="Slide Number Placeholder 5"/>
          <p:cNvSpPr txBox="1">
            <a:spLocks noGrp="1"/>
          </p:cNvSpPr>
          <p:nvPr/>
        </p:nvSpPr>
        <p:spPr bwMode="auto">
          <a:xfrm>
            <a:off x="6934200" y="6477000"/>
            <a:ext cx="2133600" cy="365125"/>
          </a:xfrm>
          <a:prstGeom prst="rect">
            <a:avLst/>
          </a:prstGeom>
          <a:noFill/>
          <a:ln w="9525">
            <a:noFill/>
            <a:miter lim="800000"/>
            <a:headEnd/>
            <a:tailEnd/>
          </a:ln>
        </p:spPr>
        <p:txBody>
          <a:bodyPr lIns="91429" tIns="45715" rIns="91429" bIns="45715" anchor="ctr"/>
          <a:lstStyle/>
          <a:p>
            <a:pPr algn="r"/>
            <a:fld id="{A3346F62-B2C2-4B5E-8094-6F7ECCE9E721}" type="slidenum">
              <a:rPr lang="en-US" sz="1000"/>
              <a:pPr algn="r"/>
              <a:t>28</a:t>
            </a:fld>
            <a:endParaRPr lang="en-US" sz="1000"/>
          </a:p>
        </p:txBody>
      </p:sp>
      <p:sp>
        <p:nvSpPr>
          <p:cNvPr id="44036" name="Rectangle 20"/>
          <p:cNvSpPr>
            <a:spLocks noGrp="1"/>
          </p:cNvSpPr>
          <p:nvPr>
            <p:ph type="title" idx="4294967295"/>
          </p:nvPr>
        </p:nvSpPr>
        <p:spPr>
          <a:xfrm>
            <a:off x="173038" y="0"/>
            <a:ext cx="7616825" cy="750888"/>
          </a:xfrm>
        </p:spPr>
        <p:txBody>
          <a:bodyPr/>
          <a:lstStyle/>
          <a:p>
            <a:r>
              <a:rPr lang="en-US" smtClean="0">
                <a:latin typeface="Arial" charset="0"/>
                <a:ea typeface="MS PGothic"/>
              </a:rPr>
              <a:t>Major Project Sites – Well Head</a:t>
            </a:r>
          </a:p>
        </p:txBody>
      </p:sp>
      <p:pic>
        <p:nvPicPr>
          <p:cNvPr id="44037"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12" name="Donut 11"/>
          <p:cNvSpPr/>
          <p:nvPr/>
        </p:nvSpPr>
        <p:spPr>
          <a:xfrm>
            <a:off x="4392613" y="1978025"/>
            <a:ext cx="195262"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4039" name="Line 19"/>
          <p:cNvSpPr>
            <a:spLocks noChangeShapeType="1"/>
          </p:cNvSpPr>
          <p:nvPr/>
        </p:nvSpPr>
        <p:spPr bwMode="auto">
          <a:xfrm>
            <a:off x="2730500" y="1612900"/>
            <a:ext cx="1676400" cy="431800"/>
          </a:xfrm>
          <a:prstGeom prst="line">
            <a:avLst/>
          </a:prstGeom>
          <a:noFill/>
          <a:ln w="41275">
            <a:solidFill>
              <a:srgbClr val="FF0000"/>
            </a:solidFill>
            <a:round/>
            <a:headEnd/>
            <a:tailEnd/>
          </a:ln>
        </p:spPr>
        <p:txBody>
          <a:bodyPr/>
          <a:lstStyle/>
          <a:p>
            <a:endParaRPr lang="en-US"/>
          </a:p>
        </p:txBody>
      </p:sp>
      <p:pic>
        <p:nvPicPr>
          <p:cNvPr id="44040" name="Picture 20" descr="EWB_Otates-44"/>
          <p:cNvPicPr>
            <a:picLocks noChangeAspect="1" noChangeArrowheads="1"/>
          </p:cNvPicPr>
          <p:nvPr/>
        </p:nvPicPr>
        <p:blipFill>
          <a:blip r:embed="rId4"/>
          <a:srcRect/>
          <a:stretch>
            <a:fillRect/>
          </a:stretch>
        </p:blipFill>
        <p:spPr bwMode="auto">
          <a:xfrm>
            <a:off x="1530350" y="952500"/>
            <a:ext cx="1173163" cy="1766888"/>
          </a:xfrm>
          <a:prstGeom prst="rect">
            <a:avLst/>
          </a:prstGeom>
          <a:noFill/>
          <a:ln w="25400">
            <a:solidFill>
              <a:srgbClr val="FF0000"/>
            </a:solidFill>
            <a:miter lim="800000"/>
            <a:headEnd/>
            <a:tailEnd/>
          </a:ln>
        </p:spPr>
      </p:pic>
      <p:sp>
        <p:nvSpPr>
          <p:cNvPr id="44041" name="TextBox 14"/>
          <p:cNvSpPr txBox="1">
            <a:spLocks noChangeArrowheads="1"/>
          </p:cNvSpPr>
          <p:nvPr/>
        </p:nvSpPr>
        <p:spPr bwMode="auto">
          <a:xfrm>
            <a:off x="1647825" y="971550"/>
            <a:ext cx="930275" cy="274638"/>
          </a:xfrm>
          <a:prstGeom prst="rect">
            <a:avLst/>
          </a:prstGeom>
          <a:solidFill>
            <a:schemeClr val="bg1"/>
          </a:solidFill>
          <a:ln w="9525">
            <a:noFill/>
            <a:miter lim="800000"/>
            <a:headEnd/>
            <a:tailEnd/>
          </a:ln>
        </p:spPr>
        <p:txBody>
          <a:bodyPr>
            <a:spAutoFit/>
          </a:bodyPr>
          <a:lstStyle/>
          <a:p>
            <a:pPr algn="ctr"/>
            <a:r>
              <a:rPr lang="en-US" sz="1200" b="1"/>
              <a:t>Well head</a:t>
            </a:r>
          </a:p>
        </p:txBody>
      </p:sp>
      <p:pic>
        <p:nvPicPr>
          <p:cNvPr id="44042" name="Picture 32" descr="EWB_Otates-53"/>
          <p:cNvPicPr>
            <a:picLocks noChangeAspect="1" noChangeArrowheads="1"/>
          </p:cNvPicPr>
          <p:nvPr/>
        </p:nvPicPr>
        <p:blipFill>
          <a:blip r:embed="rId5"/>
          <a:srcRect/>
          <a:stretch>
            <a:fillRect/>
          </a:stretch>
        </p:blipFill>
        <p:spPr bwMode="auto">
          <a:xfrm>
            <a:off x="4692650" y="4087813"/>
            <a:ext cx="2001838" cy="1379537"/>
          </a:xfrm>
          <a:prstGeom prst="rect">
            <a:avLst/>
          </a:prstGeom>
          <a:noFill/>
          <a:ln w="22225">
            <a:solidFill>
              <a:schemeClr val="tx1"/>
            </a:solidFill>
            <a:miter lim="800000"/>
            <a:headEnd/>
            <a:tailEnd/>
          </a:ln>
        </p:spPr>
      </p:pic>
      <p:pic>
        <p:nvPicPr>
          <p:cNvPr id="44043" name="Picture 33" descr="EWB_Otates-40"/>
          <p:cNvPicPr>
            <a:picLocks noChangeAspect="1" noChangeArrowheads="1"/>
          </p:cNvPicPr>
          <p:nvPr/>
        </p:nvPicPr>
        <p:blipFill>
          <a:blip r:embed="rId6"/>
          <a:srcRect/>
          <a:stretch>
            <a:fillRect/>
          </a:stretch>
        </p:blipFill>
        <p:spPr bwMode="auto">
          <a:xfrm>
            <a:off x="4724400" y="927100"/>
            <a:ext cx="2247900" cy="1492250"/>
          </a:xfrm>
          <a:prstGeom prst="rect">
            <a:avLst/>
          </a:prstGeom>
          <a:noFill/>
          <a:ln w="22225">
            <a:solidFill>
              <a:schemeClr val="tx1"/>
            </a:solidFill>
            <a:miter lim="800000"/>
            <a:headEnd/>
            <a:tailEnd/>
          </a:ln>
        </p:spPr>
      </p:pic>
      <p:pic>
        <p:nvPicPr>
          <p:cNvPr id="44044" name="Picture 34" descr="EWB_Otates-41"/>
          <p:cNvPicPr>
            <a:picLocks noChangeAspect="1" noChangeArrowheads="1"/>
          </p:cNvPicPr>
          <p:nvPr/>
        </p:nvPicPr>
        <p:blipFill>
          <a:blip r:embed="rId7"/>
          <a:srcRect/>
          <a:stretch>
            <a:fillRect/>
          </a:stretch>
        </p:blipFill>
        <p:spPr bwMode="auto">
          <a:xfrm>
            <a:off x="4724400" y="2514600"/>
            <a:ext cx="2247900" cy="1492250"/>
          </a:xfrm>
          <a:prstGeom prst="rect">
            <a:avLst/>
          </a:prstGeom>
          <a:noFill/>
          <a:ln w="22225">
            <a:solidFill>
              <a:schemeClr val="tx1"/>
            </a:solidFill>
            <a:miter lim="800000"/>
            <a:headEnd/>
            <a:tailEnd/>
          </a:ln>
        </p:spPr>
      </p:pic>
      <p:pic>
        <p:nvPicPr>
          <p:cNvPr id="44045" name="Picture 35" descr="EWB_Otates-42"/>
          <p:cNvPicPr>
            <a:picLocks noChangeAspect="1" noChangeArrowheads="1"/>
          </p:cNvPicPr>
          <p:nvPr/>
        </p:nvPicPr>
        <p:blipFill>
          <a:blip r:embed="rId8"/>
          <a:srcRect/>
          <a:stretch>
            <a:fillRect/>
          </a:stretch>
        </p:blipFill>
        <p:spPr bwMode="auto">
          <a:xfrm>
            <a:off x="6502400" y="3289300"/>
            <a:ext cx="2139950" cy="1420813"/>
          </a:xfrm>
          <a:prstGeom prst="rect">
            <a:avLst/>
          </a:prstGeom>
          <a:noFill/>
          <a:ln w="22225">
            <a:solidFill>
              <a:schemeClr val="tx1"/>
            </a:solidFill>
            <a:miter lim="800000"/>
            <a:headEnd/>
            <a:tailEnd/>
          </a:ln>
        </p:spPr>
      </p:pic>
      <p:pic>
        <p:nvPicPr>
          <p:cNvPr id="44046" name="Picture 36" descr="EWB_Otates-43"/>
          <p:cNvPicPr>
            <a:picLocks noChangeAspect="1" noChangeArrowheads="1"/>
          </p:cNvPicPr>
          <p:nvPr/>
        </p:nvPicPr>
        <p:blipFill>
          <a:blip r:embed="rId9"/>
          <a:srcRect/>
          <a:stretch>
            <a:fillRect/>
          </a:stretch>
        </p:blipFill>
        <p:spPr bwMode="auto">
          <a:xfrm>
            <a:off x="7073900" y="927100"/>
            <a:ext cx="1517650" cy="2286000"/>
          </a:xfrm>
          <a:prstGeom prst="rect">
            <a:avLst/>
          </a:prstGeom>
          <a:noFill/>
          <a:ln w="22225">
            <a:solidFill>
              <a:schemeClr val="tx1"/>
            </a:solidFill>
            <a:miter lim="800000"/>
            <a:headEnd/>
            <a:tailEnd/>
          </a:ln>
        </p:spPr>
      </p:pic>
      <p:pic>
        <p:nvPicPr>
          <p:cNvPr id="44047" name="Picture 38" descr="EWB_Otates-47"/>
          <p:cNvPicPr>
            <a:picLocks noChangeAspect="1" noChangeArrowheads="1"/>
          </p:cNvPicPr>
          <p:nvPr/>
        </p:nvPicPr>
        <p:blipFill>
          <a:blip r:embed="rId10"/>
          <a:srcRect/>
          <a:stretch>
            <a:fillRect/>
          </a:stretch>
        </p:blipFill>
        <p:spPr bwMode="auto">
          <a:xfrm>
            <a:off x="6743700" y="4799013"/>
            <a:ext cx="1905000" cy="1265237"/>
          </a:xfrm>
          <a:prstGeom prst="rect">
            <a:avLst/>
          </a:prstGeom>
          <a:noFill/>
          <a:ln w="222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p:cNvSpPr txBox="1">
            <a:spLocks noGrp="1"/>
          </p:cNvSpPr>
          <p:nvPr/>
        </p:nvSpPr>
        <p:spPr bwMode="auto">
          <a:xfrm>
            <a:off x="6934200" y="6477000"/>
            <a:ext cx="2133600" cy="365125"/>
          </a:xfrm>
          <a:prstGeom prst="rect">
            <a:avLst/>
          </a:prstGeom>
          <a:noFill/>
          <a:ln w="9525">
            <a:noFill/>
            <a:miter lim="800000"/>
            <a:headEnd/>
            <a:tailEnd/>
          </a:ln>
        </p:spPr>
        <p:txBody>
          <a:bodyPr lIns="91429" tIns="45715" rIns="91429" bIns="45715" anchor="ctr"/>
          <a:lstStyle/>
          <a:p>
            <a:pPr algn="r"/>
            <a:fld id="{9E79DC50-272E-40C7-B27F-BDD0D993A3AA}" type="slidenum">
              <a:rPr lang="en-US" sz="1000"/>
              <a:pPr algn="r"/>
              <a:t>29</a:t>
            </a:fld>
            <a:endParaRPr lang="en-US" sz="1000"/>
          </a:p>
        </p:txBody>
      </p:sp>
      <p:sp>
        <p:nvSpPr>
          <p:cNvPr id="45058" name="Rectangle 20"/>
          <p:cNvSpPr>
            <a:spLocks noGrp="1"/>
          </p:cNvSpPr>
          <p:nvPr>
            <p:ph type="title" idx="4294967295"/>
          </p:nvPr>
        </p:nvSpPr>
        <p:spPr>
          <a:xfrm>
            <a:off x="173038" y="0"/>
            <a:ext cx="7616825" cy="750888"/>
          </a:xfrm>
        </p:spPr>
        <p:txBody>
          <a:bodyPr/>
          <a:lstStyle/>
          <a:p>
            <a:r>
              <a:rPr lang="en-US" smtClean="0">
                <a:latin typeface="Arial" charset="0"/>
                <a:ea typeface="MS PGothic"/>
              </a:rPr>
              <a:t>Major Project Sites – Water Tanks, Pump House</a:t>
            </a:r>
          </a:p>
        </p:txBody>
      </p:sp>
      <p:pic>
        <p:nvPicPr>
          <p:cNvPr id="45059"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pic>
        <p:nvPicPr>
          <p:cNvPr id="45060" name="Picture 10" descr="OtatesMap.jpg"/>
          <p:cNvPicPr>
            <a:picLocks noChangeAspect="1"/>
          </p:cNvPicPr>
          <p:nvPr/>
        </p:nvPicPr>
        <p:blipFill>
          <a:blip r:embed="rId3"/>
          <a:srcRect/>
          <a:stretch>
            <a:fillRect/>
          </a:stretch>
        </p:blipFill>
        <p:spPr bwMode="auto">
          <a:xfrm>
            <a:off x="365125" y="904875"/>
            <a:ext cx="5835650" cy="4778375"/>
          </a:xfrm>
          <a:prstGeom prst="rect">
            <a:avLst/>
          </a:prstGeom>
          <a:noFill/>
          <a:ln w="9525">
            <a:solidFill>
              <a:schemeClr val="tx1"/>
            </a:solidFill>
            <a:miter lim="800000"/>
            <a:headEnd/>
            <a:tailEnd/>
          </a:ln>
        </p:spPr>
      </p:pic>
      <p:sp>
        <p:nvSpPr>
          <p:cNvPr id="12" name="Donut 11"/>
          <p:cNvSpPr/>
          <p:nvPr/>
        </p:nvSpPr>
        <p:spPr>
          <a:xfrm>
            <a:off x="5805488" y="2908300"/>
            <a:ext cx="195262"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5062" name="Line 14"/>
          <p:cNvSpPr>
            <a:spLocks noChangeShapeType="1"/>
          </p:cNvSpPr>
          <p:nvPr/>
        </p:nvSpPr>
        <p:spPr bwMode="auto">
          <a:xfrm flipV="1">
            <a:off x="5613400" y="3009900"/>
            <a:ext cx="215900" cy="787400"/>
          </a:xfrm>
          <a:prstGeom prst="line">
            <a:avLst/>
          </a:prstGeom>
          <a:noFill/>
          <a:ln w="41275">
            <a:solidFill>
              <a:srgbClr val="FF0000"/>
            </a:solidFill>
            <a:round/>
            <a:headEnd/>
            <a:tailEnd/>
          </a:ln>
        </p:spPr>
        <p:txBody>
          <a:bodyPr/>
          <a:lstStyle/>
          <a:p>
            <a:endParaRPr lang="en-US"/>
          </a:p>
        </p:txBody>
      </p:sp>
      <p:pic>
        <p:nvPicPr>
          <p:cNvPr id="45063" name="Picture 15" descr="EWB_Otates-02"/>
          <p:cNvPicPr>
            <a:picLocks noChangeAspect="1" noChangeArrowheads="1"/>
          </p:cNvPicPr>
          <p:nvPr/>
        </p:nvPicPr>
        <p:blipFill>
          <a:blip r:embed="rId4"/>
          <a:srcRect/>
          <a:stretch>
            <a:fillRect/>
          </a:stretch>
        </p:blipFill>
        <p:spPr bwMode="auto">
          <a:xfrm>
            <a:off x="3327400" y="3790950"/>
            <a:ext cx="2286000" cy="1517650"/>
          </a:xfrm>
          <a:prstGeom prst="rect">
            <a:avLst/>
          </a:prstGeom>
          <a:noFill/>
          <a:ln w="25400">
            <a:solidFill>
              <a:srgbClr val="FF0000"/>
            </a:solidFill>
            <a:miter lim="800000"/>
            <a:headEnd/>
            <a:tailEnd/>
          </a:ln>
        </p:spPr>
      </p:pic>
      <p:sp>
        <p:nvSpPr>
          <p:cNvPr id="45064" name="TextBox 14"/>
          <p:cNvSpPr txBox="1">
            <a:spLocks noChangeArrowheads="1"/>
          </p:cNvSpPr>
          <p:nvPr/>
        </p:nvSpPr>
        <p:spPr bwMode="auto">
          <a:xfrm>
            <a:off x="3489325" y="4997450"/>
            <a:ext cx="2085975" cy="274638"/>
          </a:xfrm>
          <a:prstGeom prst="rect">
            <a:avLst/>
          </a:prstGeom>
          <a:solidFill>
            <a:schemeClr val="bg1"/>
          </a:solidFill>
          <a:ln w="9525">
            <a:noFill/>
            <a:miter lim="800000"/>
            <a:headEnd/>
            <a:tailEnd/>
          </a:ln>
        </p:spPr>
        <p:txBody>
          <a:bodyPr>
            <a:spAutoFit/>
          </a:bodyPr>
          <a:lstStyle/>
          <a:p>
            <a:pPr algn="ctr"/>
            <a:r>
              <a:rPr lang="en-US" sz="1200" b="1"/>
              <a:t>Water tanks, pump house</a:t>
            </a:r>
          </a:p>
        </p:txBody>
      </p:sp>
      <p:pic>
        <p:nvPicPr>
          <p:cNvPr id="45065" name="Picture 31" descr="EWB_Otates-07"/>
          <p:cNvPicPr>
            <a:picLocks noChangeAspect="1" noChangeArrowheads="1"/>
          </p:cNvPicPr>
          <p:nvPr/>
        </p:nvPicPr>
        <p:blipFill>
          <a:blip r:embed="rId5"/>
          <a:srcRect/>
          <a:stretch>
            <a:fillRect/>
          </a:stretch>
        </p:blipFill>
        <p:spPr bwMode="auto">
          <a:xfrm>
            <a:off x="173038" y="958850"/>
            <a:ext cx="2697162" cy="1790700"/>
          </a:xfrm>
          <a:prstGeom prst="rect">
            <a:avLst/>
          </a:prstGeom>
          <a:noFill/>
          <a:ln w="22225">
            <a:solidFill>
              <a:schemeClr val="tx1"/>
            </a:solidFill>
            <a:miter lim="800000"/>
            <a:headEnd/>
            <a:tailEnd/>
          </a:ln>
        </p:spPr>
      </p:pic>
      <p:pic>
        <p:nvPicPr>
          <p:cNvPr id="45066" name="Picture 32" descr="EWB_Otates-04"/>
          <p:cNvPicPr>
            <a:picLocks noChangeAspect="1" noChangeArrowheads="1"/>
          </p:cNvPicPr>
          <p:nvPr/>
        </p:nvPicPr>
        <p:blipFill>
          <a:blip r:embed="rId6"/>
          <a:srcRect/>
          <a:stretch>
            <a:fillRect/>
          </a:stretch>
        </p:blipFill>
        <p:spPr bwMode="auto">
          <a:xfrm>
            <a:off x="5892800" y="971550"/>
            <a:ext cx="2697163" cy="1790700"/>
          </a:xfrm>
          <a:prstGeom prst="rect">
            <a:avLst/>
          </a:prstGeom>
          <a:noFill/>
          <a:ln w="22225">
            <a:solidFill>
              <a:schemeClr val="tx1"/>
            </a:solidFill>
            <a:miter lim="800000"/>
            <a:headEnd/>
            <a:tailEnd/>
          </a:ln>
        </p:spPr>
      </p:pic>
      <p:pic>
        <p:nvPicPr>
          <p:cNvPr id="45067" name="Picture 33" descr="EWB_Otates-10"/>
          <p:cNvPicPr>
            <a:picLocks noChangeAspect="1" noChangeArrowheads="1"/>
          </p:cNvPicPr>
          <p:nvPr/>
        </p:nvPicPr>
        <p:blipFill>
          <a:blip r:embed="rId7"/>
          <a:srcRect/>
          <a:stretch>
            <a:fillRect/>
          </a:stretch>
        </p:blipFill>
        <p:spPr bwMode="auto">
          <a:xfrm>
            <a:off x="6289675" y="2844800"/>
            <a:ext cx="2138363" cy="3219450"/>
          </a:xfrm>
          <a:prstGeom prst="rect">
            <a:avLst/>
          </a:prstGeom>
          <a:noFill/>
          <a:ln w="22225">
            <a:solidFill>
              <a:schemeClr val="tx1"/>
            </a:solidFill>
            <a:miter lim="800000"/>
            <a:headEnd/>
            <a:tailEnd/>
          </a:ln>
        </p:spPr>
      </p:pic>
      <p:pic>
        <p:nvPicPr>
          <p:cNvPr id="45068" name="Picture 34" descr="EWB_Otates-06"/>
          <p:cNvPicPr>
            <a:picLocks noChangeAspect="1" noChangeArrowheads="1"/>
          </p:cNvPicPr>
          <p:nvPr/>
        </p:nvPicPr>
        <p:blipFill>
          <a:blip r:embed="rId8"/>
          <a:srcRect/>
          <a:stretch>
            <a:fillRect/>
          </a:stretch>
        </p:blipFill>
        <p:spPr bwMode="auto">
          <a:xfrm>
            <a:off x="3009900" y="971550"/>
            <a:ext cx="2770188" cy="1793875"/>
          </a:xfrm>
          <a:prstGeom prst="rect">
            <a:avLst/>
          </a:prstGeom>
          <a:noFill/>
          <a:ln w="22225">
            <a:solidFill>
              <a:schemeClr val="tx1"/>
            </a:solidFill>
            <a:miter lim="800000"/>
            <a:headEnd/>
            <a:tailEnd/>
          </a:ln>
        </p:spPr>
      </p:pic>
      <p:pic>
        <p:nvPicPr>
          <p:cNvPr id="45069" name="Picture 35" descr="EWB_Otates-05"/>
          <p:cNvPicPr>
            <a:picLocks noChangeAspect="1" noChangeArrowheads="1"/>
          </p:cNvPicPr>
          <p:nvPr/>
        </p:nvPicPr>
        <p:blipFill>
          <a:blip r:embed="rId9"/>
          <a:srcRect/>
          <a:stretch>
            <a:fillRect/>
          </a:stretch>
        </p:blipFill>
        <p:spPr bwMode="auto">
          <a:xfrm>
            <a:off x="160338" y="2844800"/>
            <a:ext cx="2124075" cy="3200400"/>
          </a:xfrm>
          <a:prstGeom prst="rect">
            <a:avLst/>
          </a:prstGeom>
          <a:noFill/>
          <a:ln w="222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1" descr="EWBStrip11.jpg"/>
          <p:cNvPicPr>
            <a:picLocks noChangeAspect="1"/>
          </p:cNvPicPr>
          <p:nvPr/>
        </p:nvPicPr>
        <p:blipFill>
          <a:blip r:embed="rId2"/>
          <a:srcRect/>
          <a:stretch>
            <a:fillRect/>
          </a:stretch>
        </p:blipFill>
        <p:spPr bwMode="auto">
          <a:xfrm>
            <a:off x="1287463" y="5045075"/>
            <a:ext cx="7489825" cy="1112838"/>
          </a:xfrm>
          <a:prstGeom prst="rect">
            <a:avLst/>
          </a:prstGeom>
          <a:noFill/>
          <a:ln w="9525">
            <a:noFill/>
            <a:miter lim="800000"/>
            <a:headEnd/>
            <a:tailEnd/>
          </a:ln>
        </p:spPr>
      </p:pic>
      <p:sp>
        <p:nvSpPr>
          <p:cNvPr id="18434" name="Slide Number Placeholder 5"/>
          <p:cNvSpPr>
            <a:spLocks noGrp="1"/>
          </p:cNvSpPr>
          <p:nvPr>
            <p:ph type="sldNum" sz="quarter" idx="10"/>
          </p:nvPr>
        </p:nvSpPr>
        <p:spPr>
          <a:noFill/>
        </p:spPr>
        <p:txBody>
          <a:bodyPr/>
          <a:lstStyle/>
          <a:p>
            <a:fld id="{F1E99618-8CCD-410E-A680-C65A15A81B1E}" type="slidenum">
              <a:rPr lang="en-US" smtClean="0">
                <a:latin typeface="Arial" charset="0"/>
                <a:ea typeface="MS PGothic"/>
                <a:cs typeface="MS PGothic"/>
              </a:rPr>
              <a:pPr/>
              <a:t>3</a:t>
            </a:fld>
            <a:endParaRPr lang="en-US" smtClean="0">
              <a:latin typeface="Arial" charset="0"/>
              <a:ea typeface="MS PGothic"/>
              <a:cs typeface="MS PGothic"/>
            </a:endParaRPr>
          </a:p>
        </p:txBody>
      </p:sp>
      <p:sp>
        <p:nvSpPr>
          <p:cNvPr id="18435" name="Rectangle 20"/>
          <p:cNvSpPr>
            <a:spLocks noGrp="1"/>
          </p:cNvSpPr>
          <p:nvPr>
            <p:ph type="title"/>
          </p:nvPr>
        </p:nvSpPr>
        <p:spPr>
          <a:xfrm>
            <a:off x="173038" y="0"/>
            <a:ext cx="7616825" cy="750888"/>
          </a:xfrm>
        </p:spPr>
        <p:txBody>
          <a:bodyPr/>
          <a:lstStyle/>
          <a:p>
            <a:r>
              <a:rPr lang="en-US" smtClean="0">
                <a:latin typeface="Arial" charset="0"/>
                <a:ea typeface="MS PGothic"/>
              </a:rPr>
              <a:t>EWB–USA: History and Mission</a:t>
            </a:r>
          </a:p>
        </p:txBody>
      </p:sp>
      <p:pic>
        <p:nvPicPr>
          <p:cNvPr id="18436"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22" name="Rectangle 5"/>
          <p:cNvSpPr txBox="1">
            <a:spLocks/>
          </p:cNvSpPr>
          <p:nvPr/>
        </p:nvSpPr>
        <p:spPr bwMode="auto">
          <a:xfrm>
            <a:off x="114300" y="808038"/>
            <a:ext cx="8610600" cy="5032375"/>
          </a:xfrm>
          <a:prstGeom prst="rect">
            <a:avLst/>
          </a:prstGeom>
          <a:noFill/>
          <a:ln w="9525" algn="ctr">
            <a:noFill/>
            <a:miter lim="800000"/>
            <a:headEnd/>
            <a:tailEnd/>
          </a:ln>
        </p:spPr>
        <p:txBody>
          <a:bodyPr lIns="38569" tIns="0" rIns="0" bIns="0"/>
          <a:lstStyle/>
          <a:p>
            <a:pPr marL="858838" indent="-854075" eaLnBrk="0" hangingPunct="0">
              <a:spcBef>
                <a:spcPts val="0"/>
              </a:spcBef>
              <a:spcAft>
                <a:spcPts val="1200"/>
              </a:spcAft>
              <a:buSzPct val="110000"/>
              <a:defRPr/>
            </a:pPr>
            <a:r>
              <a:rPr lang="en-US" sz="2000" b="1" dirty="0">
                <a:latin typeface="Arial" pitchFamily="34" charset="0"/>
              </a:rPr>
              <a:t>2000</a:t>
            </a:r>
            <a:r>
              <a:rPr lang="en-US" sz="2000" dirty="0">
                <a:latin typeface="Arial" pitchFamily="34" charset="0"/>
              </a:rPr>
              <a:t> – First project in San Pablo, Belize, to bring water from the local river to small village</a:t>
            </a:r>
          </a:p>
          <a:p>
            <a:pPr marL="858838" indent="-854075" eaLnBrk="0" hangingPunct="0">
              <a:spcBef>
                <a:spcPts val="0"/>
              </a:spcBef>
              <a:spcAft>
                <a:spcPts val="1200"/>
              </a:spcAft>
              <a:buSzPct val="110000"/>
              <a:defRPr/>
            </a:pPr>
            <a:r>
              <a:rPr lang="en-US" sz="2000" b="1" dirty="0">
                <a:latin typeface="Arial" pitchFamily="34" charset="0"/>
              </a:rPr>
              <a:t>2002</a:t>
            </a:r>
            <a:r>
              <a:rPr lang="en-US" sz="2000" dirty="0">
                <a:latin typeface="Arial" pitchFamily="34" charset="0"/>
              </a:rPr>
              <a:t> – University of Colorado Engineering Professor, Bernard </a:t>
            </a:r>
            <a:r>
              <a:rPr lang="en-US" sz="2000" dirty="0" err="1">
                <a:latin typeface="Arial" pitchFamily="34" charset="0"/>
              </a:rPr>
              <a:t>Amadei</a:t>
            </a:r>
            <a:r>
              <a:rPr lang="en-US" sz="2000" dirty="0">
                <a:latin typeface="Arial" pitchFamily="34" charset="0"/>
              </a:rPr>
              <a:t>, founded EWB-USA as a 501(c)(3) nonprofit</a:t>
            </a:r>
          </a:p>
          <a:p>
            <a:pPr indent="4763" eaLnBrk="0" hangingPunct="0">
              <a:spcBef>
                <a:spcPts val="0"/>
              </a:spcBef>
              <a:spcAft>
                <a:spcPts val="1200"/>
              </a:spcAft>
              <a:buSzPct val="110000"/>
              <a:defRPr/>
            </a:pPr>
            <a:r>
              <a:rPr lang="en-US" sz="2000" b="1" dirty="0">
                <a:latin typeface="Arial" pitchFamily="34" charset="0"/>
              </a:rPr>
              <a:t>2004</a:t>
            </a:r>
            <a:r>
              <a:rPr lang="en-US" sz="2000" dirty="0">
                <a:latin typeface="Arial" pitchFamily="34" charset="0"/>
              </a:rPr>
              <a:t> – First International Conference in Denver</a:t>
            </a:r>
          </a:p>
          <a:p>
            <a:pPr indent="4763" eaLnBrk="0" hangingPunct="0">
              <a:spcBef>
                <a:spcPts val="0"/>
              </a:spcBef>
              <a:spcAft>
                <a:spcPts val="1200"/>
              </a:spcAft>
              <a:buSzPct val="110000"/>
              <a:defRPr/>
            </a:pPr>
            <a:r>
              <a:rPr lang="en-US" sz="2000" b="1" dirty="0">
                <a:latin typeface="Arial" pitchFamily="34" charset="0"/>
              </a:rPr>
              <a:t>2005</a:t>
            </a:r>
            <a:r>
              <a:rPr lang="en-US" sz="2000" dirty="0">
                <a:latin typeface="Arial" pitchFamily="34" charset="0"/>
              </a:rPr>
              <a:t> – Initiated 83 projects</a:t>
            </a:r>
          </a:p>
          <a:p>
            <a:pPr indent="4763" eaLnBrk="0" hangingPunct="0">
              <a:spcBef>
                <a:spcPts val="0"/>
              </a:spcBef>
              <a:spcAft>
                <a:spcPts val="1200"/>
              </a:spcAft>
              <a:buSzPct val="110000"/>
              <a:defRPr/>
            </a:pPr>
            <a:r>
              <a:rPr lang="en-US" sz="2000" b="1" dirty="0">
                <a:latin typeface="Arial" pitchFamily="34" charset="0"/>
              </a:rPr>
              <a:t>2006</a:t>
            </a:r>
            <a:r>
              <a:rPr lang="en-US" sz="2000" dirty="0">
                <a:latin typeface="Arial" pitchFamily="34" charset="0"/>
              </a:rPr>
              <a:t> – Over 6,000 members in 200 Chapters</a:t>
            </a:r>
          </a:p>
          <a:p>
            <a:pPr indent="4763" eaLnBrk="0" hangingPunct="0">
              <a:spcBef>
                <a:spcPts val="0"/>
              </a:spcBef>
              <a:spcAft>
                <a:spcPts val="1200"/>
              </a:spcAft>
              <a:buSzPct val="110000"/>
              <a:defRPr/>
            </a:pPr>
            <a:r>
              <a:rPr lang="en-US" sz="2000" b="1" dirty="0">
                <a:latin typeface="Arial" pitchFamily="34" charset="0"/>
              </a:rPr>
              <a:t>2007</a:t>
            </a:r>
            <a:r>
              <a:rPr lang="en-US" sz="2000" dirty="0">
                <a:latin typeface="Arial" pitchFamily="34" charset="0"/>
              </a:rPr>
              <a:t> – 228 projects in 45 countries</a:t>
            </a:r>
          </a:p>
          <a:p>
            <a:pPr indent="4763" eaLnBrk="0" hangingPunct="0">
              <a:spcBef>
                <a:spcPts val="0"/>
              </a:spcBef>
              <a:spcAft>
                <a:spcPts val="1200"/>
              </a:spcAft>
              <a:buSzPct val="110000"/>
              <a:defRPr/>
            </a:pPr>
            <a:r>
              <a:rPr lang="en-US" sz="2000" b="1" dirty="0">
                <a:latin typeface="Arial" pitchFamily="34" charset="0"/>
              </a:rPr>
              <a:t>2008</a:t>
            </a:r>
            <a:r>
              <a:rPr lang="en-US" sz="2000" dirty="0">
                <a:latin typeface="Arial" pitchFamily="34" charset="0"/>
              </a:rPr>
              <a:t> – Heinz Award for the Environment given to Dr. Bernard </a:t>
            </a:r>
            <a:r>
              <a:rPr lang="en-US" sz="2000" dirty="0" err="1">
                <a:latin typeface="Arial" pitchFamily="34" charset="0"/>
              </a:rPr>
              <a:t>Amadei</a:t>
            </a:r>
            <a:endParaRPr lang="en-US" sz="2000" dirty="0">
              <a:latin typeface="Arial" pitchFamily="34" charset="0"/>
            </a:endParaRPr>
          </a:p>
          <a:p>
            <a:pPr marL="858838" indent="-858838" eaLnBrk="0" hangingPunct="0">
              <a:spcBef>
                <a:spcPts val="0"/>
              </a:spcBef>
              <a:spcAft>
                <a:spcPts val="1200"/>
              </a:spcAft>
              <a:buSzPct val="110000"/>
              <a:defRPr/>
            </a:pPr>
            <a:r>
              <a:rPr lang="en-US" sz="2000" b="1" dirty="0">
                <a:latin typeface="Arial" pitchFamily="34" charset="0"/>
              </a:rPr>
              <a:t>2009</a:t>
            </a:r>
            <a:r>
              <a:rPr lang="en-US" sz="2000" dirty="0">
                <a:latin typeface="Arial" pitchFamily="34" charset="0"/>
              </a:rPr>
              <a:t> – Over 250 student and professional chapters, more that 12,000 members, and 400+ projects in 45 countries</a:t>
            </a:r>
          </a:p>
          <a:p>
            <a:pPr indent="4763" eaLnBrk="0" hangingPunct="0">
              <a:spcBef>
                <a:spcPts val="0"/>
              </a:spcBef>
              <a:spcAft>
                <a:spcPts val="1200"/>
              </a:spcAft>
              <a:buSzPct val="110000"/>
              <a:defRPr/>
            </a:pPr>
            <a:r>
              <a:rPr lang="en-US" sz="2000" b="1" dirty="0">
                <a:latin typeface="Arial" pitchFamily="34" charset="0"/>
              </a:rPr>
              <a:t>2010</a:t>
            </a:r>
            <a:r>
              <a:rPr lang="en-US" sz="2000" dirty="0">
                <a:latin typeface="Arial" pitchFamily="34" charset="0"/>
              </a:rPr>
              <a:t> – Staff of 24 full-time and part-time professionals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txBox="1">
            <a:spLocks noGrp="1"/>
          </p:cNvSpPr>
          <p:nvPr/>
        </p:nvSpPr>
        <p:spPr bwMode="auto">
          <a:xfrm>
            <a:off x="6934200" y="6477000"/>
            <a:ext cx="2133600" cy="365125"/>
          </a:xfrm>
          <a:prstGeom prst="rect">
            <a:avLst/>
          </a:prstGeom>
          <a:noFill/>
          <a:ln w="9525">
            <a:noFill/>
            <a:miter lim="800000"/>
            <a:headEnd/>
            <a:tailEnd/>
          </a:ln>
        </p:spPr>
        <p:txBody>
          <a:bodyPr lIns="91429" tIns="45715" rIns="91429" bIns="45715" anchor="ctr"/>
          <a:lstStyle/>
          <a:p>
            <a:pPr algn="r"/>
            <a:fld id="{0A16F88C-BE2D-49C4-9C89-E263F1774964}" type="slidenum">
              <a:rPr lang="en-US" sz="1000"/>
              <a:pPr algn="r"/>
              <a:t>30</a:t>
            </a:fld>
            <a:endParaRPr lang="en-US" sz="1000"/>
          </a:p>
        </p:txBody>
      </p:sp>
      <p:sp>
        <p:nvSpPr>
          <p:cNvPr id="46082" name="Rectangle 20"/>
          <p:cNvSpPr>
            <a:spLocks noGrp="1"/>
          </p:cNvSpPr>
          <p:nvPr>
            <p:ph type="title" idx="4294967295"/>
          </p:nvPr>
        </p:nvSpPr>
        <p:spPr>
          <a:xfrm>
            <a:off x="173038" y="0"/>
            <a:ext cx="7616825" cy="750888"/>
          </a:xfrm>
        </p:spPr>
        <p:txBody>
          <a:bodyPr/>
          <a:lstStyle/>
          <a:p>
            <a:r>
              <a:rPr lang="en-US" smtClean="0">
                <a:latin typeface="Arial" charset="0"/>
                <a:ea typeface="MS PGothic"/>
              </a:rPr>
              <a:t>Major Project Sites – Health Clinic</a:t>
            </a:r>
          </a:p>
        </p:txBody>
      </p:sp>
      <p:pic>
        <p:nvPicPr>
          <p:cNvPr id="46083"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pic>
        <p:nvPicPr>
          <p:cNvPr id="46084" name="Picture 10" descr="OtatesMap.jpg"/>
          <p:cNvPicPr>
            <a:picLocks noChangeAspect="1"/>
          </p:cNvPicPr>
          <p:nvPr/>
        </p:nvPicPr>
        <p:blipFill>
          <a:blip r:embed="rId3"/>
          <a:srcRect/>
          <a:stretch>
            <a:fillRect/>
          </a:stretch>
        </p:blipFill>
        <p:spPr bwMode="auto">
          <a:xfrm>
            <a:off x="365125" y="904875"/>
            <a:ext cx="5835650" cy="4778375"/>
          </a:xfrm>
          <a:prstGeom prst="rect">
            <a:avLst/>
          </a:prstGeom>
          <a:noFill/>
          <a:ln w="9525">
            <a:solidFill>
              <a:schemeClr val="tx1"/>
            </a:solidFill>
            <a:miter lim="800000"/>
            <a:headEnd/>
            <a:tailEnd/>
          </a:ln>
        </p:spPr>
      </p:pic>
      <p:pic>
        <p:nvPicPr>
          <p:cNvPr id="46085" name="Picture 31" descr="EWB_Otates-17"/>
          <p:cNvPicPr>
            <a:picLocks noChangeAspect="1" noChangeArrowheads="1"/>
          </p:cNvPicPr>
          <p:nvPr/>
        </p:nvPicPr>
        <p:blipFill>
          <a:blip r:embed="rId4"/>
          <a:srcRect/>
          <a:stretch>
            <a:fillRect/>
          </a:stretch>
        </p:blipFill>
        <p:spPr bwMode="auto">
          <a:xfrm>
            <a:off x="3116263" y="954088"/>
            <a:ext cx="3389312" cy="2251075"/>
          </a:xfrm>
          <a:prstGeom prst="rect">
            <a:avLst/>
          </a:prstGeom>
          <a:noFill/>
          <a:ln w="22225">
            <a:solidFill>
              <a:schemeClr val="tx1"/>
            </a:solidFill>
            <a:miter lim="800000"/>
            <a:headEnd/>
            <a:tailEnd/>
          </a:ln>
        </p:spPr>
      </p:pic>
      <p:pic>
        <p:nvPicPr>
          <p:cNvPr id="46086" name="Picture 33" descr="EWB_Otates-15"/>
          <p:cNvPicPr>
            <a:picLocks noChangeAspect="1" noChangeArrowheads="1"/>
          </p:cNvPicPr>
          <p:nvPr/>
        </p:nvPicPr>
        <p:blipFill>
          <a:blip r:embed="rId5"/>
          <a:srcRect/>
          <a:stretch>
            <a:fillRect/>
          </a:stretch>
        </p:blipFill>
        <p:spPr bwMode="auto">
          <a:xfrm>
            <a:off x="3906838" y="3338513"/>
            <a:ext cx="3702050" cy="2457450"/>
          </a:xfrm>
          <a:prstGeom prst="rect">
            <a:avLst/>
          </a:prstGeom>
          <a:noFill/>
          <a:ln w="22225">
            <a:solidFill>
              <a:schemeClr val="tx1"/>
            </a:solidFill>
            <a:miter lim="800000"/>
            <a:headEnd/>
            <a:tailEnd/>
          </a:ln>
        </p:spPr>
      </p:pic>
      <p:pic>
        <p:nvPicPr>
          <p:cNvPr id="46087" name="Picture 32" descr="EWB_Otates-14"/>
          <p:cNvPicPr>
            <a:picLocks noChangeAspect="1" noChangeArrowheads="1"/>
          </p:cNvPicPr>
          <p:nvPr/>
        </p:nvPicPr>
        <p:blipFill>
          <a:blip r:embed="rId6"/>
          <a:srcRect/>
          <a:stretch>
            <a:fillRect/>
          </a:stretch>
        </p:blipFill>
        <p:spPr bwMode="auto">
          <a:xfrm>
            <a:off x="6591300" y="1041400"/>
            <a:ext cx="1968500" cy="2965450"/>
          </a:xfrm>
          <a:prstGeom prst="rect">
            <a:avLst/>
          </a:prstGeom>
          <a:noFill/>
          <a:ln w="22225">
            <a:solidFill>
              <a:schemeClr val="tx1"/>
            </a:solidFill>
            <a:miter lim="800000"/>
            <a:headEnd/>
            <a:tailEnd/>
          </a:ln>
        </p:spPr>
      </p:pic>
      <p:sp>
        <p:nvSpPr>
          <p:cNvPr id="13" name="Donut 11"/>
          <p:cNvSpPr/>
          <p:nvPr/>
        </p:nvSpPr>
        <p:spPr>
          <a:xfrm>
            <a:off x="3343275" y="3492500"/>
            <a:ext cx="195263"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6089" name="Line 29"/>
          <p:cNvSpPr>
            <a:spLocks noChangeShapeType="1"/>
          </p:cNvSpPr>
          <p:nvPr/>
        </p:nvSpPr>
        <p:spPr bwMode="auto">
          <a:xfrm flipV="1">
            <a:off x="2241550" y="3594100"/>
            <a:ext cx="1122363" cy="0"/>
          </a:xfrm>
          <a:prstGeom prst="line">
            <a:avLst/>
          </a:prstGeom>
          <a:noFill/>
          <a:ln w="41275">
            <a:solidFill>
              <a:srgbClr val="FF0000"/>
            </a:solidFill>
            <a:round/>
            <a:headEnd/>
            <a:tailEnd/>
          </a:ln>
        </p:spPr>
        <p:txBody>
          <a:bodyPr/>
          <a:lstStyle/>
          <a:p>
            <a:endParaRPr lang="en-US"/>
          </a:p>
        </p:txBody>
      </p:sp>
      <p:pic>
        <p:nvPicPr>
          <p:cNvPr id="46090" name="Picture 22" descr="EWB_Otates-13"/>
          <p:cNvPicPr>
            <a:picLocks noChangeAspect="1" noChangeArrowheads="1"/>
          </p:cNvPicPr>
          <p:nvPr/>
        </p:nvPicPr>
        <p:blipFill>
          <a:blip r:embed="rId7"/>
          <a:srcRect/>
          <a:stretch>
            <a:fillRect/>
          </a:stretch>
        </p:blipFill>
        <p:spPr bwMode="auto">
          <a:xfrm>
            <a:off x="139700" y="3079750"/>
            <a:ext cx="2108200" cy="1517650"/>
          </a:xfrm>
          <a:prstGeom prst="rect">
            <a:avLst/>
          </a:prstGeom>
          <a:noFill/>
          <a:ln w="25400">
            <a:solidFill>
              <a:srgbClr val="FF0000"/>
            </a:solidFill>
            <a:miter lim="800000"/>
            <a:headEnd/>
            <a:tailEnd/>
          </a:ln>
        </p:spPr>
      </p:pic>
      <p:sp>
        <p:nvSpPr>
          <p:cNvPr id="46091" name="TextBox 14"/>
          <p:cNvSpPr txBox="1">
            <a:spLocks noChangeArrowheads="1"/>
          </p:cNvSpPr>
          <p:nvPr/>
        </p:nvSpPr>
        <p:spPr bwMode="auto">
          <a:xfrm>
            <a:off x="1104900" y="3117850"/>
            <a:ext cx="1082675" cy="274638"/>
          </a:xfrm>
          <a:prstGeom prst="rect">
            <a:avLst/>
          </a:prstGeom>
          <a:solidFill>
            <a:schemeClr val="bg1"/>
          </a:solidFill>
          <a:ln w="9525">
            <a:noFill/>
            <a:miter lim="800000"/>
            <a:headEnd/>
            <a:tailEnd/>
          </a:ln>
        </p:spPr>
        <p:txBody>
          <a:bodyPr>
            <a:spAutoFit/>
          </a:bodyPr>
          <a:lstStyle/>
          <a:p>
            <a:pPr algn="ctr"/>
            <a:r>
              <a:rPr lang="en-US" sz="1200" b="1"/>
              <a:t>Health clinic</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p:cNvSpPr txBox="1">
            <a:spLocks noGrp="1"/>
          </p:cNvSpPr>
          <p:nvPr/>
        </p:nvSpPr>
        <p:spPr bwMode="auto">
          <a:xfrm>
            <a:off x="6934200" y="6477000"/>
            <a:ext cx="2133600" cy="365125"/>
          </a:xfrm>
          <a:prstGeom prst="rect">
            <a:avLst/>
          </a:prstGeom>
          <a:noFill/>
          <a:ln w="9525">
            <a:noFill/>
            <a:miter lim="800000"/>
            <a:headEnd/>
            <a:tailEnd/>
          </a:ln>
        </p:spPr>
        <p:txBody>
          <a:bodyPr lIns="91429" tIns="45715" rIns="91429" bIns="45715" anchor="ctr"/>
          <a:lstStyle/>
          <a:p>
            <a:pPr algn="r"/>
            <a:fld id="{1407D8D3-E9C5-4FC0-8C46-98C5DFC81AD5}" type="slidenum">
              <a:rPr lang="en-US" sz="1000"/>
              <a:pPr algn="r"/>
              <a:t>31</a:t>
            </a:fld>
            <a:endParaRPr lang="en-US" sz="1000"/>
          </a:p>
        </p:txBody>
      </p:sp>
      <p:sp>
        <p:nvSpPr>
          <p:cNvPr id="47106" name="Rectangle 20"/>
          <p:cNvSpPr>
            <a:spLocks noGrp="1"/>
          </p:cNvSpPr>
          <p:nvPr>
            <p:ph type="title" idx="4294967295"/>
          </p:nvPr>
        </p:nvSpPr>
        <p:spPr>
          <a:xfrm>
            <a:off x="173038" y="0"/>
            <a:ext cx="7616825" cy="750888"/>
          </a:xfrm>
        </p:spPr>
        <p:txBody>
          <a:bodyPr/>
          <a:lstStyle/>
          <a:p>
            <a:r>
              <a:rPr lang="en-US" smtClean="0">
                <a:latin typeface="Arial" charset="0"/>
                <a:ea typeface="MS PGothic"/>
              </a:rPr>
              <a:t>Major Project Sites – Kindergarten</a:t>
            </a:r>
          </a:p>
        </p:txBody>
      </p:sp>
      <p:pic>
        <p:nvPicPr>
          <p:cNvPr id="47107"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pic>
        <p:nvPicPr>
          <p:cNvPr id="47108" name="Picture 10" descr="OtatesMap.jpg"/>
          <p:cNvPicPr>
            <a:picLocks noChangeAspect="1"/>
          </p:cNvPicPr>
          <p:nvPr/>
        </p:nvPicPr>
        <p:blipFill>
          <a:blip r:embed="rId3"/>
          <a:srcRect/>
          <a:stretch>
            <a:fillRect/>
          </a:stretch>
        </p:blipFill>
        <p:spPr bwMode="auto">
          <a:xfrm>
            <a:off x="365125" y="904875"/>
            <a:ext cx="5835650" cy="4778375"/>
          </a:xfrm>
          <a:prstGeom prst="rect">
            <a:avLst/>
          </a:prstGeom>
          <a:noFill/>
          <a:ln w="9525">
            <a:solidFill>
              <a:schemeClr val="tx1"/>
            </a:solidFill>
            <a:miter lim="800000"/>
            <a:headEnd/>
            <a:tailEnd/>
          </a:ln>
        </p:spPr>
      </p:pic>
      <p:sp>
        <p:nvSpPr>
          <p:cNvPr id="12" name="Donut 11"/>
          <p:cNvSpPr/>
          <p:nvPr/>
        </p:nvSpPr>
        <p:spPr>
          <a:xfrm>
            <a:off x="2662238" y="5451475"/>
            <a:ext cx="195262"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 name="Donut 11"/>
          <p:cNvSpPr/>
          <p:nvPr/>
        </p:nvSpPr>
        <p:spPr>
          <a:xfrm>
            <a:off x="3519488" y="3952875"/>
            <a:ext cx="195262"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7111" name="Line 23"/>
          <p:cNvSpPr>
            <a:spLocks noChangeShapeType="1"/>
          </p:cNvSpPr>
          <p:nvPr/>
        </p:nvSpPr>
        <p:spPr bwMode="auto">
          <a:xfrm flipH="1">
            <a:off x="3605213" y="4127500"/>
            <a:ext cx="14287" cy="622300"/>
          </a:xfrm>
          <a:prstGeom prst="line">
            <a:avLst/>
          </a:prstGeom>
          <a:noFill/>
          <a:ln w="41275">
            <a:solidFill>
              <a:srgbClr val="FF0000"/>
            </a:solidFill>
            <a:round/>
            <a:headEnd/>
            <a:tailEnd/>
          </a:ln>
        </p:spPr>
        <p:txBody>
          <a:bodyPr/>
          <a:lstStyle/>
          <a:p>
            <a:endParaRPr lang="en-US"/>
          </a:p>
        </p:txBody>
      </p:sp>
      <p:pic>
        <p:nvPicPr>
          <p:cNvPr id="47112" name="Picture 24" descr="EWB_Otates-11"/>
          <p:cNvPicPr>
            <a:picLocks noChangeAspect="1" noChangeArrowheads="1"/>
          </p:cNvPicPr>
          <p:nvPr/>
        </p:nvPicPr>
        <p:blipFill>
          <a:blip r:embed="rId4"/>
          <a:srcRect/>
          <a:stretch>
            <a:fillRect/>
          </a:stretch>
        </p:blipFill>
        <p:spPr bwMode="auto">
          <a:xfrm>
            <a:off x="2247900" y="4730750"/>
            <a:ext cx="2286000" cy="1365250"/>
          </a:xfrm>
          <a:prstGeom prst="rect">
            <a:avLst/>
          </a:prstGeom>
          <a:noFill/>
          <a:ln w="25400">
            <a:solidFill>
              <a:srgbClr val="FF0000"/>
            </a:solidFill>
            <a:miter lim="800000"/>
            <a:headEnd/>
            <a:tailEnd/>
          </a:ln>
        </p:spPr>
      </p:pic>
      <p:sp>
        <p:nvSpPr>
          <p:cNvPr id="47113" name="TextBox 14"/>
          <p:cNvSpPr txBox="1">
            <a:spLocks noChangeArrowheads="1"/>
          </p:cNvSpPr>
          <p:nvPr/>
        </p:nvSpPr>
        <p:spPr bwMode="auto">
          <a:xfrm>
            <a:off x="2257425" y="5784850"/>
            <a:ext cx="1133475" cy="274638"/>
          </a:xfrm>
          <a:prstGeom prst="rect">
            <a:avLst/>
          </a:prstGeom>
          <a:solidFill>
            <a:schemeClr val="bg1"/>
          </a:solidFill>
          <a:ln w="9525">
            <a:noFill/>
            <a:miter lim="800000"/>
            <a:headEnd/>
            <a:tailEnd/>
          </a:ln>
        </p:spPr>
        <p:txBody>
          <a:bodyPr>
            <a:spAutoFit/>
          </a:bodyPr>
          <a:lstStyle/>
          <a:p>
            <a:pPr algn="ctr"/>
            <a:r>
              <a:rPr lang="en-US" sz="1200" b="1"/>
              <a:t>Kindergarten</a:t>
            </a:r>
          </a:p>
        </p:txBody>
      </p:sp>
      <p:pic>
        <p:nvPicPr>
          <p:cNvPr id="47114" name="Picture 19" descr="EWB_Otates_BorgesKids.jpg"/>
          <p:cNvPicPr>
            <a:picLocks noChangeAspect="1" noChangeArrowheads="1"/>
          </p:cNvPicPr>
          <p:nvPr/>
        </p:nvPicPr>
        <p:blipFill>
          <a:blip r:embed="rId5"/>
          <a:srcRect/>
          <a:stretch>
            <a:fillRect/>
          </a:stretch>
        </p:blipFill>
        <p:spPr bwMode="auto">
          <a:xfrm>
            <a:off x="4960938" y="985838"/>
            <a:ext cx="3505200" cy="2600325"/>
          </a:xfrm>
          <a:prstGeom prst="rect">
            <a:avLst/>
          </a:prstGeom>
          <a:noFill/>
          <a:ln w="22225">
            <a:solidFill>
              <a:schemeClr val="tx1"/>
            </a:solidFill>
            <a:miter lim="800000"/>
            <a:headEnd/>
            <a:tailEnd/>
          </a:ln>
        </p:spPr>
      </p:pic>
      <p:pic>
        <p:nvPicPr>
          <p:cNvPr id="47115" name="Picture 32" descr="EWB_Otates-12"/>
          <p:cNvPicPr>
            <a:picLocks noChangeAspect="1" noChangeArrowheads="1"/>
          </p:cNvPicPr>
          <p:nvPr/>
        </p:nvPicPr>
        <p:blipFill>
          <a:blip r:embed="rId6"/>
          <a:srcRect/>
          <a:stretch>
            <a:fillRect/>
          </a:stretch>
        </p:blipFill>
        <p:spPr bwMode="auto">
          <a:xfrm>
            <a:off x="4970463" y="3663950"/>
            <a:ext cx="3500437" cy="2324100"/>
          </a:xfrm>
          <a:prstGeom prst="rect">
            <a:avLst/>
          </a:prstGeom>
          <a:noFill/>
          <a:ln w="222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5"/>
          <p:cNvSpPr txBox="1">
            <a:spLocks noGrp="1"/>
          </p:cNvSpPr>
          <p:nvPr/>
        </p:nvSpPr>
        <p:spPr bwMode="auto">
          <a:xfrm>
            <a:off x="6934200" y="6477000"/>
            <a:ext cx="2133600" cy="365125"/>
          </a:xfrm>
          <a:prstGeom prst="rect">
            <a:avLst/>
          </a:prstGeom>
          <a:noFill/>
          <a:ln w="9525">
            <a:noFill/>
            <a:miter lim="800000"/>
            <a:headEnd/>
            <a:tailEnd/>
          </a:ln>
        </p:spPr>
        <p:txBody>
          <a:bodyPr lIns="91429" tIns="45715" rIns="91429" bIns="45715" anchor="ctr"/>
          <a:lstStyle/>
          <a:p>
            <a:pPr algn="r"/>
            <a:fld id="{5E871317-63DD-42E9-B328-315518840B66}" type="slidenum">
              <a:rPr lang="en-US" sz="1000"/>
              <a:pPr algn="r"/>
              <a:t>32</a:t>
            </a:fld>
            <a:endParaRPr lang="en-US" sz="1000"/>
          </a:p>
        </p:txBody>
      </p:sp>
      <p:sp>
        <p:nvSpPr>
          <p:cNvPr id="48130" name="Rectangle 20"/>
          <p:cNvSpPr>
            <a:spLocks noGrp="1"/>
          </p:cNvSpPr>
          <p:nvPr>
            <p:ph type="title" idx="4294967295"/>
          </p:nvPr>
        </p:nvSpPr>
        <p:spPr>
          <a:xfrm>
            <a:off x="173038" y="0"/>
            <a:ext cx="7616825" cy="750888"/>
          </a:xfrm>
        </p:spPr>
        <p:txBody>
          <a:bodyPr/>
          <a:lstStyle/>
          <a:p>
            <a:r>
              <a:rPr lang="en-US" smtClean="0">
                <a:latin typeface="Arial" charset="0"/>
                <a:ea typeface="MS PGothic"/>
              </a:rPr>
              <a:t>Major Project Sites – Elementary School</a:t>
            </a:r>
          </a:p>
        </p:txBody>
      </p:sp>
      <p:pic>
        <p:nvPicPr>
          <p:cNvPr id="48131"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pic>
        <p:nvPicPr>
          <p:cNvPr id="48132" name="Picture 10" descr="OtatesMap.jpg"/>
          <p:cNvPicPr>
            <a:picLocks noChangeAspect="1"/>
          </p:cNvPicPr>
          <p:nvPr/>
        </p:nvPicPr>
        <p:blipFill>
          <a:blip r:embed="rId3"/>
          <a:srcRect/>
          <a:stretch>
            <a:fillRect/>
          </a:stretch>
        </p:blipFill>
        <p:spPr bwMode="auto">
          <a:xfrm>
            <a:off x="365125" y="904875"/>
            <a:ext cx="5835650" cy="4778375"/>
          </a:xfrm>
          <a:prstGeom prst="rect">
            <a:avLst/>
          </a:prstGeom>
          <a:noFill/>
          <a:ln w="9525">
            <a:solidFill>
              <a:schemeClr val="tx1"/>
            </a:solidFill>
            <a:miter lim="800000"/>
            <a:headEnd/>
            <a:tailEnd/>
          </a:ln>
        </p:spPr>
      </p:pic>
      <p:sp>
        <p:nvSpPr>
          <p:cNvPr id="12" name="Donut 11"/>
          <p:cNvSpPr/>
          <p:nvPr/>
        </p:nvSpPr>
        <p:spPr>
          <a:xfrm>
            <a:off x="3579813" y="2435225"/>
            <a:ext cx="195262"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8134" name="Line 12"/>
          <p:cNvSpPr>
            <a:spLocks noChangeShapeType="1"/>
          </p:cNvSpPr>
          <p:nvPr/>
        </p:nvSpPr>
        <p:spPr bwMode="auto">
          <a:xfrm flipV="1">
            <a:off x="3746500" y="2082800"/>
            <a:ext cx="1765300" cy="419100"/>
          </a:xfrm>
          <a:prstGeom prst="line">
            <a:avLst/>
          </a:prstGeom>
          <a:noFill/>
          <a:ln w="41275">
            <a:solidFill>
              <a:srgbClr val="FF0000"/>
            </a:solidFill>
            <a:round/>
            <a:headEnd/>
            <a:tailEnd/>
          </a:ln>
        </p:spPr>
        <p:txBody>
          <a:bodyPr/>
          <a:lstStyle/>
          <a:p>
            <a:endParaRPr lang="en-US"/>
          </a:p>
        </p:txBody>
      </p:sp>
      <p:pic>
        <p:nvPicPr>
          <p:cNvPr id="48135" name="Picture 13" descr="EWB_Otates-19"/>
          <p:cNvPicPr>
            <a:picLocks noChangeAspect="1" noChangeArrowheads="1"/>
          </p:cNvPicPr>
          <p:nvPr/>
        </p:nvPicPr>
        <p:blipFill>
          <a:blip r:embed="rId4"/>
          <a:srcRect/>
          <a:stretch>
            <a:fillRect/>
          </a:stretch>
        </p:blipFill>
        <p:spPr bwMode="auto">
          <a:xfrm>
            <a:off x="5448300" y="831850"/>
            <a:ext cx="2286000" cy="1479550"/>
          </a:xfrm>
          <a:prstGeom prst="rect">
            <a:avLst/>
          </a:prstGeom>
          <a:noFill/>
          <a:ln w="25400">
            <a:solidFill>
              <a:srgbClr val="FF0000"/>
            </a:solidFill>
            <a:miter lim="800000"/>
            <a:headEnd/>
            <a:tailEnd/>
          </a:ln>
        </p:spPr>
      </p:pic>
      <p:sp>
        <p:nvSpPr>
          <p:cNvPr id="48136" name="TextBox 14"/>
          <p:cNvSpPr txBox="1">
            <a:spLocks noChangeArrowheads="1"/>
          </p:cNvSpPr>
          <p:nvPr/>
        </p:nvSpPr>
        <p:spPr bwMode="auto">
          <a:xfrm>
            <a:off x="6156325" y="1987550"/>
            <a:ext cx="1552575" cy="274638"/>
          </a:xfrm>
          <a:prstGeom prst="rect">
            <a:avLst/>
          </a:prstGeom>
          <a:solidFill>
            <a:schemeClr val="bg1"/>
          </a:solidFill>
          <a:ln w="9525">
            <a:noFill/>
            <a:miter lim="800000"/>
            <a:headEnd/>
            <a:tailEnd/>
          </a:ln>
        </p:spPr>
        <p:txBody>
          <a:bodyPr>
            <a:spAutoFit/>
          </a:bodyPr>
          <a:lstStyle/>
          <a:p>
            <a:pPr algn="ctr"/>
            <a:r>
              <a:rPr lang="en-US" sz="1200" b="1"/>
              <a:t>Elementary school</a:t>
            </a:r>
          </a:p>
        </p:txBody>
      </p:sp>
      <p:pic>
        <p:nvPicPr>
          <p:cNvPr id="48137" name="Picture 33" descr="EWB_Otates-18"/>
          <p:cNvPicPr>
            <a:picLocks noChangeAspect="1" noChangeArrowheads="1"/>
          </p:cNvPicPr>
          <p:nvPr/>
        </p:nvPicPr>
        <p:blipFill>
          <a:blip r:embed="rId5"/>
          <a:srcRect/>
          <a:stretch>
            <a:fillRect/>
          </a:stretch>
        </p:blipFill>
        <p:spPr bwMode="auto">
          <a:xfrm>
            <a:off x="6299200" y="2400300"/>
            <a:ext cx="2360613" cy="3556000"/>
          </a:xfrm>
          <a:prstGeom prst="rect">
            <a:avLst/>
          </a:prstGeom>
          <a:noFill/>
          <a:ln w="19050">
            <a:solidFill>
              <a:schemeClr val="tx1"/>
            </a:solidFill>
            <a:miter lim="800000"/>
            <a:headEnd/>
            <a:tailEnd/>
          </a:ln>
        </p:spPr>
      </p:pic>
      <p:pic>
        <p:nvPicPr>
          <p:cNvPr id="48138" name="Picture 35" descr="EWB_Otates-22"/>
          <p:cNvPicPr>
            <a:picLocks noChangeAspect="1" noChangeArrowheads="1"/>
          </p:cNvPicPr>
          <p:nvPr/>
        </p:nvPicPr>
        <p:blipFill>
          <a:blip r:embed="rId6"/>
          <a:srcRect/>
          <a:stretch>
            <a:fillRect/>
          </a:stretch>
        </p:blipFill>
        <p:spPr bwMode="auto">
          <a:xfrm>
            <a:off x="2800350" y="2963863"/>
            <a:ext cx="2247900" cy="1492250"/>
          </a:xfrm>
          <a:prstGeom prst="rect">
            <a:avLst/>
          </a:prstGeom>
          <a:noFill/>
          <a:ln w="19050">
            <a:solidFill>
              <a:schemeClr val="tx1"/>
            </a:solidFill>
            <a:miter lim="800000"/>
            <a:headEnd/>
            <a:tailEnd/>
          </a:ln>
        </p:spPr>
      </p:pic>
      <p:pic>
        <p:nvPicPr>
          <p:cNvPr id="48139" name="Picture 36" descr="EWB_Otates-24"/>
          <p:cNvPicPr>
            <a:picLocks noChangeAspect="1" noChangeArrowheads="1"/>
          </p:cNvPicPr>
          <p:nvPr/>
        </p:nvPicPr>
        <p:blipFill>
          <a:blip r:embed="rId7"/>
          <a:srcRect/>
          <a:stretch>
            <a:fillRect/>
          </a:stretch>
        </p:blipFill>
        <p:spPr bwMode="auto">
          <a:xfrm>
            <a:off x="165100" y="2603500"/>
            <a:ext cx="2527300" cy="1676400"/>
          </a:xfrm>
          <a:prstGeom prst="rect">
            <a:avLst/>
          </a:prstGeom>
          <a:noFill/>
          <a:ln w="19050">
            <a:solidFill>
              <a:schemeClr val="tx1"/>
            </a:solidFill>
            <a:miter lim="800000"/>
            <a:headEnd/>
            <a:tailEnd/>
          </a:ln>
        </p:spPr>
      </p:pic>
      <p:pic>
        <p:nvPicPr>
          <p:cNvPr id="48140" name="Picture 32" descr="EWB_Otates-35"/>
          <p:cNvPicPr>
            <a:picLocks noChangeAspect="1" noChangeArrowheads="1"/>
          </p:cNvPicPr>
          <p:nvPr/>
        </p:nvPicPr>
        <p:blipFill>
          <a:blip r:embed="rId8"/>
          <a:srcRect/>
          <a:stretch>
            <a:fillRect/>
          </a:stretch>
        </p:blipFill>
        <p:spPr bwMode="auto">
          <a:xfrm>
            <a:off x="3848100" y="4564063"/>
            <a:ext cx="2273300" cy="1509712"/>
          </a:xfrm>
          <a:prstGeom prst="rect">
            <a:avLst/>
          </a:prstGeom>
          <a:noFill/>
          <a:ln w="19050">
            <a:solidFill>
              <a:schemeClr val="tx1"/>
            </a:solidFill>
            <a:miter lim="800000"/>
            <a:headEnd/>
            <a:tailEnd/>
          </a:ln>
        </p:spPr>
      </p:pic>
      <p:pic>
        <p:nvPicPr>
          <p:cNvPr id="48141" name="Picture 15" descr="EWB_Otates-32.jpg"/>
          <p:cNvPicPr>
            <a:picLocks noChangeAspect="1"/>
          </p:cNvPicPr>
          <p:nvPr/>
        </p:nvPicPr>
        <p:blipFill>
          <a:blip r:embed="rId9"/>
          <a:srcRect/>
          <a:stretch>
            <a:fillRect/>
          </a:stretch>
        </p:blipFill>
        <p:spPr bwMode="auto">
          <a:xfrm>
            <a:off x="163513" y="854075"/>
            <a:ext cx="2514600" cy="1625600"/>
          </a:xfrm>
          <a:prstGeom prst="rect">
            <a:avLst/>
          </a:prstGeom>
          <a:noFill/>
          <a:ln w="19050">
            <a:solidFill>
              <a:schemeClr val="tx1"/>
            </a:solidFill>
            <a:miter lim="800000"/>
            <a:headEnd/>
            <a:tailEnd/>
          </a:ln>
        </p:spPr>
      </p:pic>
      <p:pic>
        <p:nvPicPr>
          <p:cNvPr id="48142" name="Picture 16" descr="EWB_Otates-21.jpg"/>
          <p:cNvPicPr>
            <a:picLocks noChangeAspect="1"/>
          </p:cNvPicPr>
          <p:nvPr/>
        </p:nvPicPr>
        <p:blipFill>
          <a:blip r:embed="rId10"/>
          <a:srcRect/>
          <a:stretch>
            <a:fillRect/>
          </a:stretch>
        </p:blipFill>
        <p:spPr bwMode="auto">
          <a:xfrm>
            <a:off x="163513" y="4398963"/>
            <a:ext cx="2514600" cy="1670050"/>
          </a:xfrm>
          <a:prstGeom prst="rect">
            <a:avLst/>
          </a:prstGeom>
          <a:noFill/>
          <a:ln w="1905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p:cNvSpPr txBox="1">
            <a:spLocks noGrp="1"/>
          </p:cNvSpPr>
          <p:nvPr/>
        </p:nvSpPr>
        <p:spPr bwMode="auto">
          <a:xfrm>
            <a:off x="6934200" y="6477000"/>
            <a:ext cx="2133600" cy="365125"/>
          </a:xfrm>
          <a:prstGeom prst="rect">
            <a:avLst/>
          </a:prstGeom>
          <a:noFill/>
          <a:ln w="9525">
            <a:noFill/>
            <a:miter lim="800000"/>
            <a:headEnd/>
            <a:tailEnd/>
          </a:ln>
        </p:spPr>
        <p:txBody>
          <a:bodyPr lIns="91429" tIns="45715" rIns="91429" bIns="45715" anchor="ctr"/>
          <a:lstStyle/>
          <a:p>
            <a:pPr algn="r"/>
            <a:fld id="{BA67EC8A-21A7-44AE-A957-AAF6503D75F9}" type="slidenum">
              <a:rPr lang="en-US" sz="1000"/>
              <a:pPr algn="r"/>
              <a:t>33</a:t>
            </a:fld>
            <a:endParaRPr lang="en-US" sz="1000"/>
          </a:p>
        </p:txBody>
      </p:sp>
      <p:sp>
        <p:nvSpPr>
          <p:cNvPr id="49154" name="Rectangle 20"/>
          <p:cNvSpPr>
            <a:spLocks noGrp="1"/>
          </p:cNvSpPr>
          <p:nvPr>
            <p:ph type="title" idx="4294967295"/>
          </p:nvPr>
        </p:nvSpPr>
        <p:spPr>
          <a:xfrm>
            <a:off x="173038" y="0"/>
            <a:ext cx="7616825" cy="750888"/>
          </a:xfrm>
        </p:spPr>
        <p:txBody>
          <a:bodyPr/>
          <a:lstStyle/>
          <a:p>
            <a:r>
              <a:rPr lang="en-US" smtClean="0">
                <a:latin typeface="Arial" charset="0"/>
                <a:ea typeface="MS PGothic"/>
              </a:rPr>
              <a:t>Major Project Sites – Middle School</a:t>
            </a:r>
          </a:p>
        </p:txBody>
      </p:sp>
      <p:pic>
        <p:nvPicPr>
          <p:cNvPr id="49155"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pic>
        <p:nvPicPr>
          <p:cNvPr id="49156" name="Picture 10" descr="OtatesMap.jpg"/>
          <p:cNvPicPr>
            <a:picLocks noChangeAspect="1"/>
          </p:cNvPicPr>
          <p:nvPr/>
        </p:nvPicPr>
        <p:blipFill>
          <a:blip r:embed="rId3"/>
          <a:srcRect/>
          <a:stretch>
            <a:fillRect/>
          </a:stretch>
        </p:blipFill>
        <p:spPr bwMode="auto">
          <a:xfrm>
            <a:off x="365125" y="904875"/>
            <a:ext cx="5835650" cy="4778375"/>
          </a:xfrm>
          <a:prstGeom prst="rect">
            <a:avLst/>
          </a:prstGeom>
          <a:noFill/>
          <a:ln w="9525">
            <a:solidFill>
              <a:schemeClr val="tx1"/>
            </a:solidFill>
            <a:miter lim="800000"/>
            <a:headEnd/>
            <a:tailEnd/>
          </a:ln>
        </p:spPr>
      </p:pic>
      <p:sp>
        <p:nvSpPr>
          <p:cNvPr id="12" name="Donut 11"/>
          <p:cNvSpPr/>
          <p:nvPr/>
        </p:nvSpPr>
        <p:spPr>
          <a:xfrm>
            <a:off x="4497388" y="3089275"/>
            <a:ext cx="195262"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9158" name="Line 16"/>
          <p:cNvSpPr>
            <a:spLocks noChangeShapeType="1"/>
          </p:cNvSpPr>
          <p:nvPr/>
        </p:nvSpPr>
        <p:spPr bwMode="auto">
          <a:xfrm flipH="1">
            <a:off x="4191000" y="3263900"/>
            <a:ext cx="368300" cy="850900"/>
          </a:xfrm>
          <a:prstGeom prst="line">
            <a:avLst/>
          </a:prstGeom>
          <a:noFill/>
          <a:ln w="41275">
            <a:solidFill>
              <a:srgbClr val="FF0000"/>
            </a:solidFill>
            <a:round/>
            <a:headEnd/>
            <a:tailEnd/>
          </a:ln>
        </p:spPr>
        <p:txBody>
          <a:bodyPr/>
          <a:lstStyle/>
          <a:p>
            <a:endParaRPr lang="en-US"/>
          </a:p>
        </p:txBody>
      </p:sp>
      <p:pic>
        <p:nvPicPr>
          <p:cNvPr id="49159" name="Picture 17" descr="EWB_Otates-78"/>
          <p:cNvPicPr>
            <a:picLocks noChangeAspect="1" noChangeArrowheads="1"/>
          </p:cNvPicPr>
          <p:nvPr/>
        </p:nvPicPr>
        <p:blipFill>
          <a:blip r:embed="rId4"/>
          <a:srcRect/>
          <a:stretch>
            <a:fillRect/>
          </a:stretch>
        </p:blipFill>
        <p:spPr bwMode="auto">
          <a:xfrm>
            <a:off x="3111500" y="4057650"/>
            <a:ext cx="2286000" cy="1517650"/>
          </a:xfrm>
          <a:prstGeom prst="rect">
            <a:avLst/>
          </a:prstGeom>
          <a:noFill/>
          <a:ln w="25400">
            <a:solidFill>
              <a:srgbClr val="FF0000"/>
            </a:solidFill>
            <a:miter lim="800000"/>
            <a:headEnd/>
            <a:tailEnd/>
          </a:ln>
        </p:spPr>
      </p:pic>
      <p:sp>
        <p:nvSpPr>
          <p:cNvPr id="49160" name="TextBox 14"/>
          <p:cNvSpPr txBox="1">
            <a:spLocks noChangeArrowheads="1"/>
          </p:cNvSpPr>
          <p:nvPr/>
        </p:nvSpPr>
        <p:spPr bwMode="auto">
          <a:xfrm>
            <a:off x="4094163" y="5251450"/>
            <a:ext cx="1227137" cy="276225"/>
          </a:xfrm>
          <a:prstGeom prst="rect">
            <a:avLst/>
          </a:prstGeom>
          <a:solidFill>
            <a:schemeClr val="bg1"/>
          </a:solidFill>
          <a:ln w="9525">
            <a:noFill/>
            <a:miter lim="800000"/>
            <a:headEnd/>
            <a:tailEnd/>
          </a:ln>
        </p:spPr>
        <p:txBody>
          <a:bodyPr>
            <a:spAutoFit/>
          </a:bodyPr>
          <a:lstStyle/>
          <a:p>
            <a:pPr algn="ctr"/>
            <a:r>
              <a:rPr lang="en-US" sz="1200" b="1"/>
              <a:t>Middle school</a:t>
            </a:r>
          </a:p>
        </p:txBody>
      </p:sp>
      <p:pic>
        <p:nvPicPr>
          <p:cNvPr id="49161" name="Picture 31" descr="EWB_Otates-76"/>
          <p:cNvPicPr>
            <a:picLocks noChangeAspect="1" noChangeArrowheads="1"/>
          </p:cNvPicPr>
          <p:nvPr/>
        </p:nvPicPr>
        <p:blipFill>
          <a:blip r:embed="rId5"/>
          <a:srcRect/>
          <a:stretch>
            <a:fillRect/>
          </a:stretch>
        </p:blipFill>
        <p:spPr bwMode="auto">
          <a:xfrm>
            <a:off x="3262313" y="1016000"/>
            <a:ext cx="2997200" cy="1989138"/>
          </a:xfrm>
          <a:prstGeom prst="rect">
            <a:avLst/>
          </a:prstGeom>
          <a:noFill/>
          <a:ln w="22225">
            <a:solidFill>
              <a:schemeClr val="tx1"/>
            </a:solidFill>
            <a:miter lim="800000"/>
            <a:headEnd/>
            <a:tailEnd/>
          </a:ln>
        </p:spPr>
      </p:pic>
      <p:pic>
        <p:nvPicPr>
          <p:cNvPr id="49162" name="Picture 32" descr="EWB_Otates-80"/>
          <p:cNvPicPr>
            <a:picLocks noChangeAspect="1" noChangeArrowheads="1"/>
          </p:cNvPicPr>
          <p:nvPr/>
        </p:nvPicPr>
        <p:blipFill>
          <a:blip r:embed="rId6"/>
          <a:srcRect/>
          <a:stretch>
            <a:fillRect/>
          </a:stretch>
        </p:blipFill>
        <p:spPr bwMode="auto">
          <a:xfrm>
            <a:off x="6375400" y="4475163"/>
            <a:ext cx="2273300" cy="1558925"/>
          </a:xfrm>
          <a:prstGeom prst="rect">
            <a:avLst/>
          </a:prstGeom>
          <a:noFill/>
          <a:ln w="22225">
            <a:solidFill>
              <a:schemeClr val="tx1"/>
            </a:solidFill>
            <a:miter lim="800000"/>
            <a:headEnd/>
            <a:tailEnd/>
          </a:ln>
        </p:spPr>
      </p:pic>
      <p:pic>
        <p:nvPicPr>
          <p:cNvPr id="49163" name="Picture 33" descr="EWB_Otates-72"/>
          <p:cNvPicPr>
            <a:picLocks noChangeAspect="1" noChangeArrowheads="1"/>
          </p:cNvPicPr>
          <p:nvPr/>
        </p:nvPicPr>
        <p:blipFill>
          <a:blip r:embed="rId7"/>
          <a:srcRect/>
          <a:stretch>
            <a:fillRect/>
          </a:stretch>
        </p:blipFill>
        <p:spPr bwMode="auto">
          <a:xfrm>
            <a:off x="139700" y="1016000"/>
            <a:ext cx="2995613" cy="1987550"/>
          </a:xfrm>
          <a:prstGeom prst="rect">
            <a:avLst/>
          </a:prstGeom>
          <a:noFill/>
          <a:ln w="22225">
            <a:solidFill>
              <a:schemeClr val="tx1"/>
            </a:solidFill>
            <a:miter lim="800000"/>
            <a:headEnd/>
            <a:tailEnd/>
          </a:ln>
        </p:spPr>
      </p:pic>
      <p:pic>
        <p:nvPicPr>
          <p:cNvPr id="49164" name="Picture 34" descr="EWB_Otates-73"/>
          <p:cNvPicPr>
            <a:picLocks noChangeAspect="1" noChangeArrowheads="1"/>
          </p:cNvPicPr>
          <p:nvPr/>
        </p:nvPicPr>
        <p:blipFill>
          <a:blip r:embed="rId8"/>
          <a:srcRect/>
          <a:stretch>
            <a:fillRect/>
          </a:stretch>
        </p:blipFill>
        <p:spPr bwMode="auto">
          <a:xfrm>
            <a:off x="201613" y="3175000"/>
            <a:ext cx="1849437" cy="2857500"/>
          </a:xfrm>
          <a:prstGeom prst="rect">
            <a:avLst/>
          </a:prstGeom>
          <a:noFill/>
          <a:ln w="22225">
            <a:solidFill>
              <a:schemeClr val="tx1"/>
            </a:solidFill>
            <a:miter lim="800000"/>
            <a:headEnd/>
            <a:tailEnd/>
          </a:ln>
        </p:spPr>
      </p:pic>
      <p:pic>
        <p:nvPicPr>
          <p:cNvPr id="49165" name="Picture 36" descr="EWB_Otates-75"/>
          <p:cNvPicPr>
            <a:picLocks noChangeAspect="1" noChangeArrowheads="1"/>
          </p:cNvPicPr>
          <p:nvPr/>
        </p:nvPicPr>
        <p:blipFill>
          <a:blip r:embed="rId9"/>
          <a:srcRect/>
          <a:stretch>
            <a:fillRect/>
          </a:stretch>
        </p:blipFill>
        <p:spPr bwMode="auto">
          <a:xfrm>
            <a:off x="6375400" y="876300"/>
            <a:ext cx="2260600" cy="3492500"/>
          </a:xfrm>
          <a:prstGeom prst="rect">
            <a:avLst/>
          </a:prstGeom>
          <a:noFill/>
          <a:ln w="22225">
            <a:solidFill>
              <a:schemeClr val="tx1"/>
            </a:solidFill>
            <a:miter lim="800000"/>
            <a:headEnd/>
            <a:tailEnd/>
          </a:ln>
        </p:spPr>
      </p:pic>
      <p:pic>
        <p:nvPicPr>
          <p:cNvPr id="49166" name="Picture 35" descr="EWB_Otates-74"/>
          <p:cNvPicPr>
            <a:picLocks noChangeAspect="1" noChangeArrowheads="1"/>
          </p:cNvPicPr>
          <p:nvPr/>
        </p:nvPicPr>
        <p:blipFill>
          <a:blip r:embed="rId10"/>
          <a:srcRect/>
          <a:stretch>
            <a:fillRect/>
          </a:stretch>
        </p:blipFill>
        <p:spPr bwMode="auto">
          <a:xfrm>
            <a:off x="4824413" y="3136900"/>
            <a:ext cx="1779587" cy="1181100"/>
          </a:xfrm>
          <a:prstGeom prst="rect">
            <a:avLst/>
          </a:prstGeom>
          <a:noFill/>
          <a:ln w="222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txBox="1">
            <a:spLocks noGrp="1"/>
          </p:cNvSpPr>
          <p:nvPr/>
        </p:nvSpPr>
        <p:spPr bwMode="auto">
          <a:xfrm>
            <a:off x="6934200" y="6477000"/>
            <a:ext cx="2133600" cy="365125"/>
          </a:xfrm>
          <a:prstGeom prst="rect">
            <a:avLst/>
          </a:prstGeom>
          <a:noFill/>
          <a:ln w="9525">
            <a:noFill/>
            <a:miter lim="800000"/>
            <a:headEnd/>
            <a:tailEnd/>
          </a:ln>
        </p:spPr>
        <p:txBody>
          <a:bodyPr lIns="91429" tIns="45715" rIns="91429" bIns="45715" anchor="ctr"/>
          <a:lstStyle/>
          <a:p>
            <a:pPr algn="r"/>
            <a:fld id="{A86F2D4A-CE44-4641-BE9E-4EB65229DFF5}" type="slidenum">
              <a:rPr lang="en-US" sz="1000"/>
              <a:pPr algn="r"/>
              <a:t>34</a:t>
            </a:fld>
            <a:endParaRPr lang="en-US" sz="1000"/>
          </a:p>
        </p:txBody>
      </p:sp>
      <p:sp>
        <p:nvSpPr>
          <p:cNvPr id="50178" name="Rectangle 20"/>
          <p:cNvSpPr>
            <a:spLocks noGrp="1"/>
          </p:cNvSpPr>
          <p:nvPr>
            <p:ph type="title" idx="4294967295"/>
          </p:nvPr>
        </p:nvSpPr>
        <p:spPr>
          <a:xfrm>
            <a:off x="173038" y="0"/>
            <a:ext cx="7616825" cy="750888"/>
          </a:xfrm>
        </p:spPr>
        <p:txBody>
          <a:bodyPr/>
          <a:lstStyle/>
          <a:p>
            <a:r>
              <a:rPr lang="en-US" smtClean="0">
                <a:latin typeface="Arial" charset="0"/>
                <a:ea typeface="MS PGothic"/>
              </a:rPr>
              <a:t>Potential Follow-on Project in Otates y Cantarranas</a:t>
            </a:r>
          </a:p>
        </p:txBody>
      </p:sp>
      <p:pic>
        <p:nvPicPr>
          <p:cNvPr id="50179"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pic>
        <p:nvPicPr>
          <p:cNvPr id="50180" name="Picture 10" descr="OtatesMap.jpg"/>
          <p:cNvPicPr>
            <a:picLocks noChangeAspect="1"/>
          </p:cNvPicPr>
          <p:nvPr/>
        </p:nvPicPr>
        <p:blipFill>
          <a:blip r:embed="rId3"/>
          <a:srcRect/>
          <a:stretch>
            <a:fillRect/>
          </a:stretch>
        </p:blipFill>
        <p:spPr bwMode="auto">
          <a:xfrm>
            <a:off x="365125" y="904875"/>
            <a:ext cx="5835650" cy="4778375"/>
          </a:xfrm>
          <a:prstGeom prst="rect">
            <a:avLst/>
          </a:prstGeom>
          <a:noFill/>
          <a:ln w="9525">
            <a:solidFill>
              <a:schemeClr val="tx1"/>
            </a:solidFill>
            <a:miter lim="800000"/>
            <a:headEnd/>
            <a:tailEnd/>
          </a:ln>
        </p:spPr>
      </p:pic>
      <p:sp>
        <p:nvSpPr>
          <p:cNvPr id="12" name="Donut 11"/>
          <p:cNvSpPr/>
          <p:nvPr/>
        </p:nvSpPr>
        <p:spPr>
          <a:xfrm>
            <a:off x="4357688" y="2133600"/>
            <a:ext cx="195262" cy="195263"/>
          </a:xfrm>
          <a:prstGeom prst="donut">
            <a:avLst/>
          </a:prstGeom>
          <a:solidFill>
            <a:srgbClr val="FF00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0182" name="Line 14"/>
          <p:cNvSpPr>
            <a:spLocks noChangeShapeType="1"/>
          </p:cNvSpPr>
          <p:nvPr/>
        </p:nvSpPr>
        <p:spPr bwMode="auto">
          <a:xfrm flipV="1">
            <a:off x="3416300" y="2222500"/>
            <a:ext cx="952500" cy="0"/>
          </a:xfrm>
          <a:prstGeom prst="line">
            <a:avLst/>
          </a:prstGeom>
          <a:noFill/>
          <a:ln w="41275">
            <a:solidFill>
              <a:srgbClr val="FF0000"/>
            </a:solidFill>
            <a:round/>
            <a:headEnd/>
            <a:tailEnd/>
          </a:ln>
        </p:spPr>
        <p:txBody>
          <a:bodyPr/>
          <a:lstStyle/>
          <a:p>
            <a:endParaRPr lang="en-US"/>
          </a:p>
        </p:txBody>
      </p:sp>
      <p:pic>
        <p:nvPicPr>
          <p:cNvPr id="50183" name="Picture 31" descr="EWB_Otates-61"/>
          <p:cNvPicPr>
            <a:picLocks noChangeAspect="1" noChangeArrowheads="1"/>
          </p:cNvPicPr>
          <p:nvPr/>
        </p:nvPicPr>
        <p:blipFill>
          <a:blip r:embed="rId4"/>
          <a:srcRect/>
          <a:stretch>
            <a:fillRect/>
          </a:stretch>
        </p:blipFill>
        <p:spPr bwMode="auto">
          <a:xfrm>
            <a:off x="1168400" y="1454150"/>
            <a:ext cx="2286000" cy="1517650"/>
          </a:xfrm>
          <a:prstGeom prst="rect">
            <a:avLst/>
          </a:prstGeom>
          <a:noFill/>
          <a:ln w="25400">
            <a:solidFill>
              <a:srgbClr val="FF0000"/>
            </a:solidFill>
            <a:miter lim="800000"/>
            <a:headEnd/>
            <a:tailEnd/>
          </a:ln>
        </p:spPr>
      </p:pic>
      <p:pic>
        <p:nvPicPr>
          <p:cNvPr id="50184" name="Picture 37" descr="EWB_Otates-65"/>
          <p:cNvPicPr>
            <a:picLocks noChangeAspect="1" noChangeArrowheads="1"/>
          </p:cNvPicPr>
          <p:nvPr/>
        </p:nvPicPr>
        <p:blipFill>
          <a:blip r:embed="rId5"/>
          <a:srcRect/>
          <a:stretch>
            <a:fillRect/>
          </a:stretch>
        </p:blipFill>
        <p:spPr bwMode="auto">
          <a:xfrm>
            <a:off x="4519613" y="4000500"/>
            <a:ext cx="1282700" cy="1981200"/>
          </a:xfrm>
          <a:prstGeom prst="rect">
            <a:avLst/>
          </a:prstGeom>
          <a:noFill/>
          <a:ln w="22225">
            <a:solidFill>
              <a:schemeClr val="tx1"/>
            </a:solidFill>
            <a:miter lim="800000"/>
            <a:headEnd/>
            <a:tailEnd/>
          </a:ln>
        </p:spPr>
      </p:pic>
      <p:pic>
        <p:nvPicPr>
          <p:cNvPr id="50185" name="Picture 38" descr="EWB_Otates-66"/>
          <p:cNvPicPr>
            <a:picLocks noChangeAspect="1" noChangeArrowheads="1"/>
          </p:cNvPicPr>
          <p:nvPr/>
        </p:nvPicPr>
        <p:blipFill>
          <a:blip r:embed="rId6"/>
          <a:srcRect/>
          <a:stretch>
            <a:fillRect/>
          </a:stretch>
        </p:blipFill>
        <p:spPr bwMode="auto">
          <a:xfrm>
            <a:off x="5905500" y="2616200"/>
            <a:ext cx="2524125" cy="1676400"/>
          </a:xfrm>
          <a:prstGeom prst="rect">
            <a:avLst/>
          </a:prstGeom>
          <a:noFill/>
          <a:ln w="22225">
            <a:solidFill>
              <a:schemeClr val="tx1"/>
            </a:solidFill>
            <a:miter lim="800000"/>
            <a:headEnd/>
            <a:tailEnd/>
          </a:ln>
        </p:spPr>
      </p:pic>
      <p:pic>
        <p:nvPicPr>
          <p:cNvPr id="50186" name="Picture 40" descr="EWB_Otates-68"/>
          <p:cNvPicPr>
            <a:picLocks noChangeAspect="1" noChangeArrowheads="1"/>
          </p:cNvPicPr>
          <p:nvPr/>
        </p:nvPicPr>
        <p:blipFill>
          <a:blip r:embed="rId7"/>
          <a:srcRect/>
          <a:stretch>
            <a:fillRect/>
          </a:stretch>
        </p:blipFill>
        <p:spPr bwMode="auto">
          <a:xfrm>
            <a:off x="5892800" y="838200"/>
            <a:ext cx="2524125" cy="1676400"/>
          </a:xfrm>
          <a:prstGeom prst="rect">
            <a:avLst/>
          </a:prstGeom>
          <a:noFill/>
          <a:ln w="22225">
            <a:solidFill>
              <a:schemeClr val="tx1"/>
            </a:solidFill>
            <a:miter lim="800000"/>
            <a:headEnd/>
            <a:tailEnd/>
          </a:ln>
        </p:spPr>
      </p:pic>
      <p:pic>
        <p:nvPicPr>
          <p:cNvPr id="50187" name="Picture 34" descr="EWB_Otates-60"/>
          <p:cNvPicPr>
            <a:picLocks noChangeAspect="1" noChangeArrowheads="1"/>
          </p:cNvPicPr>
          <p:nvPr/>
        </p:nvPicPr>
        <p:blipFill>
          <a:blip r:embed="rId8"/>
          <a:srcRect/>
          <a:stretch>
            <a:fillRect/>
          </a:stretch>
        </p:blipFill>
        <p:spPr bwMode="auto">
          <a:xfrm>
            <a:off x="5892800" y="4406900"/>
            <a:ext cx="2524125" cy="1676400"/>
          </a:xfrm>
          <a:prstGeom prst="rect">
            <a:avLst/>
          </a:prstGeom>
          <a:noFill/>
          <a:ln w="22225">
            <a:solidFill>
              <a:schemeClr val="tx1"/>
            </a:solidFill>
            <a:miter lim="800000"/>
            <a:headEnd/>
            <a:tailEnd/>
          </a:ln>
        </p:spPr>
      </p:pic>
      <p:pic>
        <p:nvPicPr>
          <p:cNvPr id="50188" name="Picture 17" descr="Small_P1010051.jpg"/>
          <p:cNvPicPr>
            <a:picLocks noChangeAspect="1"/>
          </p:cNvPicPr>
          <p:nvPr/>
        </p:nvPicPr>
        <p:blipFill>
          <a:blip r:embed="rId9"/>
          <a:srcRect l="11279" t="16389" r="19173" b="21684"/>
          <a:stretch>
            <a:fillRect/>
          </a:stretch>
        </p:blipFill>
        <p:spPr bwMode="auto">
          <a:xfrm>
            <a:off x="1174750" y="1457325"/>
            <a:ext cx="2276475" cy="1514475"/>
          </a:xfrm>
          <a:prstGeom prst="rect">
            <a:avLst/>
          </a:prstGeom>
          <a:noFill/>
          <a:ln w="9525">
            <a:noFill/>
            <a:miter lim="800000"/>
            <a:headEnd/>
            <a:tailEnd/>
          </a:ln>
        </p:spPr>
      </p:pic>
      <p:sp>
        <p:nvSpPr>
          <p:cNvPr id="50189" name="TextBox 14"/>
          <p:cNvSpPr txBox="1">
            <a:spLocks noChangeArrowheads="1"/>
          </p:cNvSpPr>
          <p:nvPr/>
        </p:nvSpPr>
        <p:spPr bwMode="auto">
          <a:xfrm>
            <a:off x="1176338" y="2698750"/>
            <a:ext cx="1843087" cy="276225"/>
          </a:xfrm>
          <a:prstGeom prst="rect">
            <a:avLst/>
          </a:prstGeom>
          <a:solidFill>
            <a:schemeClr val="bg1"/>
          </a:solidFill>
          <a:ln w="9525">
            <a:noFill/>
            <a:miter lim="800000"/>
            <a:headEnd/>
            <a:tailEnd/>
          </a:ln>
        </p:spPr>
        <p:txBody>
          <a:bodyPr>
            <a:spAutoFit/>
          </a:bodyPr>
          <a:lstStyle/>
          <a:p>
            <a:pPr algn="ctr"/>
            <a:r>
              <a:rPr lang="en-US" sz="1200" b="1"/>
              <a:t>Children’s playground</a:t>
            </a:r>
          </a:p>
        </p:txBody>
      </p:sp>
      <p:pic>
        <p:nvPicPr>
          <p:cNvPr id="50190" name="Picture 18" descr="P1010057.JPG"/>
          <p:cNvPicPr>
            <a:picLocks noChangeAspect="1"/>
          </p:cNvPicPr>
          <p:nvPr/>
        </p:nvPicPr>
        <p:blipFill>
          <a:blip r:embed="rId10"/>
          <a:srcRect/>
          <a:stretch>
            <a:fillRect/>
          </a:stretch>
        </p:blipFill>
        <p:spPr bwMode="auto">
          <a:xfrm>
            <a:off x="2482850" y="4633913"/>
            <a:ext cx="1951038" cy="1463675"/>
          </a:xfrm>
          <a:prstGeom prst="rect">
            <a:avLst/>
          </a:prstGeom>
          <a:noFill/>
          <a:ln w="19050">
            <a:solidFill>
              <a:schemeClr val="tx1"/>
            </a:solidFill>
            <a:miter lim="800000"/>
            <a:headEnd/>
            <a:tailEnd/>
          </a:ln>
        </p:spPr>
      </p:pic>
      <p:pic>
        <p:nvPicPr>
          <p:cNvPr id="50191" name="Picture 19" descr="P1010054.JPG"/>
          <p:cNvPicPr>
            <a:picLocks noChangeAspect="1"/>
          </p:cNvPicPr>
          <p:nvPr/>
        </p:nvPicPr>
        <p:blipFill>
          <a:blip r:embed="rId11"/>
          <a:srcRect l="3876" t="6560" r="2599" b="2641"/>
          <a:stretch>
            <a:fillRect/>
          </a:stretch>
        </p:blipFill>
        <p:spPr bwMode="auto">
          <a:xfrm>
            <a:off x="133350" y="3371850"/>
            <a:ext cx="1943100" cy="1414463"/>
          </a:xfrm>
          <a:prstGeom prst="rect">
            <a:avLst/>
          </a:prstGeom>
          <a:noFill/>
          <a:ln w="19050">
            <a:solidFill>
              <a:schemeClr val="tx1"/>
            </a:solidFill>
            <a:miter lim="800000"/>
            <a:headEnd/>
            <a:tailEnd/>
          </a:ln>
        </p:spPr>
      </p:pic>
      <p:pic>
        <p:nvPicPr>
          <p:cNvPr id="50192" name="Picture 22" descr="P1010052.JPG"/>
          <p:cNvPicPr>
            <a:picLocks noChangeAspect="1"/>
          </p:cNvPicPr>
          <p:nvPr/>
        </p:nvPicPr>
        <p:blipFill>
          <a:blip r:embed="rId12"/>
          <a:srcRect b="9734"/>
          <a:stretch>
            <a:fillRect/>
          </a:stretch>
        </p:blipFill>
        <p:spPr bwMode="auto">
          <a:xfrm>
            <a:off x="577850" y="4881563"/>
            <a:ext cx="1793875" cy="1214437"/>
          </a:xfrm>
          <a:prstGeom prst="rect">
            <a:avLst/>
          </a:prstGeom>
          <a:noFill/>
          <a:ln w="1905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p:cNvSpPr txBox="1">
            <a:spLocks noGrp="1"/>
          </p:cNvSpPr>
          <p:nvPr/>
        </p:nvSpPr>
        <p:spPr bwMode="auto">
          <a:xfrm>
            <a:off x="6934200" y="6477000"/>
            <a:ext cx="2133600" cy="365125"/>
          </a:xfrm>
          <a:prstGeom prst="rect">
            <a:avLst/>
          </a:prstGeom>
          <a:noFill/>
          <a:ln w="9525">
            <a:noFill/>
            <a:miter lim="800000"/>
            <a:headEnd/>
            <a:tailEnd/>
          </a:ln>
        </p:spPr>
        <p:txBody>
          <a:bodyPr lIns="91429" tIns="45715" rIns="91429" bIns="45715" anchor="ctr"/>
          <a:lstStyle/>
          <a:p>
            <a:pPr algn="r"/>
            <a:fld id="{074321F1-0BA2-4C39-89F9-F6E96FEFC6F1}" type="slidenum">
              <a:rPr lang="en-US" sz="1000"/>
              <a:pPr algn="r"/>
              <a:t>35</a:t>
            </a:fld>
            <a:endParaRPr lang="en-US" sz="1000"/>
          </a:p>
        </p:txBody>
      </p:sp>
      <p:sp>
        <p:nvSpPr>
          <p:cNvPr id="51202" name="Rectangle 20"/>
          <p:cNvSpPr>
            <a:spLocks noGrp="1"/>
          </p:cNvSpPr>
          <p:nvPr>
            <p:ph type="title" idx="4294967295"/>
          </p:nvPr>
        </p:nvSpPr>
        <p:spPr>
          <a:xfrm>
            <a:off x="173038" y="0"/>
            <a:ext cx="7616825" cy="750888"/>
          </a:xfrm>
        </p:spPr>
        <p:txBody>
          <a:bodyPr/>
          <a:lstStyle/>
          <a:p>
            <a:r>
              <a:rPr lang="en-US" smtClean="0">
                <a:latin typeface="Arial" charset="0"/>
                <a:ea typeface="MS PGothic"/>
              </a:rPr>
              <a:t>Potential Follow-on Project in Indonesia</a:t>
            </a:r>
          </a:p>
        </p:txBody>
      </p:sp>
      <p:pic>
        <p:nvPicPr>
          <p:cNvPr id="51203"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pic>
        <p:nvPicPr>
          <p:cNvPr id="51204" name="Picture 20" descr="Indonesia-Hospital.jpg"/>
          <p:cNvPicPr>
            <a:picLocks noChangeAspect="1"/>
          </p:cNvPicPr>
          <p:nvPr/>
        </p:nvPicPr>
        <p:blipFill>
          <a:blip r:embed="rId3"/>
          <a:srcRect/>
          <a:stretch>
            <a:fillRect/>
          </a:stretch>
        </p:blipFill>
        <p:spPr bwMode="auto">
          <a:xfrm>
            <a:off x="133350" y="2833688"/>
            <a:ext cx="5118100" cy="3214687"/>
          </a:xfrm>
          <a:prstGeom prst="rect">
            <a:avLst/>
          </a:prstGeom>
          <a:noFill/>
          <a:ln w="12700">
            <a:solidFill>
              <a:schemeClr val="tx1"/>
            </a:solidFill>
            <a:miter lim="800000"/>
            <a:headEnd/>
            <a:tailEnd/>
          </a:ln>
        </p:spPr>
      </p:pic>
      <p:pic>
        <p:nvPicPr>
          <p:cNvPr id="22" name="Picture 21" descr="Indonesia Hospital2.jpg"/>
          <p:cNvPicPr>
            <a:picLocks noChangeAspect="1"/>
          </p:cNvPicPr>
          <p:nvPr/>
        </p:nvPicPr>
        <p:blipFill>
          <a:blip r:embed="rId4"/>
          <a:stretch>
            <a:fillRect/>
          </a:stretch>
        </p:blipFill>
        <p:spPr>
          <a:xfrm>
            <a:off x="4943475" y="3197225"/>
            <a:ext cx="3756025" cy="2505075"/>
          </a:xfrm>
          <a:prstGeom prst="rect">
            <a:avLst/>
          </a:prstGeom>
          <a:ln>
            <a:solidFill>
              <a:schemeClr val="tx1"/>
            </a:solidFill>
          </a:ln>
          <a:effectLst>
            <a:outerShdw blurRad="50800" dist="38100" dir="2700000" algn="tl" rotWithShape="0">
              <a:prstClr val="black">
                <a:alpha val="40000"/>
              </a:prstClr>
            </a:outerShdw>
          </a:effectLst>
        </p:spPr>
      </p:pic>
      <p:sp>
        <p:nvSpPr>
          <p:cNvPr id="51206" name="Rectangle 5"/>
          <p:cNvSpPr txBox="1">
            <a:spLocks/>
          </p:cNvSpPr>
          <p:nvPr/>
        </p:nvSpPr>
        <p:spPr bwMode="auto">
          <a:xfrm>
            <a:off x="0" y="825500"/>
            <a:ext cx="8763000" cy="1955800"/>
          </a:xfrm>
          <a:prstGeom prst="rect">
            <a:avLst/>
          </a:prstGeom>
          <a:noFill/>
          <a:ln w="9525" algn="ctr">
            <a:noFill/>
            <a:miter lim="800000"/>
            <a:headEnd/>
            <a:tailEnd/>
          </a:ln>
        </p:spPr>
        <p:txBody>
          <a:bodyPr lIns="38569" tIns="0" rIns="0" bIns="0"/>
          <a:lstStyle/>
          <a:p>
            <a:pPr marL="228600" indent="-228600" eaLnBrk="0" hangingPunct="0">
              <a:buSzPct val="110000"/>
              <a:buFont typeface="Arial" charset="0"/>
              <a:buChar char="•"/>
            </a:pPr>
            <a:r>
              <a:rPr lang="en-US" sz="2000" b="1"/>
              <a:t>Indonesian hospital</a:t>
            </a:r>
          </a:p>
          <a:p>
            <a:pPr marL="400050" lvl="1" indent="-171450" eaLnBrk="0" hangingPunct="0">
              <a:buSzPct val="80000"/>
              <a:buFont typeface="Wingdings" pitchFamily="2" charset="2"/>
              <a:buChar char="§"/>
            </a:pPr>
            <a:r>
              <a:rPr lang="en-US" sz="2000"/>
              <a:t>Project scope of work pending/in development </a:t>
            </a:r>
          </a:p>
          <a:p>
            <a:pPr marL="400050" lvl="1" indent="-171450" eaLnBrk="0" hangingPunct="0">
              <a:buSzPct val="80000"/>
              <a:buFont typeface="Wingdings" pitchFamily="2" charset="2"/>
              <a:buChar char="§"/>
            </a:pPr>
            <a:r>
              <a:rPr lang="en-US" sz="2000"/>
              <a:t>Project will be led by a student chapter (Georgia Institute of Technology has provided some initial support)</a:t>
            </a:r>
          </a:p>
          <a:p>
            <a:pPr marL="400050" lvl="1" indent="-171450" eaLnBrk="0" hangingPunct="0">
              <a:buSzPct val="80000"/>
              <a:buFont typeface="Wingdings" pitchFamily="2" charset="2"/>
              <a:buChar char="§"/>
            </a:pPr>
            <a:r>
              <a:rPr lang="en-US" sz="2000"/>
              <a:t>Our chapter would provide professional design support to the students</a:t>
            </a:r>
          </a:p>
          <a:p>
            <a:pPr marL="400050" lvl="1" indent="-171450" eaLnBrk="0" hangingPunct="0">
              <a:buSzPct val="80000"/>
              <a:buFont typeface="Wingdings" pitchFamily="2" charset="2"/>
              <a:buChar char="§"/>
            </a:pPr>
            <a:r>
              <a:rPr lang="en-US" sz="2000"/>
              <a:t>No travel/in-country work involved for our chapter volunteers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5"/>
          <p:cNvSpPr txBox="1">
            <a:spLocks noGrp="1"/>
          </p:cNvSpPr>
          <p:nvPr/>
        </p:nvSpPr>
        <p:spPr bwMode="auto">
          <a:xfrm>
            <a:off x="6934200" y="6477000"/>
            <a:ext cx="2133600" cy="365125"/>
          </a:xfrm>
          <a:prstGeom prst="rect">
            <a:avLst/>
          </a:prstGeom>
          <a:noFill/>
          <a:ln w="9525">
            <a:noFill/>
            <a:miter lim="800000"/>
            <a:headEnd/>
            <a:tailEnd/>
          </a:ln>
        </p:spPr>
        <p:txBody>
          <a:bodyPr lIns="91429" tIns="45715" rIns="91429" bIns="45715" anchor="ctr"/>
          <a:lstStyle/>
          <a:p>
            <a:pPr algn="r"/>
            <a:fld id="{A2A09A17-B888-4AE4-AC1F-7AE095B3E735}" type="slidenum">
              <a:rPr lang="en-US" sz="1000"/>
              <a:pPr algn="r"/>
              <a:t>36</a:t>
            </a:fld>
            <a:endParaRPr lang="en-US" sz="1000"/>
          </a:p>
        </p:txBody>
      </p:sp>
      <p:pic>
        <p:nvPicPr>
          <p:cNvPr id="52226"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sp>
        <p:nvSpPr>
          <p:cNvPr id="52227" name="Rectangle 20"/>
          <p:cNvSpPr>
            <a:spLocks/>
          </p:cNvSpPr>
          <p:nvPr/>
        </p:nvSpPr>
        <p:spPr bwMode="auto">
          <a:xfrm>
            <a:off x="173038" y="0"/>
            <a:ext cx="7742237" cy="750888"/>
          </a:xfrm>
          <a:prstGeom prst="rect">
            <a:avLst/>
          </a:prstGeom>
          <a:noFill/>
          <a:ln w="9525">
            <a:noFill/>
            <a:miter lim="800000"/>
            <a:headEnd/>
            <a:tailEnd/>
          </a:ln>
        </p:spPr>
        <p:txBody>
          <a:bodyPr lIns="0" tIns="0" rIns="0" bIns="32141" anchor="b"/>
          <a:lstStyle/>
          <a:p>
            <a:pPr eaLnBrk="0" hangingPunct="0">
              <a:lnSpc>
                <a:spcPct val="90000"/>
              </a:lnSpc>
            </a:pPr>
            <a:r>
              <a:rPr lang="en-US" sz="2400" b="1"/>
              <a:t>Q&amp;A</a:t>
            </a:r>
          </a:p>
        </p:txBody>
      </p:sp>
      <p:pic>
        <p:nvPicPr>
          <p:cNvPr id="9" name="Picture 8" descr="OtatesChildren.jpg"/>
          <p:cNvPicPr>
            <a:picLocks noChangeAspect="1"/>
          </p:cNvPicPr>
          <p:nvPr/>
        </p:nvPicPr>
        <p:blipFill>
          <a:blip r:embed="rId3" cstate="screen"/>
          <a:srcRect/>
          <a:stretch>
            <a:fillRect/>
          </a:stretch>
        </p:blipFill>
        <p:spPr>
          <a:xfrm>
            <a:off x="6102351" y="3199327"/>
            <a:ext cx="2537017" cy="2020824"/>
          </a:xfrm>
          <a:prstGeom prst="rect">
            <a:avLst/>
          </a:prstGeom>
          <a:ln w="19050">
            <a:solidFill>
              <a:schemeClr val="tx1"/>
            </a:solidFill>
          </a:ln>
          <a:effectLst>
            <a:reflection blurRad="6350" stA="50000" endA="300" endPos="38500" dist="50800" dir="5400000" sy="-100000" algn="bl" rotWithShape="0"/>
          </a:effectLst>
          <a:scene3d>
            <a:camera prst="isometricOffAxis2Left"/>
            <a:lightRig rig="threePt" dir="t"/>
          </a:scene3d>
        </p:spPr>
      </p:pic>
      <p:pic>
        <p:nvPicPr>
          <p:cNvPr id="10" name="Picture 9" descr="EWB_Otates_BorgesKids.jpg"/>
          <p:cNvPicPr>
            <a:picLocks noChangeAspect="1"/>
          </p:cNvPicPr>
          <p:nvPr/>
        </p:nvPicPr>
        <p:blipFill>
          <a:blip r:embed="rId4" cstate="screen"/>
          <a:stretch>
            <a:fillRect/>
          </a:stretch>
        </p:blipFill>
        <p:spPr>
          <a:xfrm>
            <a:off x="3041658" y="2986130"/>
            <a:ext cx="2682509" cy="2020824"/>
          </a:xfrm>
          <a:prstGeom prst="rect">
            <a:avLst/>
          </a:prstGeom>
          <a:ln w="19050">
            <a:solidFill>
              <a:schemeClr val="tx1"/>
            </a:solidFill>
          </a:ln>
          <a:effectLst>
            <a:reflection blurRad="6350" stA="50000" endA="300" endPos="38500" dist="50800" dir="5400000" sy="-100000" algn="bl" rotWithShape="0"/>
          </a:effectLst>
          <a:scene3d>
            <a:camera prst="perspectiveFront"/>
            <a:lightRig rig="threePt" dir="t"/>
          </a:scene3d>
        </p:spPr>
      </p:pic>
      <p:pic>
        <p:nvPicPr>
          <p:cNvPr id="11" name="Picture 10" descr="EWB_Otates-17.jpg"/>
          <p:cNvPicPr>
            <a:picLocks noChangeAspect="1"/>
          </p:cNvPicPr>
          <p:nvPr/>
        </p:nvPicPr>
        <p:blipFill>
          <a:blip r:embed="rId5" cstate="screen"/>
          <a:srcRect/>
          <a:stretch>
            <a:fillRect/>
          </a:stretch>
        </p:blipFill>
        <p:spPr>
          <a:xfrm>
            <a:off x="180975" y="3139002"/>
            <a:ext cx="2466975" cy="2020824"/>
          </a:xfrm>
          <a:prstGeom prst="rect">
            <a:avLst/>
          </a:prstGeom>
          <a:ln w="19050">
            <a:solidFill>
              <a:schemeClr val="tx1"/>
            </a:solidFill>
          </a:ln>
          <a:effectLst>
            <a:reflection blurRad="6350" stA="50000" endA="300" endPos="38500" dist="50800" dir="5400000" sy="-100000" algn="bl" rotWithShape="0"/>
          </a:effectLst>
          <a:scene3d>
            <a:camera prst="isometricOffAxis1Right"/>
            <a:lightRig rig="threePt" dir="t"/>
          </a:scene3d>
        </p:spPr>
      </p:pic>
      <p:grpSp>
        <p:nvGrpSpPr>
          <p:cNvPr id="52231" name="Group 16"/>
          <p:cNvGrpSpPr>
            <a:grpSpLocks/>
          </p:cNvGrpSpPr>
          <p:nvPr/>
        </p:nvGrpSpPr>
        <p:grpSpPr bwMode="auto">
          <a:xfrm>
            <a:off x="0" y="1228725"/>
            <a:ext cx="8782050" cy="1354138"/>
            <a:chOff x="0" y="1382928"/>
            <a:chExt cx="8781861" cy="1353870"/>
          </a:xfrm>
        </p:grpSpPr>
        <p:sp>
          <p:nvSpPr>
            <p:cNvPr id="14" name="Round Diagonal Corner Rectangle 13"/>
            <p:cNvSpPr/>
            <p:nvPr/>
          </p:nvSpPr>
          <p:spPr>
            <a:xfrm>
              <a:off x="0" y="1382928"/>
              <a:ext cx="8781861" cy="1353870"/>
            </a:xfrm>
            <a:prstGeom prst="round2Diag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2233" name="Picture 9" descr="http://ewb-lehighvalley.org/images/EWBLVP_logo2_edited.jpg"/>
            <p:cNvPicPr>
              <a:picLocks noChangeAspect="1" noChangeArrowheads="1"/>
            </p:cNvPicPr>
            <p:nvPr/>
          </p:nvPicPr>
          <p:blipFill>
            <a:blip r:embed="rId6"/>
            <a:srcRect/>
            <a:stretch>
              <a:fillRect/>
            </a:stretch>
          </p:blipFill>
          <p:spPr bwMode="auto">
            <a:xfrm>
              <a:off x="7035800" y="1449303"/>
              <a:ext cx="1637420" cy="1178279"/>
            </a:xfrm>
            <a:prstGeom prst="rect">
              <a:avLst/>
            </a:prstGeom>
            <a:noFill/>
            <a:ln w="9525">
              <a:noFill/>
              <a:miter lim="800000"/>
              <a:headEnd/>
              <a:tailEnd/>
            </a:ln>
          </p:spPr>
        </p:pic>
        <p:sp>
          <p:nvSpPr>
            <p:cNvPr id="52234" name="TextBox 9"/>
            <p:cNvSpPr txBox="1">
              <a:spLocks noChangeArrowheads="1"/>
            </p:cNvSpPr>
            <p:nvPr/>
          </p:nvSpPr>
          <p:spPr bwMode="auto">
            <a:xfrm>
              <a:off x="76200" y="1828413"/>
              <a:ext cx="7000875" cy="634120"/>
            </a:xfrm>
            <a:prstGeom prst="rect">
              <a:avLst/>
            </a:prstGeom>
            <a:noFill/>
            <a:ln w="9525">
              <a:noFill/>
              <a:miter lim="800000"/>
              <a:headEnd/>
              <a:tailEnd/>
            </a:ln>
          </p:spPr>
          <p:txBody>
            <a:bodyPr wrap="none"/>
            <a:lstStyle/>
            <a:p>
              <a:r>
                <a:rPr lang="en-US" sz="2600" b="1"/>
                <a:t>EWB – High Plains Professional Chapter</a:t>
              </a: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8" descr="EWBStrip3.jpg"/>
          <p:cNvPicPr>
            <a:picLocks noChangeAspect="1"/>
          </p:cNvPicPr>
          <p:nvPr/>
        </p:nvPicPr>
        <p:blipFill>
          <a:blip r:embed="rId2"/>
          <a:srcRect/>
          <a:stretch>
            <a:fillRect/>
          </a:stretch>
        </p:blipFill>
        <p:spPr bwMode="auto">
          <a:xfrm>
            <a:off x="1287463" y="5035550"/>
            <a:ext cx="7489825" cy="1112838"/>
          </a:xfrm>
          <a:prstGeom prst="rect">
            <a:avLst/>
          </a:prstGeom>
          <a:noFill/>
          <a:ln w="9525">
            <a:noFill/>
            <a:miter lim="800000"/>
            <a:headEnd/>
            <a:tailEnd/>
          </a:ln>
        </p:spPr>
      </p:pic>
      <p:sp>
        <p:nvSpPr>
          <p:cNvPr id="19458" name="Slide Number Placeholder 5"/>
          <p:cNvSpPr>
            <a:spLocks noGrp="1"/>
          </p:cNvSpPr>
          <p:nvPr>
            <p:ph type="sldNum" sz="quarter" idx="10"/>
          </p:nvPr>
        </p:nvSpPr>
        <p:spPr>
          <a:noFill/>
        </p:spPr>
        <p:txBody>
          <a:bodyPr/>
          <a:lstStyle/>
          <a:p>
            <a:fld id="{75D85ED5-F2A6-4D37-A74D-ED1C7B323796}" type="slidenum">
              <a:rPr lang="en-US" smtClean="0">
                <a:latin typeface="Arial" charset="0"/>
                <a:ea typeface="MS PGothic"/>
                <a:cs typeface="MS PGothic"/>
              </a:rPr>
              <a:pPr/>
              <a:t>4</a:t>
            </a:fld>
            <a:endParaRPr lang="en-US" smtClean="0">
              <a:latin typeface="Arial" charset="0"/>
              <a:ea typeface="MS PGothic"/>
              <a:cs typeface="MS PGothic"/>
            </a:endParaRPr>
          </a:p>
        </p:txBody>
      </p:sp>
      <p:sp>
        <p:nvSpPr>
          <p:cNvPr id="19459" name="Rectangle 20"/>
          <p:cNvSpPr>
            <a:spLocks noGrp="1"/>
          </p:cNvSpPr>
          <p:nvPr>
            <p:ph type="title"/>
          </p:nvPr>
        </p:nvSpPr>
        <p:spPr>
          <a:xfrm>
            <a:off x="173038" y="0"/>
            <a:ext cx="7616825" cy="750888"/>
          </a:xfrm>
        </p:spPr>
        <p:txBody>
          <a:bodyPr/>
          <a:lstStyle/>
          <a:p>
            <a:r>
              <a:rPr lang="en-US" smtClean="0">
                <a:latin typeface="Arial" charset="0"/>
                <a:ea typeface="MS PGothic"/>
              </a:rPr>
              <a:t>The World Today</a:t>
            </a:r>
          </a:p>
        </p:txBody>
      </p:sp>
      <p:pic>
        <p:nvPicPr>
          <p:cNvPr id="19460"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22" name="Rectangle 5"/>
          <p:cNvSpPr txBox="1">
            <a:spLocks/>
          </p:cNvSpPr>
          <p:nvPr/>
        </p:nvSpPr>
        <p:spPr bwMode="auto">
          <a:xfrm>
            <a:off x="330200" y="966788"/>
            <a:ext cx="6938963" cy="4603750"/>
          </a:xfrm>
          <a:prstGeom prst="rect">
            <a:avLst/>
          </a:prstGeom>
          <a:noFill/>
          <a:ln w="9525" algn="ctr">
            <a:noFill/>
            <a:miter lim="800000"/>
            <a:headEnd/>
            <a:tailEnd/>
          </a:ln>
        </p:spPr>
        <p:txBody>
          <a:bodyPr lIns="38569" tIns="0" rIns="0" bIns="0"/>
          <a:lstStyle/>
          <a:p>
            <a:pPr marL="236538" indent="-236538" eaLnBrk="0" hangingPunct="0">
              <a:spcBef>
                <a:spcPts val="0"/>
              </a:spcBef>
              <a:spcAft>
                <a:spcPts val="1200"/>
              </a:spcAft>
              <a:buSzPct val="110000"/>
              <a:buFont typeface="Arial" pitchFamily="34" charset="0"/>
              <a:buChar char="•"/>
              <a:defRPr/>
            </a:pPr>
            <a:r>
              <a:rPr lang="en-US" sz="2400" dirty="0">
                <a:latin typeface="Arial" pitchFamily="34" charset="0"/>
              </a:rPr>
              <a:t>1.2 billion lack clean water</a:t>
            </a:r>
          </a:p>
          <a:p>
            <a:pPr marL="236538" indent="-236538" eaLnBrk="0" hangingPunct="0">
              <a:spcBef>
                <a:spcPts val="0"/>
              </a:spcBef>
              <a:spcAft>
                <a:spcPts val="1200"/>
              </a:spcAft>
              <a:buSzPct val="110000"/>
              <a:buFont typeface="Arial" pitchFamily="34" charset="0"/>
              <a:buChar char="•"/>
              <a:defRPr/>
            </a:pPr>
            <a:r>
              <a:rPr lang="en-US" sz="2400" dirty="0">
                <a:latin typeface="Arial" pitchFamily="34" charset="0"/>
              </a:rPr>
              <a:t>2.4 billion lack adequate sanitation</a:t>
            </a:r>
          </a:p>
          <a:p>
            <a:pPr marL="236538" indent="-236538" eaLnBrk="0" hangingPunct="0">
              <a:spcBef>
                <a:spcPts val="0"/>
              </a:spcBef>
              <a:spcAft>
                <a:spcPts val="1200"/>
              </a:spcAft>
              <a:buSzPct val="110000"/>
              <a:buFont typeface="Arial" pitchFamily="34" charset="0"/>
              <a:buChar char="•"/>
              <a:defRPr/>
            </a:pPr>
            <a:r>
              <a:rPr lang="en-US" sz="2400" dirty="0">
                <a:latin typeface="Arial" pitchFamily="34" charset="0"/>
              </a:rPr>
              <a:t>2.4 billion are at risk with malaria</a:t>
            </a:r>
          </a:p>
          <a:p>
            <a:pPr marL="236538" indent="-236538" eaLnBrk="0" hangingPunct="0">
              <a:spcBef>
                <a:spcPts val="0"/>
              </a:spcBef>
              <a:spcAft>
                <a:spcPts val="1200"/>
              </a:spcAft>
              <a:buSzPct val="110000"/>
              <a:buFont typeface="Arial" pitchFamily="34" charset="0"/>
              <a:buChar char="•"/>
              <a:defRPr/>
            </a:pPr>
            <a:r>
              <a:rPr lang="en-US" sz="2400" dirty="0">
                <a:latin typeface="Arial" pitchFamily="34" charset="0"/>
              </a:rPr>
              <a:t>1.2 billion lack adequate housing</a:t>
            </a:r>
          </a:p>
          <a:p>
            <a:pPr marL="236538" indent="-236538" eaLnBrk="0" hangingPunct="0">
              <a:spcBef>
                <a:spcPts val="0"/>
              </a:spcBef>
              <a:spcAft>
                <a:spcPts val="1200"/>
              </a:spcAft>
              <a:buSzPct val="110000"/>
              <a:buFont typeface="Arial" pitchFamily="34" charset="0"/>
              <a:buChar char="•"/>
              <a:defRPr/>
            </a:pPr>
            <a:r>
              <a:rPr lang="en-US" sz="2400" dirty="0">
                <a:latin typeface="Arial" pitchFamily="34" charset="0"/>
              </a:rPr>
              <a:t>1.6 billion have no access to electricity</a:t>
            </a:r>
          </a:p>
          <a:p>
            <a:pPr marL="236538" indent="-236538" eaLnBrk="0" hangingPunct="0">
              <a:spcBef>
                <a:spcPts val="0"/>
              </a:spcBef>
              <a:spcAft>
                <a:spcPts val="1200"/>
              </a:spcAft>
              <a:buSzPct val="110000"/>
              <a:buFont typeface="Arial" pitchFamily="34" charset="0"/>
              <a:buChar char="•"/>
              <a:defRPr/>
            </a:pPr>
            <a:r>
              <a:rPr lang="en-US" sz="2400" dirty="0">
                <a:latin typeface="Arial" pitchFamily="34" charset="0"/>
              </a:rPr>
              <a:t>4.2 billion are unable to read</a:t>
            </a:r>
          </a:p>
          <a:p>
            <a:pPr marL="236538" indent="-236538" eaLnBrk="0" hangingPunct="0">
              <a:spcBef>
                <a:spcPts val="0"/>
              </a:spcBef>
              <a:spcAft>
                <a:spcPts val="1200"/>
              </a:spcAft>
              <a:buSzPct val="110000"/>
              <a:buFont typeface="Arial" pitchFamily="34" charset="0"/>
              <a:buChar char="•"/>
              <a:defRPr/>
            </a:pPr>
            <a:r>
              <a:rPr lang="en-US" sz="2400" dirty="0">
                <a:latin typeface="Arial" pitchFamily="34" charset="0"/>
              </a:rPr>
              <a:t>29,000 children die </a:t>
            </a:r>
            <a:r>
              <a:rPr lang="en-US" sz="2400" i="1" dirty="0">
                <a:latin typeface="Arial" pitchFamily="34" charset="0"/>
              </a:rPr>
              <a:t>every day </a:t>
            </a:r>
            <a:r>
              <a:rPr lang="en-US" sz="2400" dirty="0">
                <a:latin typeface="Arial" pitchFamily="34" charset="0"/>
              </a:rPr>
              <a:t>from hunger</a:t>
            </a:r>
          </a:p>
          <a:p>
            <a:pPr marL="236538" indent="-236538" eaLnBrk="0" hangingPunct="0">
              <a:spcBef>
                <a:spcPts val="0"/>
              </a:spcBef>
              <a:spcAft>
                <a:spcPts val="1200"/>
              </a:spcAft>
              <a:buSzPct val="110000"/>
              <a:buFont typeface="Arial" pitchFamily="34" charset="0"/>
              <a:buChar char="•"/>
              <a:defRPr/>
            </a:pPr>
            <a:r>
              <a:rPr lang="en-US" sz="2400" dirty="0">
                <a:latin typeface="Arial" pitchFamily="34" charset="0"/>
              </a:rPr>
              <a:t>1.4 billion live on less than $1.25 per day</a:t>
            </a:r>
            <a:endParaRPr lang="en-US" sz="1600" i="1" dirty="0">
              <a:latin typeface="Arial" pitchFamily="34" charset="0"/>
            </a:endParaRPr>
          </a:p>
          <a:p>
            <a:pPr marL="3175" indent="-3175" eaLnBrk="0" hangingPunct="0">
              <a:spcBef>
                <a:spcPts val="0"/>
              </a:spcBef>
              <a:spcAft>
                <a:spcPts val="1200"/>
              </a:spcAft>
              <a:buSzPct val="110000"/>
              <a:defRPr/>
            </a:pPr>
            <a:r>
              <a:rPr lang="en-US" sz="1600" i="1" dirty="0">
                <a:latin typeface="Arial" pitchFamily="34" charset="0"/>
              </a:rPr>
              <a:t>Sources: United Nations &amp; World Bank (2009)</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6" descr="EWBStrip7.jpg"/>
          <p:cNvPicPr>
            <a:picLocks noChangeAspect="1"/>
          </p:cNvPicPr>
          <p:nvPr/>
        </p:nvPicPr>
        <p:blipFill>
          <a:blip r:embed="rId2"/>
          <a:srcRect/>
          <a:stretch>
            <a:fillRect/>
          </a:stretch>
        </p:blipFill>
        <p:spPr bwMode="auto">
          <a:xfrm>
            <a:off x="1287463" y="5035550"/>
            <a:ext cx="7489825" cy="1112838"/>
          </a:xfrm>
          <a:prstGeom prst="rect">
            <a:avLst/>
          </a:prstGeom>
          <a:noFill/>
          <a:ln w="9525">
            <a:noFill/>
            <a:miter lim="800000"/>
            <a:headEnd/>
            <a:tailEnd/>
          </a:ln>
        </p:spPr>
      </p:pic>
      <p:sp>
        <p:nvSpPr>
          <p:cNvPr id="20482" name="Slide Number Placeholder 5"/>
          <p:cNvSpPr>
            <a:spLocks noGrp="1"/>
          </p:cNvSpPr>
          <p:nvPr>
            <p:ph type="sldNum" sz="quarter" idx="10"/>
          </p:nvPr>
        </p:nvSpPr>
        <p:spPr>
          <a:noFill/>
        </p:spPr>
        <p:txBody>
          <a:bodyPr/>
          <a:lstStyle/>
          <a:p>
            <a:fld id="{C9FD239C-B6F5-42A3-BAD7-28C357601CEE}" type="slidenum">
              <a:rPr lang="en-US" smtClean="0">
                <a:latin typeface="Arial" charset="0"/>
                <a:ea typeface="MS PGothic"/>
                <a:cs typeface="MS PGothic"/>
              </a:rPr>
              <a:pPr/>
              <a:t>5</a:t>
            </a:fld>
            <a:endParaRPr lang="en-US" smtClean="0">
              <a:latin typeface="Arial" charset="0"/>
              <a:ea typeface="MS PGothic"/>
              <a:cs typeface="MS PGothic"/>
            </a:endParaRPr>
          </a:p>
        </p:txBody>
      </p:sp>
      <p:sp>
        <p:nvSpPr>
          <p:cNvPr id="20483" name="Rectangle 20"/>
          <p:cNvSpPr>
            <a:spLocks noGrp="1"/>
          </p:cNvSpPr>
          <p:nvPr>
            <p:ph type="title"/>
          </p:nvPr>
        </p:nvSpPr>
        <p:spPr>
          <a:xfrm>
            <a:off x="173038" y="0"/>
            <a:ext cx="7616825" cy="750888"/>
          </a:xfrm>
        </p:spPr>
        <p:txBody>
          <a:bodyPr/>
          <a:lstStyle/>
          <a:p>
            <a:r>
              <a:rPr lang="en-US" smtClean="0">
                <a:latin typeface="Arial" charset="0"/>
                <a:ea typeface="MS PGothic"/>
              </a:rPr>
              <a:t>EWB–USA Projects</a:t>
            </a:r>
          </a:p>
        </p:txBody>
      </p:sp>
      <p:pic>
        <p:nvPicPr>
          <p:cNvPr id="20484" name="Picture 9" descr="http://ewb-lehighvalley.org/images/EWBLVP_logo2_edited.jpg"/>
          <p:cNvPicPr>
            <a:picLocks noChangeAspect="1" noChangeArrowheads="1"/>
          </p:cNvPicPr>
          <p:nvPr/>
        </p:nvPicPr>
        <p:blipFill>
          <a:blip r:embed="rId3"/>
          <a:srcRect/>
          <a:stretch>
            <a:fillRect/>
          </a:stretch>
        </p:blipFill>
        <p:spPr bwMode="auto">
          <a:xfrm>
            <a:off x="7807325" y="17463"/>
            <a:ext cx="965200" cy="695325"/>
          </a:xfrm>
          <a:prstGeom prst="rect">
            <a:avLst/>
          </a:prstGeom>
          <a:noFill/>
          <a:ln w="9525">
            <a:noFill/>
            <a:miter lim="800000"/>
            <a:headEnd/>
            <a:tailEnd/>
          </a:ln>
        </p:spPr>
      </p:pic>
      <p:sp>
        <p:nvSpPr>
          <p:cNvPr id="20485" name="Rectangle 5"/>
          <p:cNvSpPr txBox="1">
            <a:spLocks/>
          </p:cNvSpPr>
          <p:nvPr/>
        </p:nvSpPr>
        <p:spPr bwMode="auto">
          <a:xfrm>
            <a:off x="117475" y="3167063"/>
            <a:ext cx="8637588" cy="1920875"/>
          </a:xfrm>
          <a:prstGeom prst="rect">
            <a:avLst/>
          </a:prstGeom>
          <a:noFill/>
          <a:ln w="9525" algn="ctr">
            <a:noFill/>
            <a:miter lim="800000"/>
            <a:headEnd/>
            <a:tailEnd/>
          </a:ln>
        </p:spPr>
        <p:txBody>
          <a:bodyPr lIns="38569" tIns="0" rIns="0" bIns="0"/>
          <a:lstStyle/>
          <a:p>
            <a:pPr marL="173038" indent="-173038" eaLnBrk="0" hangingPunct="0">
              <a:spcAft>
                <a:spcPts val="600"/>
              </a:spcAft>
              <a:buSzPct val="110000"/>
              <a:buFont typeface="Arial" charset="0"/>
              <a:buChar char="•"/>
            </a:pPr>
            <a:r>
              <a:rPr lang="en-US" sz="2400"/>
              <a:t>More than 350 projects in over 45 developing countries</a:t>
            </a:r>
          </a:p>
          <a:p>
            <a:pPr marL="173038" indent="-173038" eaLnBrk="0" hangingPunct="0">
              <a:spcAft>
                <a:spcPts val="600"/>
              </a:spcAft>
              <a:buSzPct val="110000"/>
            </a:pPr>
            <a:endParaRPr lang="en-US" sz="2400"/>
          </a:p>
          <a:p>
            <a:pPr marL="173038" indent="-173038" eaLnBrk="0" hangingPunct="0">
              <a:spcAft>
                <a:spcPts val="600"/>
              </a:spcAft>
              <a:buSzPct val="110000"/>
              <a:buFont typeface="Arial" charset="0"/>
              <a:buChar char="•"/>
            </a:pPr>
            <a:r>
              <a:rPr lang="en-US" sz="2400"/>
              <a:t>Over 250 dedicated chapters (180 student chapters)</a:t>
            </a:r>
          </a:p>
        </p:txBody>
      </p:sp>
      <p:graphicFrame>
        <p:nvGraphicFramePr>
          <p:cNvPr id="7" name="Table 6"/>
          <p:cNvGraphicFramePr>
            <a:graphicFrameLocks noGrp="1"/>
          </p:cNvGraphicFramePr>
          <p:nvPr/>
        </p:nvGraphicFramePr>
        <p:xfrm>
          <a:off x="176213" y="1154113"/>
          <a:ext cx="8224837" cy="1676400"/>
        </p:xfrm>
        <a:graphic>
          <a:graphicData uri="http://schemas.openxmlformats.org/drawingml/2006/table">
            <a:tbl>
              <a:tblPr firstRow="1" bandRow="1">
                <a:tableStyleId>{5C22544A-7EE6-4342-B048-85BDC9FD1C3A}</a:tableStyleId>
              </a:tblPr>
              <a:tblGrid>
                <a:gridCol w="3843623"/>
                <a:gridCol w="4381877"/>
              </a:tblGrid>
              <a:tr h="405654">
                <a:tc>
                  <a:txBody>
                    <a:bodyPr/>
                    <a:lstStyle/>
                    <a:p>
                      <a:pPr algn="l">
                        <a:buFontTx/>
                        <a:buChar char="-"/>
                      </a:pPr>
                      <a:r>
                        <a:rPr lang="en-US" sz="2400" b="0" dirty="0" smtClean="0">
                          <a:solidFill>
                            <a:schemeClr val="tx1"/>
                          </a:solidFill>
                          <a:latin typeface="Arial" pitchFamily="34" charset="0"/>
                          <a:cs typeface="Arial" pitchFamily="34" charset="0"/>
                        </a:rPr>
                        <a:t> Water</a:t>
                      </a:r>
                      <a:endParaRPr lang="en-US" sz="24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b="0" dirty="0" smtClean="0">
                          <a:solidFill>
                            <a:schemeClr val="tx1"/>
                          </a:solidFill>
                          <a:latin typeface="Arial" pitchFamily="34" charset="0"/>
                          <a:cs typeface="Arial" pitchFamily="34" charset="0"/>
                        </a:rPr>
                        <a:t>- Sanitation</a:t>
                      </a:r>
                      <a:endParaRPr lang="en-US" sz="24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09303">
                <a:tc>
                  <a:txBody>
                    <a:bodyPr/>
                    <a:lstStyle/>
                    <a:p>
                      <a:pPr algn="l">
                        <a:buFontTx/>
                        <a:buChar char="-"/>
                      </a:pPr>
                      <a:r>
                        <a:rPr lang="en-US" sz="2400" b="0" dirty="0" smtClean="0">
                          <a:solidFill>
                            <a:schemeClr val="tx1"/>
                          </a:solidFill>
                          <a:latin typeface="Arial" pitchFamily="34" charset="0"/>
                          <a:cs typeface="Arial" pitchFamily="34" charset="0"/>
                        </a:rPr>
                        <a:t> Structures</a:t>
                      </a:r>
                      <a:endParaRPr lang="en-US" sz="2400" b="0" dirty="0">
                        <a:solidFill>
                          <a:schemeClr val="tx1"/>
                        </a:solidFill>
                        <a:latin typeface="Arial" pitchFamily="34" charset="0"/>
                        <a:cs typeface="Arial"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buFontTx/>
                        <a:buChar char="-"/>
                      </a:pPr>
                      <a:r>
                        <a:rPr lang="en-US" sz="2400" b="0" dirty="0" smtClean="0">
                          <a:solidFill>
                            <a:schemeClr val="tx1"/>
                          </a:solidFill>
                          <a:latin typeface="Arial" pitchFamily="34" charset="0"/>
                          <a:cs typeface="Arial" pitchFamily="34" charset="0"/>
                        </a:rPr>
                        <a:t> Civil Works</a:t>
                      </a:r>
                      <a:endParaRPr lang="en-US" sz="2400" b="0" dirty="0">
                        <a:solidFill>
                          <a:schemeClr val="tx1"/>
                        </a:solidFill>
                        <a:latin typeface="Arial" pitchFamily="34" charset="0"/>
                        <a:cs typeface="Arial"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26720">
                <a:tc>
                  <a:txBody>
                    <a:bodyPr/>
                    <a:lstStyle/>
                    <a:p>
                      <a:pPr algn="l"/>
                      <a:r>
                        <a:rPr lang="en-US" sz="2400" b="0" dirty="0" smtClean="0">
                          <a:solidFill>
                            <a:schemeClr val="tx1"/>
                          </a:solidFill>
                          <a:latin typeface="Arial" pitchFamily="34" charset="0"/>
                          <a:cs typeface="Arial" pitchFamily="34" charset="0"/>
                        </a:rPr>
                        <a:t>- Energy</a:t>
                      </a:r>
                      <a:endParaRPr lang="en-US" sz="24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buFontTx/>
                        <a:buChar char="-"/>
                      </a:pPr>
                      <a:r>
                        <a:rPr lang="en-US" sz="2400" b="0" dirty="0" smtClean="0">
                          <a:solidFill>
                            <a:schemeClr val="tx1"/>
                          </a:solidFill>
                          <a:latin typeface="Arial" pitchFamily="34" charset="0"/>
                          <a:cs typeface="Arial" pitchFamily="34" charset="0"/>
                        </a:rPr>
                        <a:t> Agriculture</a:t>
                      </a:r>
                      <a:endParaRPr lang="en-US" sz="24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5429">
                <a:tc>
                  <a:txBody>
                    <a:bodyPr/>
                    <a:lstStyle/>
                    <a:p>
                      <a:pPr algn="l"/>
                      <a:r>
                        <a:rPr lang="en-US" sz="2400" b="0" dirty="0" smtClean="0">
                          <a:solidFill>
                            <a:schemeClr val="tx1"/>
                          </a:solidFill>
                          <a:latin typeface="Arial" pitchFamily="34" charset="0"/>
                          <a:cs typeface="Arial" pitchFamily="34" charset="0"/>
                        </a:rPr>
                        <a:t>- Information Systems</a:t>
                      </a:r>
                      <a:endParaRPr lang="en-US" sz="24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24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0"/>
          </p:nvPr>
        </p:nvSpPr>
        <p:spPr>
          <a:noFill/>
        </p:spPr>
        <p:txBody>
          <a:bodyPr/>
          <a:lstStyle/>
          <a:p>
            <a:fld id="{77688352-156B-4961-8C92-570B8939ECDB}" type="slidenum">
              <a:rPr lang="en-US" smtClean="0">
                <a:latin typeface="Arial" charset="0"/>
                <a:ea typeface="MS PGothic"/>
                <a:cs typeface="MS PGothic"/>
              </a:rPr>
              <a:pPr/>
              <a:t>6</a:t>
            </a:fld>
            <a:endParaRPr lang="en-US" smtClean="0">
              <a:latin typeface="Arial" charset="0"/>
              <a:ea typeface="MS PGothic"/>
              <a:cs typeface="MS PGothic"/>
            </a:endParaRPr>
          </a:p>
        </p:txBody>
      </p:sp>
      <p:sp>
        <p:nvSpPr>
          <p:cNvPr id="21506" name="Rectangle 20"/>
          <p:cNvSpPr>
            <a:spLocks noGrp="1"/>
          </p:cNvSpPr>
          <p:nvPr>
            <p:ph type="title"/>
          </p:nvPr>
        </p:nvSpPr>
        <p:spPr>
          <a:xfrm>
            <a:off x="173038" y="0"/>
            <a:ext cx="7616825" cy="750888"/>
          </a:xfrm>
        </p:spPr>
        <p:txBody>
          <a:bodyPr/>
          <a:lstStyle/>
          <a:p>
            <a:r>
              <a:rPr lang="en-US" smtClean="0">
                <a:latin typeface="Arial" charset="0"/>
                <a:ea typeface="MS PGothic"/>
              </a:rPr>
              <a:t>EWB–USA Project Cycle</a:t>
            </a:r>
          </a:p>
        </p:txBody>
      </p:sp>
      <p:pic>
        <p:nvPicPr>
          <p:cNvPr id="21507"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grpSp>
        <p:nvGrpSpPr>
          <p:cNvPr id="21508" name="Group 9"/>
          <p:cNvGrpSpPr>
            <a:grpSpLocks/>
          </p:cNvGrpSpPr>
          <p:nvPr/>
        </p:nvGrpSpPr>
        <p:grpSpPr bwMode="auto">
          <a:xfrm>
            <a:off x="1279525" y="771525"/>
            <a:ext cx="6110288" cy="5283200"/>
            <a:chOff x="1242619" y="798770"/>
            <a:chExt cx="6109897" cy="5283631"/>
          </a:xfrm>
        </p:grpSpPr>
        <p:sp>
          <p:nvSpPr>
            <p:cNvPr id="11" name="Freeform 10"/>
            <p:cNvSpPr/>
            <p:nvPr/>
          </p:nvSpPr>
          <p:spPr>
            <a:xfrm>
              <a:off x="4617428" y="1001987"/>
              <a:ext cx="1717565" cy="638227"/>
            </a:xfrm>
            <a:custGeom>
              <a:avLst/>
              <a:gdLst>
                <a:gd name="connsiteX0" fmla="*/ 0 w 1287294"/>
                <a:gd name="connsiteY0" fmla="*/ 0 h 638058"/>
                <a:gd name="connsiteX1" fmla="*/ 1287294 w 1287294"/>
                <a:gd name="connsiteY1" fmla="*/ 0 h 638058"/>
                <a:gd name="connsiteX2" fmla="*/ 1287294 w 1287294"/>
                <a:gd name="connsiteY2" fmla="*/ 638058 h 638058"/>
                <a:gd name="connsiteX3" fmla="*/ 0 w 1287294"/>
                <a:gd name="connsiteY3" fmla="*/ 638058 h 638058"/>
                <a:gd name="connsiteX4" fmla="*/ 0 w 1287294"/>
                <a:gd name="connsiteY4" fmla="*/ 0 h 63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294" h="638058">
                  <a:moveTo>
                    <a:pt x="0" y="0"/>
                  </a:moveTo>
                  <a:lnTo>
                    <a:pt x="1287294" y="0"/>
                  </a:lnTo>
                  <a:lnTo>
                    <a:pt x="1287294" y="638058"/>
                  </a:lnTo>
                  <a:lnTo>
                    <a:pt x="0" y="6380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spcAft>
                  <a:spcPts val="0"/>
                </a:spcAft>
                <a:defRPr/>
              </a:pPr>
              <a:r>
                <a:rPr lang="en-US" sz="1600" dirty="0">
                  <a:latin typeface="Arial Narrow" pitchFamily="34" charset="0"/>
                </a:rPr>
                <a:t>Start w/ Community Application</a:t>
              </a:r>
            </a:p>
          </p:txBody>
        </p:sp>
        <p:sp>
          <p:nvSpPr>
            <p:cNvPr id="12" name="Circular Arrow 11"/>
            <p:cNvSpPr/>
            <p:nvPr/>
          </p:nvSpPr>
          <p:spPr>
            <a:xfrm>
              <a:off x="1680741" y="867039"/>
              <a:ext cx="4981256" cy="4980393"/>
            </a:xfrm>
            <a:prstGeom prst="circularArrow">
              <a:avLst>
                <a:gd name="adj1" fmla="val 2498"/>
                <a:gd name="adj2" fmla="val 151355"/>
                <a:gd name="adj3" fmla="val 18912023"/>
                <a:gd name="adj4" fmla="val 18605203"/>
                <a:gd name="adj5" fmla="val 2915"/>
              </a:avLst>
            </a:prstGeom>
            <a:solidFill>
              <a:srgbClr val="0070C0"/>
            </a:solidFill>
            <a:ln>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Freeform 12"/>
            <p:cNvSpPr/>
            <p:nvPr/>
          </p:nvSpPr>
          <p:spPr>
            <a:xfrm>
              <a:off x="5163493" y="1773575"/>
              <a:ext cx="2049332" cy="638227"/>
            </a:xfrm>
            <a:custGeom>
              <a:avLst/>
              <a:gdLst>
                <a:gd name="connsiteX0" fmla="*/ 0 w 1442336"/>
                <a:gd name="connsiteY0" fmla="*/ 0 h 638058"/>
                <a:gd name="connsiteX1" fmla="*/ 1442336 w 1442336"/>
                <a:gd name="connsiteY1" fmla="*/ 0 h 638058"/>
                <a:gd name="connsiteX2" fmla="*/ 1442336 w 1442336"/>
                <a:gd name="connsiteY2" fmla="*/ 638058 h 638058"/>
                <a:gd name="connsiteX3" fmla="*/ 0 w 1442336"/>
                <a:gd name="connsiteY3" fmla="*/ 638058 h 638058"/>
                <a:gd name="connsiteX4" fmla="*/ 0 w 1442336"/>
                <a:gd name="connsiteY4" fmla="*/ 0 h 63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336" h="638058">
                  <a:moveTo>
                    <a:pt x="0" y="0"/>
                  </a:moveTo>
                  <a:lnTo>
                    <a:pt x="1442336" y="0"/>
                  </a:lnTo>
                  <a:lnTo>
                    <a:pt x="1442336" y="638058"/>
                  </a:lnTo>
                  <a:lnTo>
                    <a:pt x="0" y="6380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spcAft>
                  <a:spcPts val="0"/>
                </a:spcAft>
                <a:defRPr/>
              </a:pPr>
              <a:r>
                <a:rPr lang="en-US" sz="1600" dirty="0">
                  <a:latin typeface="Arial Narrow" pitchFamily="34" charset="0"/>
                </a:rPr>
                <a:t>Acceptance in </a:t>
              </a:r>
              <a:br>
                <a:rPr lang="en-US" sz="1600" dirty="0">
                  <a:latin typeface="Arial Narrow" pitchFamily="34" charset="0"/>
                </a:rPr>
              </a:br>
              <a:r>
                <a:rPr lang="en-US" sz="1600" dirty="0">
                  <a:latin typeface="Arial Narrow" pitchFamily="34" charset="0"/>
                </a:rPr>
                <a:t>EWB-USA Program</a:t>
              </a:r>
            </a:p>
          </p:txBody>
        </p:sp>
        <p:sp>
          <p:nvSpPr>
            <p:cNvPr id="14" name="Circular Arrow 13"/>
            <p:cNvSpPr/>
            <p:nvPr/>
          </p:nvSpPr>
          <p:spPr>
            <a:xfrm>
              <a:off x="1798208" y="986110"/>
              <a:ext cx="4979669" cy="4980394"/>
            </a:xfrm>
            <a:prstGeom prst="circularArrow">
              <a:avLst>
                <a:gd name="adj1" fmla="val 2498"/>
                <a:gd name="adj2" fmla="val 151355"/>
                <a:gd name="adj3" fmla="val 20981537"/>
                <a:gd name="adj4" fmla="val 19986415"/>
                <a:gd name="adj5" fmla="val 2915"/>
              </a:avLst>
            </a:prstGeom>
            <a:solidFill>
              <a:srgbClr val="0070C0"/>
            </a:solidFill>
            <a:ln>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Freeform 14"/>
            <p:cNvSpPr/>
            <p:nvPr/>
          </p:nvSpPr>
          <p:spPr>
            <a:xfrm>
              <a:off x="5887347" y="3157987"/>
              <a:ext cx="1465169" cy="638227"/>
            </a:xfrm>
            <a:custGeom>
              <a:avLst/>
              <a:gdLst>
                <a:gd name="connsiteX0" fmla="*/ 0 w 1211015"/>
                <a:gd name="connsiteY0" fmla="*/ 0 h 638058"/>
                <a:gd name="connsiteX1" fmla="*/ 1211015 w 1211015"/>
                <a:gd name="connsiteY1" fmla="*/ 0 h 638058"/>
                <a:gd name="connsiteX2" fmla="*/ 1211015 w 1211015"/>
                <a:gd name="connsiteY2" fmla="*/ 638058 h 638058"/>
                <a:gd name="connsiteX3" fmla="*/ 0 w 1211015"/>
                <a:gd name="connsiteY3" fmla="*/ 638058 h 638058"/>
                <a:gd name="connsiteX4" fmla="*/ 0 w 1211015"/>
                <a:gd name="connsiteY4" fmla="*/ 0 h 63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015" h="638058">
                  <a:moveTo>
                    <a:pt x="0" y="0"/>
                  </a:moveTo>
                  <a:lnTo>
                    <a:pt x="1211015" y="0"/>
                  </a:lnTo>
                  <a:lnTo>
                    <a:pt x="1211015" y="638058"/>
                  </a:lnTo>
                  <a:lnTo>
                    <a:pt x="0" y="6380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spcAft>
                  <a:spcPts val="0"/>
                </a:spcAft>
                <a:defRPr/>
              </a:pPr>
              <a:r>
                <a:rPr lang="en-US" sz="1600" dirty="0">
                  <a:latin typeface="Arial Narrow" pitchFamily="34" charset="0"/>
                </a:rPr>
                <a:t>Pre-Assessment Review</a:t>
              </a:r>
            </a:p>
          </p:txBody>
        </p:sp>
        <p:sp>
          <p:nvSpPr>
            <p:cNvPr id="16" name="Circular Arrow 15"/>
            <p:cNvSpPr/>
            <p:nvPr/>
          </p:nvSpPr>
          <p:spPr>
            <a:xfrm>
              <a:off x="1798208" y="986110"/>
              <a:ext cx="4979669" cy="4980394"/>
            </a:xfrm>
            <a:prstGeom prst="circularArrow">
              <a:avLst>
                <a:gd name="adj1" fmla="val 2498"/>
                <a:gd name="adj2" fmla="val 151355"/>
                <a:gd name="adj3" fmla="val 1462229"/>
                <a:gd name="adj4" fmla="val 467107"/>
                <a:gd name="adj5" fmla="val 2915"/>
              </a:avLst>
            </a:prstGeom>
            <a:solidFill>
              <a:srgbClr val="0070C0"/>
            </a:solidFill>
            <a:ln>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Freeform 16"/>
            <p:cNvSpPr/>
            <p:nvPr/>
          </p:nvSpPr>
          <p:spPr>
            <a:xfrm>
              <a:off x="5484148" y="4542400"/>
              <a:ext cx="1417547" cy="638227"/>
            </a:xfrm>
            <a:custGeom>
              <a:avLst/>
              <a:gdLst>
                <a:gd name="connsiteX0" fmla="*/ 0 w 1419053"/>
                <a:gd name="connsiteY0" fmla="*/ 0 h 638058"/>
                <a:gd name="connsiteX1" fmla="*/ 1419053 w 1419053"/>
                <a:gd name="connsiteY1" fmla="*/ 0 h 638058"/>
                <a:gd name="connsiteX2" fmla="*/ 1419053 w 1419053"/>
                <a:gd name="connsiteY2" fmla="*/ 638058 h 638058"/>
                <a:gd name="connsiteX3" fmla="*/ 0 w 1419053"/>
                <a:gd name="connsiteY3" fmla="*/ 638058 h 638058"/>
                <a:gd name="connsiteX4" fmla="*/ 0 w 1419053"/>
                <a:gd name="connsiteY4" fmla="*/ 0 h 63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053" h="638058">
                  <a:moveTo>
                    <a:pt x="0" y="0"/>
                  </a:moveTo>
                  <a:lnTo>
                    <a:pt x="1419053" y="0"/>
                  </a:lnTo>
                  <a:lnTo>
                    <a:pt x="1419053" y="638058"/>
                  </a:lnTo>
                  <a:lnTo>
                    <a:pt x="0" y="6380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spcAft>
                  <a:spcPts val="0"/>
                </a:spcAft>
                <a:defRPr/>
              </a:pPr>
              <a:r>
                <a:rPr lang="en-US" sz="1600" dirty="0">
                  <a:latin typeface="Arial Narrow" pitchFamily="34" charset="0"/>
                </a:rPr>
                <a:t>Assessment Phase</a:t>
              </a:r>
            </a:p>
          </p:txBody>
        </p:sp>
        <p:sp>
          <p:nvSpPr>
            <p:cNvPr id="18" name="Circular Arrow 17"/>
            <p:cNvSpPr/>
            <p:nvPr/>
          </p:nvSpPr>
          <p:spPr>
            <a:xfrm>
              <a:off x="1839481" y="946420"/>
              <a:ext cx="4981256" cy="4980393"/>
            </a:xfrm>
            <a:prstGeom prst="circularArrow">
              <a:avLst>
                <a:gd name="adj1" fmla="val 2498"/>
                <a:gd name="adj2" fmla="val 151355"/>
                <a:gd name="adj3" fmla="val 3374229"/>
                <a:gd name="adj4" fmla="val 2864346"/>
                <a:gd name="adj5" fmla="val 2915"/>
              </a:avLst>
            </a:prstGeom>
            <a:solidFill>
              <a:srgbClr val="0070C0"/>
            </a:solidFill>
            <a:ln>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Freeform 18"/>
            <p:cNvSpPr/>
            <p:nvPr/>
          </p:nvSpPr>
          <p:spPr>
            <a:xfrm>
              <a:off x="4663463" y="5320339"/>
              <a:ext cx="990537" cy="741423"/>
            </a:xfrm>
            <a:custGeom>
              <a:avLst/>
              <a:gdLst>
                <a:gd name="connsiteX0" fmla="*/ 0 w 990655"/>
                <a:gd name="connsiteY0" fmla="*/ 0 h 742469"/>
                <a:gd name="connsiteX1" fmla="*/ 990655 w 990655"/>
                <a:gd name="connsiteY1" fmla="*/ 0 h 742469"/>
                <a:gd name="connsiteX2" fmla="*/ 990655 w 990655"/>
                <a:gd name="connsiteY2" fmla="*/ 742469 h 742469"/>
                <a:gd name="connsiteX3" fmla="*/ 0 w 990655"/>
                <a:gd name="connsiteY3" fmla="*/ 742469 h 742469"/>
                <a:gd name="connsiteX4" fmla="*/ 0 w 990655"/>
                <a:gd name="connsiteY4" fmla="*/ 0 h 74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55" h="742469">
                  <a:moveTo>
                    <a:pt x="0" y="0"/>
                  </a:moveTo>
                  <a:lnTo>
                    <a:pt x="990655" y="0"/>
                  </a:lnTo>
                  <a:lnTo>
                    <a:pt x="990655" y="742469"/>
                  </a:lnTo>
                  <a:lnTo>
                    <a:pt x="0" y="7424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spcAft>
                  <a:spcPts val="0"/>
                </a:spcAft>
                <a:defRPr/>
              </a:pPr>
              <a:r>
                <a:rPr lang="en-US" sz="1600" dirty="0">
                  <a:latin typeface="Arial Narrow" pitchFamily="34" charset="0"/>
                </a:rPr>
                <a:t>Post-Assessment Report</a:t>
              </a:r>
            </a:p>
          </p:txBody>
        </p:sp>
        <p:sp>
          <p:nvSpPr>
            <p:cNvPr id="20" name="Circular Arrow 19"/>
            <p:cNvSpPr/>
            <p:nvPr/>
          </p:nvSpPr>
          <p:spPr>
            <a:xfrm>
              <a:off x="2041081" y="995636"/>
              <a:ext cx="4979668" cy="4980394"/>
            </a:xfrm>
            <a:prstGeom prst="circularArrow">
              <a:avLst>
                <a:gd name="adj1" fmla="val 2498"/>
                <a:gd name="adj2" fmla="val 151355"/>
                <a:gd name="adj3" fmla="val 5679607"/>
                <a:gd name="adj4" fmla="val 5350204"/>
                <a:gd name="adj5" fmla="val 2915"/>
              </a:avLst>
            </a:prstGeom>
            <a:solidFill>
              <a:srgbClr val="0070C0"/>
            </a:solidFill>
            <a:ln>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Freeform 20"/>
            <p:cNvSpPr/>
            <p:nvPr/>
          </p:nvSpPr>
          <p:spPr>
            <a:xfrm>
              <a:off x="3001456" y="5372731"/>
              <a:ext cx="1277856" cy="638227"/>
            </a:xfrm>
            <a:custGeom>
              <a:avLst/>
              <a:gdLst>
                <a:gd name="connsiteX0" fmla="*/ 0 w 1276690"/>
                <a:gd name="connsiteY0" fmla="*/ 0 h 638058"/>
                <a:gd name="connsiteX1" fmla="*/ 1276690 w 1276690"/>
                <a:gd name="connsiteY1" fmla="*/ 0 h 638058"/>
                <a:gd name="connsiteX2" fmla="*/ 1276690 w 1276690"/>
                <a:gd name="connsiteY2" fmla="*/ 638058 h 638058"/>
                <a:gd name="connsiteX3" fmla="*/ 0 w 1276690"/>
                <a:gd name="connsiteY3" fmla="*/ 638058 h 638058"/>
                <a:gd name="connsiteX4" fmla="*/ 0 w 1276690"/>
                <a:gd name="connsiteY4" fmla="*/ 0 h 63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690" h="638058">
                  <a:moveTo>
                    <a:pt x="0" y="0"/>
                  </a:moveTo>
                  <a:lnTo>
                    <a:pt x="1276690" y="0"/>
                  </a:lnTo>
                  <a:lnTo>
                    <a:pt x="1276690" y="638058"/>
                  </a:lnTo>
                  <a:lnTo>
                    <a:pt x="0" y="6380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spcAft>
                  <a:spcPts val="0"/>
                </a:spcAft>
                <a:defRPr/>
              </a:pPr>
              <a:r>
                <a:rPr lang="en-US" sz="1600" dirty="0">
                  <a:latin typeface="Arial Narrow" pitchFamily="34" charset="0"/>
                </a:rPr>
                <a:t>Design Phase/ Alternatives Analysis</a:t>
              </a:r>
            </a:p>
          </p:txBody>
        </p:sp>
        <p:sp>
          <p:nvSpPr>
            <p:cNvPr id="23" name="Circular Arrow 22"/>
            <p:cNvSpPr/>
            <p:nvPr/>
          </p:nvSpPr>
          <p:spPr>
            <a:xfrm>
              <a:off x="1518826" y="798770"/>
              <a:ext cx="4979669" cy="4980394"/>
            </a:xfrm>
            <a:prstGeom prst="circularArrow">
              <a:avLst>
                <a:gd name="adj1" fmla="val 2498"/>
                <a:gd name="adj2" fmla="val 151355"/>
                <a:gd name="adj3" fmla="val 7469716"/>
                <a:gd name="adj4" fmla="val 7047855"/>
                <a:gd name="adj5" fmla="val 2915"/>
              </a:avLst>
            </a:prstGeom>
            <a:solidFill>
              <a:srgbClr val="0070C0"/>
            </a:solidFill>
            <a:ln>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Freeform 23"/>
            <p:cNvSpPr/>
            <p:nvPr/>
          </p:nvSpPr>
          <p:spPr>
            <a:xfrm>
              <a:off x="1636294" y="4551926"/>
              <a:ext cx="1490568" cy="638227"/>
            </a:xfrm>
            <a:custGeom>
              <a:avLst/>
              <a:gdLst>
                <a:gd name="connsiteX0" fmla="*/ 0 w 1490376"/>
                <a:gd name="connsiteY0" fmla="*/ 0 h 638058"/>
                <a:gd name="connsiteX1" fmla="*/ 1490376 w 1490376"/>
                <a:gd name="connsiteY1" fmla="*/ 0 h 638058"/>
                <a:gd name="connsiteX2" fmla="*/ 1490376 w 1490376"/>
                <a:gd name="connsiteY2" fmla="*/ 638058 h 638058"/>
                <a:gd name="connsiteX3" fmla="*/ 0 w 1490376"/>
                <a:gd name="connsiteY3" fmla="*/ 638058 h 638058"/>
                <a:gd name="connsiteX4" fmla="*/ 0 w 1490376"/>
                <a:gd name="connsiteY4" fmla="*/ 0 h 63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376" h="638058">
                  <a:moveTo>
                    <a:pt x="0" y="0"/>
                  </a:moveTo>
                  <a:lnTo>
                    <a:pt x="1490376" y="0"/>
                  </a:lnTo>
                  <a:lnTo>
                    <a:pt x="1490376" y="638058"/>
                  </a:lnTo>
                  <a:lnTo>
                    <a:pt x="0" y="6380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spcAft>
                  <a:spcPts val="0"/>
                </a:spcAft>
                <a:defRPr/>
              </a:pPr>
              <a:r>
                <a:rPr lang="en-US" sz="1600" dirty="0">
                  <a:latin typeface="Arial Narrow" pitchFamily="34" charset="0"/>
                </a:rPr>
                <a:t>Pre-Implementation Review</a:t>
              </a:r>
            </a:p>
          </p:txBody>
        </p:sp>
        <p:sp>
          <p:nvSpPr>
            <p:cNvPr id="25" name="Circular Arrow 24"/>
            <p:cNvSpPr/>
            <p:nvPr/>
          </p:nvSpPr>
          <p:spPr>
            <a:xfrm>
              <a:off x="1798208" y="986110"/>
              <a:ext cx="4979669" cy="4980394"/>
            </a:xfrm>
            <a:prstGeom prst="circularArrow">
              <a:avLst>
                <a:gd name="adj1" fmla="val 2498"/>
                <a:gd name="adj2" fmla="val 151355"/>
                <a:gd name="adj3" fmla="val 10181537"/>
                <a:gd name="adj4" fmla="val 9186415"/>
                <a:gd name="adj5" fmla="val 2915"/>
              </a:avLst>
            </a:prstGeom>
            <a:solidFill>
              <a:srgbClr val="0070C0"/>
            </a:solidFill>
            <a:ln>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Freeform 25"/>
            <p:cNvSpPr/>
            <p:nvPr/>
          </p:nvSpPr>
          <p:spPr>
            <a:xfrm>
              <a:off x="1242619" y="3157987"/>
              <a:ext cx="1379450" cy="638227"/>
            </a:xfrm>
            <a:custGeom>
              <a:avLst/>
              <a:gdLst>
                <a:gd name="connsiteX0" fmla="*/ 0 w 1379456"/>
                <a:gd name="connsiteY0" fmla="*/ 0 h 638058"/>
                <a:gd name="connsiteX1" fmla="*/ 1379456 w 1379456"/>
                <a:gd name="connsiteY1" fmla="*/ 0 h 638058"/>
                <a:gd name="connsiteX2" fmla="*/ 1379456 w 1379456"/>
                <a:gd name="connsiteY2" fmla="*/ 638058 h 638058"/>
                <a:gd name="connsiteX3" fmla="*/ 0 w 1379456"/>
                <a:gd name="connsiteY3" fmla="*/ 638058 h 638058"/>
                <a:gd name="connsiteX4" fmla="*/ 0 w 1379456"/>
                <a:gd name="connsiteY4" fmla="*/ 0 h 63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456" h="638058">
                  <a:moveTo>
                    <a:pt x="0" y="0"/>
                  </a:moveTo>
                  <a:lnTo>
                    <a:pt x="1379456" y="0"/>
                  </a:lnTo>
                  <a:lnTo>
                    <a:pt x="1379456" y="638058"/>
                  </a:lnTo>
                  <a:lnTo>
                    <a:pt x="0" y="6380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spcAft>
                  <a:spcPts val="0"/>
                </a:spcAft>
                <a:defRPr/>
              </a:pPr>
              <a:r>
                <a:rPr lang="en-US" sz="1600" dirty="0">
                  <a:latin typeface="Arial Narrow" pitchFamily="34" charset="0"/>
                </a:rPr>
                <a:t>Implementation </a:t>
              </a:r>
            </a:p>
            <a:p>
              <a:pPr algn="ctr" defTabSz="711200">
                <a:spcAft>
                  <a:spcPts val="0"/>
                </a:spcAft>
                <a:defRPr/>
              </a:pPr>
              <a:r>
                <a:rPr lang="en-US" sz="1600" dirty="0">
                  <a:latin typeface="Arial Narrow" pitchFamily="34" charset="0"/>
                </a:rPr>
                <a:t>Phase</a:t>
              </a:r>
            </a:p>
          </p:txBody>
        </p:sp>
        <p:sp>
          <p:nvSpPr>
            <p:cNvPr id="27" name="Circular Arrow 26"/>
            <p:cNvSpPr/>
            <p:nvPr/>
          </p:nvSpPr>
          <p:spPr>
            <a:xfrm>
              <a:off x="1828370" y="871801"/>
              <a:ext cx="4919347" cy="5210600"/>
            </a:xfrm>
            <a:prstGeom prst="circularArrow">
              <a:avLst>
                <a:gd name="adj1" fmla="val 2498"/>
                <a:gd name="adj2" fmla="val 151355"/>
                <a:gd name="adj3" fmla="val 12262229"/>
                <a:gd name="adj4" fmla="val 11267107"/>
                <a:gd name="adj5" fmla="val 2915"/>
              </a:avLst>
            </a:prstGeom>
            <a:solidFill>
              <a:srgbClr val="0070C0"/>
            </a:solidFill>
            <a:ln>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Freeform 27"/>
            <p:cNvSpPr/>
            <p:nvPr/>
          </p:nvSpPr>
          <p:spPr>
            <a:xfrm>
              <a:off x="1493428" y="1829142"/>
              <a:ext cx="1596923" cy="638227"/>
            </a:xfrm>
            <a:custGeom>
              <a:avLst/>
              <a:gdLst>
                <a:gd name="connsiteX0" fmla="*/ 0 w 1322783"/>
                <a:gd name="connsiteY0" fmla="*/ 0 h 638058"/>
                <a:gd name="connsiteX1" fmla="*/ 1322783 w 1322783"/>
                <a:gd name="connsiteY1" fmla="*/ 0 h 638058"/>
                <a:gd name="connsiteX2" fmla="*/ 1322783 w 1322783"/>
                <a:gd name="connsiteY2" fmla="*/ 638058 h 638058"/>
                <a:gd name="connsiteX3" fmla="*/ 0 w 1322783"/>
                <a:gd name="connsiteY3" fmla="*/ 638058 h 638058"/>
                <a:gd name="connsiteX4" fmla="*/ 0 w 1322783"/>
                <a:gd name="connsiteY4" fmla="*/ 0 h 63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783" h="638058">
                  <a:moveTo>
                    <a:pt x="0" y="0"/>
                  </a:moveTo>
                  <a:lnTo>
                    <a:pt x="1322783" y="0"/>
                  </a:lnTo>
                  <a:lnTo>
                    <a:pt x="1322783" y="638058"/>
                  </a:lnTo>
                  <a:lnTo>
                    <a:pt x="0" y="6380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spcAft>
                  <a:spcPts val="0"/>
                </a:spcAft>
                <a:defRPr/>
              </a:pPr>
              <a:r>
                <a:rPr lang="en-US" sz="1600" dirty="0">
                  <a:latin typeface="Arial Narrow" pitchFamily="34" charset="0"/>
                </a:rPr>
                <a:t>Post-Implementation Report</a:t>
              </a:r>
            </a:p>
          </p:txBody>
        </p:sp>
        <p:sp>
          <p:nvSpPr>
            <p:cNvPr id="29" name="Circular Arrow 28"/>
            <p:cNvSpPr/>
            <p:nvPr/>
          </p:nvSpPr>
          <p:spPr>
            <a:xfrm>
              <a:off x="1706139" y="1014688"/>
              <a:ext cx="4981256" cy="4980394"/>
            </a:xfrm>
            <a:prstGeom prst="circularArrow">
              <a:avLst>
                <a:gd name="adj1" fmla="val 2498"/>
                <a:gd name="adj2" fmla="val 151355"/>
                <a:gd name="adj3" fmla="val 14103982"/>
                <a:gd name="adj4" fmla="val 13579375"/>
                <a:gd name="adj5" fmla="val 2915"/>
              </a:avLst>
            </a:prstGeom>
            <a:solidFill>
              <a:schemeClr val="accent1"/>
            </a:solidFill>
            <a:ln>
              <a:solidFill>
                <a:schemeClr val="bg1"/>
              </a:solidFill>
            </a:ln>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Freeform 29"/>
            <p:cNvSpPr/>
            <p:nvPr/>
          </p:nvSpPr>
          <p:spPr>
            <a:xfrm>
              <a:off x="2922087" y="1087719"/>
              <a:ext cx="1071494" cy="503279"/>
            </a:xfrm>
            <a:custGeom>
              <a:avLst/>
              <a:gdLst>
                <a:gd name="connsiteX0" fmla="*/ 0 w 1071497"/>
                <a:gd name="connsiteY0" fmla="*/ 0 h 503217"/>
                <a:gd name="connsiteX1" fmla="*/ 1071497 w 1071497"/>
                <a:gd name="connsiteY1" fmla="*/ 0 h 503217"/>
                <a:gd name="connsiteX2" fmla="*/ 1071497 w 1071497"/>
                <a:gd name="connsiteY2" fmla="*/ 503217 h 503217"/>
                <a:gd name="connsiteX3" fmla="*/ 0 w 1071497"/>
                <a:gd name="connsiteY3" fmla="*/ 503217 h 503217"/>
                <a:gd name="connsiteX4" fmla="*/ 0 w 1071497"/>
                <a:gd name="connsiteY4" fmla="*/ 0 h 50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497" h="503217">
                  <a:moveTo>
                    <a:pt x="0" y="0"/>
                  </a:moveTo>
                  <a:lnTo>
                    <a:pt x="1071497" y="0"/>
                  </a:lnTo>
                  <a:lnTo>
                    <a:pt x="1071497" y="503217"/>
                  </a:lnTo>
                  <a:lnTo>
                    <a:pt x="0" y="5032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0320" tIns="20320" rIns="20320" bIns="20320" spcCol="1270" anchor="ctr"/>
            <a:lstStyle/>
            <a:p>
              <a:pPr algn="ctr" defTabSz="711200">
                <a:spcAft>
                  <a:spcPts val="0"/>
                </a:spcAft>
                <a:defRPr/>
              </a:pPr>
              <a:r>
                <a:rPr lang="en-US" sz="1600" dirty="0">
                  <a:latin typeface="Arial Narrow" pitchFamily="34" charset="0"/>
                </a:rPr>
                <a:t>Monitoring &amp; Evaluation</a:t>
              </a:r>
            </a:p>
          </p:txBody>
        </p:sp>
        <p:sp>
          <p:nvSpPr>
            <p:cNvPr id="31" name="5-Point Star 30"/>
            <p:cNvSpPr/>
            <p:nvPr/>
          </p:nvSpPr>
          <p:spPr>
            <a:xfrm>
              <a:off x="3993581" y="870214"/>
              <a:ext cx="652420" cy="652515"/>
            </a:xfrm>
            <a:prstGeom prst="star5">
              <a:avLst/>
            </a:prstGeom>
            <a:solidFill>
              <a:schemeClr val="accent6">
                <a:lumMod val="75000"/>
              </a:schemeClr>
            </a:solidFill>
            <a:effectLst>
              <a:outerShdw blurRad="40000" sx="1000" sy="100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21509" name="Text Box 5"/>
          <p:cNvSpPr txBox="1">
            <a:spLocks noChangeArrowheads="1"/>
          </p:cNvSpPr>
          <p:nvPr/>
        </p:nvSpPr>
        <p:spPr bwMode="auto">
          <a:xfrm>
            <a:off x="3405188" y="2892425"/>
            <a:ext cx="1943100" cy="868363"/>
          </a:xfrm>
          <a:prstGeom prst="rect">
            <a:avLst/>
          </a:prstGeom>
          <a:solidFill>
            <a:schemeClr val="accent1"/>
          </a:solidFill>
          <a:ln w="19050" algn="ctr">
            <a:solidFill>
              <a:schemeClr val="bg1"/>
            </a:solidFill>
            <a:miter lim="800000"/>
            <a:headEnd/>
            <a:tailEnd/>
          </a:ln>
        </p:spPr>
        <p:txBody>
          <a:bodyPr lIns="0" tIns="91440" rIns="0" bIns="91440" anchorCtr="1"/>
          <a:lstStyle/>
          <a:p>
            <a:pPr marL="114300" indent="-114300" algn="ctr">
              <a:lnSpc>
                <a:spcPct val="90000"/>
              </a:lnSpc>
              <a:spcBef>
                <a:spcPct val="50000"/>
              </a:spcBef>
              <a:buSzPct val="110000"/>
              <a:buFont typeface="Wingdings" pitchFamily="2" charset="2"/>
              <a:buNone/>
            </a:pPr>
            <a:r>
              <a:rPr lang="en-US" sz="2400" b="1">
                <a:solidFill>
                  <a:schemeClr val="bg1"/>
                </a:solidFill>
                <a:cs typeface="Arial" charset="0"/>
              </a:rPr>
              <a:t>EWB-USA</a:t>
            </a:r>
            <a:br>
              <a:rPr lang="en-US" sz="2400" b="1">
                <a:solidFill>
                  <a:schemeClr val="bg1"/>
                </a:solidFill>
                <a:cs typeface="Arial" charset="0"/>
              </a:rPr>
            </a:br>
            <a:r>
              <a:rPr lang="en-US" sz="2400" b="1">
                <a:solidFill>
                  <a:schemeClr val="bg1"/>
                </a:solidFill>
                <a:cs typeface="Arial" charset="0"/>
              </a:rPr>
              <a:t>Projects</a:t>
            </a:r>
            <a:endParaRPr lang="en-US" sz="2400">
              <a:cs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5"/>
          <p:cNvSpPr>
            <a:spLocks noGrp="1"/>
          </p:cNvSpPr>
          <p:nvPr>
            <p:ph type="sldNum" sz="quarter" idx="10"/>
          </p:nvPr>
        </p:nvSpPr>
        <p:spPr>
          <a:noFill/>
        </p:spPr>
        <p:txBody>
          <a:bodyPr/>
          <a:lstStyle/>
          <a:p>
            <a:fld id="{038AF607-A381-43F0-B6C9-4E6A8588AAA0}" type="slidenum">
              <a:rPr lang="en-US" smtClean="0">
                <a:latin typeface="Arial" charset="0"/>
                <a:ea typeface="MS PGothic"/>
                <a:cs typeface="MS PGothic"/>
              </a:rPr>
              <a:pPr/>
              <a:t>7</a:t>
            </a:fld>
            <a:endParaRPr lang="en-US" smtClean="0">
              <a:latin typeface="Arial" charset="0"/>
              <a:ea typeface="MS PGothic"/>
              <a:cs typeface="MS PGothic"/>
            </a:endParaRPr>
          </a:p>
        </p:txBody>
      </p:sp>
      <p:sp>
        <p:nvSpPr>
          <p:cNvPr id="22530" name="Rectangle 20"/>
          <p:cNvSpPr>
            <a:spLocks noGrp="1"/>
          </p:cNvSpPr>
          <p:nvPr>
            <p:ph type="title"/>
          </p:nvPr>
        </p:nvSpPr>
        <p:spPr>
          <a:xfrm>
            <a:off x="173038" y="0"/>
            <a:ext cx="7616825" cy="750888"/>
          </a:xfrm>
        </p:spPr>
        <p:txBody>
          <a:bodyPr/>
          <a:lstStyle/>
          <a:p>
            <a:r>
              <a:rPr lang="en-US" smtClean="0">
                <a:latin typeface="Arial" charset="0"/>
                <a:ea typeface="MS PGothic"/>
              </a:rPr>
              <a:t>EWB–USA Project Teams</a:t>
            </a:r>
          </a:p>
        </p:txBody>
      </p:sp>
      <p:pic>
        <p:nvPicPr>
          <p:cNvPr id="22531"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sp>
        <p:nvSpPr>
          <p:cNvPr id="22532" name="Rectangle 5"/>
          <p:cNvSpPr txBox="1">
            <a:spLocks/>
          </p:cNvSpPr>
          <p:nvPr/>
        </p:nvSpPr>
        <p:spPr bwMode="auto">
          <a:xfrm>
            <a:off x="92075" y="920750"/>
            <a:ext cx="8677275" cy="1290638"/>
          </a:xfrm>
          <a:prstGeom prst="rect">
            <a:avLst/>
          </a:prstGeom>
          <a:noFill/>
          <a:ln w="9525" algn="ctr">
            <a:noFill/>
            <a:miter lim="800000"/>
            <a:headEnd/>
            <a:tailEnd/>
          </a:ln>
        </p:spPr>
        <p:txBody>
          <a:bodyPr lIns="38569" tIns="0" rIns="0" bIns="0"/>
          <a:lstStyle/>
          <a:p>
            <a:pPr marL="1588" indent="-1588" eaLnBrk="0" hangingPunct="0">
              <a:spcAft>
                <a:spcPts val="1800"/>
              </a:spcAft>
              <a:buSzPct val="110000"/>
            </a:pPr>
            <a:r>
              <a:rPr lang="en-US" sz="2200" b="1"/>
              <a:t>Beyond technical expertise, team members from all professions are necessary for the long-term viability of chapters </a:t>
            </a:r>
          </a:p>
          <a:p>
            <a:pPr marL="1588" indent="-1588" eaLnBrk="0" hangingPunct="0">
              <a:spcAft>
                <a:spcPts val="1800"/>
              </a:spcAft>
              <a:buSzPct val="110000"/>
            </a:pPr>
            <a:r>
              <a:rPr lang="en-US" sz="2200" b="1"/>
              <a:t>Sample of valuable skill sets not related to technical disciplines:</a:t>
            </a:r>
            <a:endParaRPr lang="en-US"/>
          </a:p>
        </p:txBody>
      </p:sp>
      <p:graphicFrame>
        <p:nvGraphicFramePr>
          <p:cNvPr id="10" name="Table 9"/>
          <p:cNvGraphicFramePr>
            <a:graphicFrameLocks noGrp="1"/>
          </p:cNvGraphicFramePr>
          <p:nvPr/>
        </p:nvGraphicFramePr>
        <p:xfrm>
          <a:off x="357188" y="2286000"/>
          <a:ext cx="5461000" cy="2047875"/>
        </p:xfrm>
        <a:graphic>
          <a:graphicData uri="http://schemas.openxmlformats.org/drawingml/2006/table">
            <a:tbl>
              <a:tblPr firstRow="1" bandRow="1">
                <a:tableStyleId>{5C22544A-7EE6-4342-B048-85BDC9FD1C3A}</a:tableStyleId>
              </a:tblPr>
              <a:tblGrid>
                <a:gridCol w="2603859"/>
                <a:gridCol w="2856412"/>
              </a:tblGrid>
              <a:tr h="405654">
                <a:tc>
                  <a:txBody>
                    <a:bodyPr/>
                    <a:lstStyle/>
                    <a:p>
                      <a:pPr algn="l"/>
                      <a:r>
                        <a:rPr lang="en-US" sz="2200" b="0" dirty="0" smtClean="0">
                          <a:solidFill>
                            <a:schemeClr val="tx1"/>
                          </a:solidFill>
                          <a:latin typeface="Arial" pitchFamily="34" charset="0"/>
                          <a:cs typeface="Arial" pitchFamily="34" charset="0"/>
                        </a:rPr>
                        <a:t>- Communications</a:t>
                      </a:r>
                      <a:endParaRPr lang="en-US" sz="22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200" b="0" dirty="0" smtClean="0">
                          <a:solidFill>
                            <a:schemeClr val="tx1"/>
                          </a:solidFill>
                          <a:latin typeface="Arial" pitchFamily="34" charset="0"/>
                          <a:cs typeface="Arial" pitchFamily="34" charset="0"/>
                        </a:rPr>
                        <a:t>- Fundraising</a:t>
                      </a:r>
                      <a:endParaRPr lang="en-US" sz="22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09303">
                <a:tc>
                  <a:txBody>
                    <a:bodyPr/>
                    <a:lstStyle/>
                    <a:p>
                      <a:pPr algn="l">
                        <a:buFontTx/>
                        <a:buChar char="-"/>
                      </a:pPr>
                      <a:r>
                        <a:rPr lang="en-US" sz="2200" b="0" dirty="0" smtClean="0">
                          <a:solidFill>
                            <a:schemeClr val="tx1"/>
                          </a:solidFill>
                          <a:latin typeface="Arial" pitchFamily="34" charset="0"/>
                          <a:cs typeface="Arial" pitchFamily="34" charset="0"/>
                        </a:rPr>
                        <a:t> Finance</a:t>
                      </a:r>
                      <a:endParaRPr lang="en-US" sz="2200" b="0" dirty="0">
                        <a:solidFill>
                          <a:schemeClr val="tx1"/>
                        </a:solidFill>
                        <a:latin typeface="Arial" pitchFamily="34" charset="0"/>
                        <a:cs typeface="Arial"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buFontTx/>
                        <a:buChar char="-"/>
                      </a:pPr>
                      <a:r>
                        <a:rPr lang="en-US" sz="2200" b="0" dirty="0" smtClean="0">
                          <a:solidFill>
                            <a:schemeClr val="tx1"/>
                          </a:solidFill>
                          <a:latin typeface="Arial" pitchFamily="34" charset="0"/>
                          <a:cs typeface="Arial" pitchFamily="34" charset="0"/>
                        </a:rPr>
                        <a:t> Photography</a:t>
                      </a:r>
                      <a:endParaRPr lang="en-US" sz="2200" b="0" dirty="0">
                        <a:solidFill>
                          <a:schemeClr val="tx1"/>
                        </a:solidFill>
                        <a:latin typeface="Arial" pitchFamily="34" charset="0"/>
                        <a:cs typeface="Arial" pitchFamily="34"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26720">
                <a:tc>
                  <a:txBody>
                    <a:bodyPr/>
                    <a:lstStyle/>
                    <a:p>
                      <a:pPr algn="l"/>
                      <a:r>
                        <a:rPr lang="en-US" sz="2200" b="0" dirty="0" smtClean="0">
                          <a:solidFill>
                            <a:schemeClr val="tx1"/>
                          </a:solidFill>
                          <a:latin typeface="Arial" pitchFamily="34" charset="0"/>
                          <a:cs typeface="Arial" pitchFamily="34" charset="0"/>
                        </a:rPr>
                        <a:t>-</a:t>
                      </a:r>
                      <a:r>
                        <a:rPr lang="en-US" sz="2200" b="0" baseline="0" dirty="0" smtClean="0">
                          <a:solidFill>
                            <a:schemeClr val="tx1"/>
                          </a:solidFill>
                          <a:latin typeface="Arial" pitchFamily="34" charset="0"/>
                          <a:cs typeface="Arial" pitchFamily="34" charset="0"/>
                        </a:rPr>
                        <a:t> Graphic Design</a:t>
                      </a:r>
                      <a:endParaRPr lang="en-US" sz="22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buFontTx/>
                        <a:buChar char="-"/>
                      </a:pPr>
                      <a:r>
                        <a:rPr lang="en-US" sz="2200" b="0" dirty="0" smtClean="0">
                          <a:solidFill>
                            <a:schemeClr val="tx1"/>
                          </a:solidFill>
                          <a:latin typeface="Arial" pitchFamily="34" charset="0"/>
                          <a:cs typeface="Arial" pitchFamily="34" charset="0"/>
                        </a:rPr>
                        <a:t> Accounting</a:t>
                      </a:r>
                      <a:endParaRPr lang="en-US" sz="22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5429">
                <a:tc>
                  <a:txBody>
                    <a:bodyPr/>
                    <a:lstStyle/>
                    <a:p>
                      <a:pPr algn="l"/>
                      <a:r>
                        <a:rPr lang="en-US" sz="2200" b="0" dirty="0" smtClean="0">
                          <a:solidFill>
                            <a:schemeClr val="tx1"/>
                          </a:solidFill>
                          <a:latin typeface="Arial" pitchFamily="34" charset="0"/>
                          <a:cs typeface="Arial" pitchFamily="34" charset="0"/>
                        </a:rPr>
                        <a:t>- Public</a:t>
                      </a:r>
                      <a:r>
                        <a:rPr lang="en-US" sz="2200" b="0" baseline="0" dirty="0" smtClean="0">
                          <a:solidFill>
                            <a:schemeClr val="tx1"/>
                          </a:solidFill>
                          <a:latin typeface="Arial" pitchFamily="34" charset="0"/>
                          <a:cs typeface="Arial" pitchFamily="34" charset="0"/>
                        </a:rPr>
                        <a:t> Relations</a:t>
                      </a:r>
                      <a:endParaRPr lang="en-US" sz="22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200" b="0" dirty="0" smtClean="0">
                          <a:solidFill>
                            <a:schemeClr val="tx1"/>
                          </a:solidFill>
                          <a:latin typeface="Arial" pitchFamily="34" charset="0"/>
                          <a:cs typeface="Arial" pitchFamily="34" charset="0"/>
                        </a:rPr>
                        <a:t>- Legal</a:t>
                      </a:r>
                      <a:endParaRPr lang="en-US" sz="22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r>
                        <a:rPr lang="en-US" sz="2200" b="0" dirty="0" smtClean="0">
                          <a:solidFill>
                            <a:schemeClr val="tx1"/>
                          </a:solidFill>
                          <a:latin typeface="Arial" pitchFamily="34" charset="0"/>
                          <a:cs typeface="Arial" pitchFamily="34" charset="0"/>
                        </a:rPr>
                        <a:t>- Marketing</a:t>
                      </a:r>
                      <a:endParaRPr lang="en-US" sz="22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200" b="0" dirty="0" smtClean="0">
                          <a:solidFill>
                            <a:schemeClr val="tx1"/>
                          </a:solidFill>
                          <a:latin typeface="Arial" pitchFamily="34" charset="0"/>
                          <a:cs typeface="Arial" pitchFamily="34" charset="0"/>
                        </a:rPr>
                        <a:t>- Human Resources</a:t>
                      </a:r>
                      <a:endParaRPr lang="en-US" sz="2200" b="0" dirty="0">
                        <a:solidFill>
                          <a:schemeClr val="tx1"/>
                        </a:solidFill>
                        <a:latin typeface="Arial" pitchFamily="34" charset="0"/>
                        <a:cs typeface="Arial"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22544" name="Picture 10" descr="EWBStrip9.jpg"/>
          <p:cNvPicPr>
            <a:picLocks noChangeAspect="1"/>
          </p:cNvPicPr>
          <p:nvPr/>
        </p:nvPicPr>
        <p:blipFill>
          <a:blip r:embed="rId3"/>
          <a:srcRect/>
          <a:stretch>
            <a:fillRect/>
          </a:stretch>
        </p:blipFill>
        <p:spPr bwMode="auto">
          <a:xfrm>
            <a:off x="1289050" y="5040313"/>
            <a:ext cx="7488238" cy="1112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0"/>
          </p:nvPr>
        </p:nvSpPr>
        <p:spPr>
          <a:noFill/>
        </p:spPr>
        <p:txBody>
          <a:bodyPr/>
          <a:lstStyle/>
          <a:p>
            <a:fld id="{1E32E32C-5439-4352-90C4-B389DF0C86C9}" type="slidenum">
              <a:rPr lang="en-US" smtClean="0">
                <a:latin typeface="Arial" charset="0"/>
                <a:ea typeface="MS PGothic"/>
                <a:cs typeface="MS PGothic"/>
              </a:rPr>
              <a:pPr/>
              <a:t>8</a:t>
            </a:fld>
            <a:endParaRPr lang="en-US" smtClean="0">
              <a:latin typeface="Arial" charset="0"/>
              <a:ea typeface="MS PGothic"/>
              <a:cs typeface="MS PGothic"/>
            </a:endParaRPr>
          </a:p>
        </p:txBody>
      </p:sp>
      <p:sp>
        <p:nvSpPr>
          <p:cNvPr id="23554" name="Rectangle 20"/>
          <p:cNvSpPr>
            <a:spLocks noGrp="1"/>
          </p:cNvSpPr>
          <p:nvPr>
            <p:ph type="title"/>
          </p:nvPr>
        </p:nvSpPr>
        <p:spPr>
          <a:xfrm>
            <a:off x="173038" y="0"/>
            <a:ext cx="7616825" cy="750888"/>
          </a:xfrm>
        </p:spPr>
        <p:txBody>
          <a:bodyPr/>
          <a:lstStyle/>
          <a:p>
            <a:r>
              <a:rPr lang="en-US" smtClean="0">
                <a:latin typeface="Arial" charset="0"/>
                <a:ea typeface="MS PGothic"/>
              </a:rPr>
              <a:t>Benefits of Corporate Involvement</a:t>
            </a:r>
          </a:p>
        </p:txBody>
      </p:sp>
      <p:pic>
        <p:nvPicPr>
          <p:cNvPr id="23555"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sp>
        <p:nvSpPr>
          <p:cNvPr id="23556" name="Rectangle 5"/>
          <p:cNvSpPr txBox="1">
            <a:spLocks/>
          </p:cNvSpPr>
          <p:nvPr/>
        </p:nvSpPr>
        <p:spPr bwMode="auto">
          <a:xfrm>
            <a:off x="39688" y="920750"/>
            <a:ext cx="8677275" cy="4252913"/>
          </a:xfrm>
          <a:prstGeom prst="rect">
            <a:avLst/>
          </a:prstGeom>
          <a:noFill/>
          <a:ln w="9525" algn="ctr">
            <a:noFill/>
            <a:miter lim="800000"/>
            <a:headEnd/>
            <a:tailEnd/>
          </a:ln>
        </p:spPr>
        <p:txBody>
          <a:bodyPr lIns="38569" tIns="0" rIns="0" bIns="0"/>
          <a:lstStyle/>
          <a:p>
            <a:pPr marL="228600" indent="-228600" eaLnBrk="0" hangingPunct="0">
              <a:spcAft>
                <a:spcPts val="1800"/>
              </a:spcAft>
              <a:buSzPct val="110000"/>
            </a:pPr>
            <a:r>
              <a:rPr lang="en-US" sz="2200" b="1"/>
              <a:t>EWB-USA provides many benefits to participating companies</a:t>
            </a:r>
            <a:endParaRPr lang="en-US"/>
          </a:p>
          <a:p>
            <a:pPr marL="228600" indent="-228600" eaLnBrk="0" hangingPunct="0">
              <a:spcAft>
                <a:spcPts val="1800"/>
              </a:spcAft>
              <a:buSzPct val="110000"/>
              <a:buFont typeface="Arial" charset="0"/>
              <a:buChar char="•"/>
            </a:pPr>
            <a:r>
              <a:rPr lang="en-US" sz="2000" u="sng"/>
              <a:t>Global citizenship</a:t>
            </a:r>
            <a:r>
              <a:rPr lang="en-US" sz="2000"/>
              <a:t> - companies can expand their stewardship efforts globally through their employee members.</a:t>
            </a:r>
          </a:p>
          <a:p>
            <a:pPr marL="228600" indent="-228600" eaLnBrk="0" hangingPunct="0">
              <a:spcAft>
                <a:spcPts val="1800"/>
              </a:spcAft>
              <a:buSzPct val="110000"/>
              <a:buFont typeface="Arial" charset="0"/>
              <a:buChar char="•"/>
            </a:pPr>
            <a:r>
              <a:rPr lang="en-US" sz="2000" u="sng"/>
              <a:t>Transformational opportunities for employees</a:t>
            </a:r>
            <a:r>
              <a:rPr lang="en-US" sz="2000"/>
              <a:t> - employee volunteers have access to project work, hands-on training, and educational opportunities</a:t>
            </a:r>
          </a:p>
          <a:p>
            <a:pPr marL="228600" indent="-228600" eaLnBrk="0" hangingPunct="0">
              <a:spcAft>
                <a:spcPts val="1800"/>
              </a:spcAft>
              <a:buSzPct val="110000"/>
              <a:buFont typeface="Arial" charset="0"/>
              <a:buChar char="•"/>
            </a:pPr>
            <a:r>
              <a:rPr lang="en-US" sz="2000" u="sng"/>
              <a:t>Professional development</a:t>
            </a:r>
            <a:r>
              <a:rPr lang="en-US" sz="2000"/>
              <a:t> - young professionals can receive direct real-world experience and education by working w/ experienced professionals</a:t>
            </a:r>
          </a:p>
          <a:p>
            <a:pPr marL="228600" indent="-228600" eaLnBrk="0" hangingPunct="0">
              <a:spcAft>
                <a:spcPts val="1800"/>
              </a:spcAft>
              <a:buSzPct val="110000"/>
              <a:buFont typeface="Arial" charset="0"/>
              <a:buChar char="•"/>
            </a:pPr>
            <a:r>
              <a:rPr lang="en-US" sz="2000" u="sng"/>
              <a:t>Mentorship and leadership</a:t>
            </a:r>
            <a:r>
              <a:rPr lang="en-US" sz="2000"/>
              <a:t> - opportunity to mentor others, adding value to their work while integrating team building, leadership, and management experiences into their repertoire</a:t>
            </a:r>
          </a:p>
          <a:p>
            <a:pPr marL="228600" indent="-228600" eaLnBrk="0" hangingPunct="0">
              <a:buSzPct val="110000"/>
              <a:buFont typeface="Arial" charset="0"/>
              <a:buChar char="•"/>
            </a:pPr>
            <a:endParaRPr lang="en-US" sz="2000"/>
          </a:p>
        </p:txBody>
      </p:sp>
      <p:pic>
        <p:nvPicPr>
          <p:cNvPr id="23557" name="Picture 6" descr="EWBStrip_EWBlogo.gif"/>
          <p:cNvPicPr>
            <a:picLocks noChangeAspect="1"/>
          </p:cNvPicPr>
          <p:nvPr/>
        </p:nvPicPr>
        <p:blipFill>
          <a:blip r:embed="rId3"/>
          <a:srcRect/>
          <a:stretch>
            <a:fillRect/>
          </a:stretch>
        </p:blipFill>
        <p:spPr bwMode="auto">
          <a:xfrm>
            <a:off x="1296988" y="5030788"/>
            <a:ext cx="7489825" cy="1112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0"/>
          </p:nvPr>
        </p:nvSpPr>
        <p:spPr>
          <a:noFill/>
        </p:spPr>
        <p:txBody>
          <a:bodyPr/>
          <a:lstStyle/>
          <a:p>
            <a:fld id="{1C780E3B-7D6F-4A0B-8784-39E061B7D6D7}" type="slidenum">
              <a:rPr lang="en-US" smtClean="0">
                <a:latin typeface="Arial" charset="0"/>
                <a:ea typeface="MS PGothic"/>
                <a:cs typeface="MS PGothic"/>
              </a:rPr>
              <a:pPr/>
              <a:t>9</a:t>
            </a:fld>
            <a:endParaRPr lang="en-US" smtClean="0">
              <a:latin typeface="Arial" charset="0"/>
              <a:ea typeface="MS PGothic"/>
              <a:cs typeface="MS PGothic"/>
            </a:endParaRPr>
          </a:p>
        </p:txBody>
      </p:sp>
      <p:sp>
        <p:nvSpPr>
          <p:cNvPr id="24578" name="Rectangle 20"/>
          <p:cNvSpPr>
            <a:spLocks noGrp="1"/>
          </p:cNvSpPr>
          <p:nvPr>
            <p:ph type="title"/>
          </p:nvPr>
        </p:nvSpPr>
        <p:spPr>
          <a:xfrm>
            <a:off x="173038" y="0"/>
            <a:ext cx="7616825" cy="750888"/>
          </a:xfrm>
        </p:spPr>
        <p:txBody>
          <a:bodyPr/>
          <a:lstStyle/>
          <a:p>
            <a:r>
              <a:rPr lang="en-US" smtClean="0">
                <a:latin typeface="Arial" charset="0"/>
                <a:ea typeface="MS PGothic"/>
              </a:rPr>
              <a:t>Benefits of Corporate Involvement (cont.)</a:t>
            </a:r>
          </a:p>
        </p:txBody>
      </p:sp>
      <p:pic>
        <p:nvPicPr>
          <p:cNvPr id="24579" name="Picture 9" descr="http://ewb-lehighvalley.org/images/EWBLVP_logo2_edited.jpg"/>
          <p:cNvPicPr>
            <a:picLocks noChangeAspect="1" noChangeArrowheads="1"/>
          </p:cNvPicPr>
          <p:nvPr/>
        </p:nvPicPr>
        <p:blipFill>
          <a:blip r:embed="rId2"/>
          <a:srcRect/>
          <a:stretch>
            <a:fillRect/>
          </a:stretch>
        </p:blipFill>
        <p:spPr bwMode="auto">
          <a:xfrm>
            <a:off x="7807325" y="17463"/>
            <a:ext cx="965200" cy="695325"/>
          </a:xfrm>
          <a:prstGeom prst="rect">
            <a:avLst/>
          </a:prstGeom>
          <a:noFill/>
          <a:ln w="9525">
            <a:noFill/>
            <a:miter lim="800000"/>
            <a:headEnd/>
            <a:tailEnd/>
          </a:ln>
        </p:spPr>
      </p:pic>
      <p:sp>
        <p:nvSpPr>
          <p:cNvPr id="24580" name="Rectangle 5"/>
          <p:cNvSpPr txBox="1">
            <a:spLocks/>
          </p:cNvSpPr>
          <p:nvPr/>
        </p:nvSpPr>
        <p:spPr bwMode="auto">
          <a:xfrm>
            <a:off x="39688" y="920750"/>
            <a:ext cx="8677275" cy="4678363"/>
          </a:xfrm>
          <a:prstGeom prst="rect">
            <a:avLst/>
          </a:prstGeom>
          <a:noFill/>
          <a:ln w="9525" algn="ctr">
            <a:noFill/>
            <a:miter lim="800000"/>
            <a:headEnd/>
            <a:tailEnd/>
          </a:ln>
        </p:spPr>
        <p:txBody>
          <a:bodyPr lIns="38569" tIns="0" rIns="0" bIns="0"/>
          <a:lstStyle/>
          <a:p>
            <a:pPr marL="228600" indent="-228600" eaLnBrk="0" hangingPunct="0">
              <a:spcAft>
                <a:spcPts val="1800"/>
              </a:spcAft>
              <a:buSzPct val="110000"/>
            </a:pPr>
            <a:r>
              <a:rPr lang="en-US" sz="2200" b="1"/>
              <a:t>EWB-USA provides many benefits to participating companies</a:t>
            </a:r>
            <a:endParaRPr lang="en-US"/>
          </a:p>
          <a:p>
            <a:pPr marL="228600" indent="-228600" eaLnBrk="0" hangingPunct="0">
              <a:spcAft>
                <a:spcPts val="1800"/>
              </a:spcAft>
              <a:buSzPct val="110000"/>
              <a:buFont typeface="Arial" charset="0"/>
              <a:buChar char="•"/>
            </a:pPr>
            <a:r>
              <a:rPr lang="en-US" sz="2000" u="sng"/>
              <a:t>Corporate Social Responsibility</a:t>
            </a:r>
            <a:r>
              <a:rPr lang="en-US" sz="2000"/>
              <a:t> - engaging in stewardship activities enhances company pride, employee morale, and encourages employee retention, as well as the recruitment of new talent </a:t>
            </a:r>
          </a:p>
          <a:p>
            <a:pPr marL="228600" indent="-228600" eaLnBrk="0" hangingPunct="0">
              <a:spcAft>
                <a:spcPts val="1800"/>
              </a:spcAft>
              <a:buSzPct val="110000"/>
              <a:buFont typeface="Arial" charset="0"/>
              <a:buChar char="•"/>
            </a:pPr>
            <a:r>
              <a:rPr lang="en-US" sz="2000" u="sng"/>
              <a:t>Retention</a:t>
            </a:r>
            <a:r>
              <a:rPr lang="en-US" sz="2000"/>
              <a:t> - investing in the professional development, philanthropic, and volunteer interests of employees builds employee loyalty</a:t>
            </a:r>
          </a:p>
          <a:p>
            <a:pPr marL="228600" indent="-228600" eaLnBrk="0" hangingPunct="0">
              <a:spcAft>
                <a:spcPts val="1800"/>
              </a:spcAft>
              <a:buSzPct val="110000"/>
              <a:buFont typeface="Arial" charset="0"/>
              <a:buChar char="•"/>
            </a:pPr>
            <a:r>
              <a:rPr lang="en-US" sz="2000" u="sng"/>
              <a:t>Company recognition </a:t>
            </a:r>
            <a:r>
              <a:rPr lang="en-US" sz="2000"/>
              <a:t>– Companies’ reputations are enhanced through chapter interaction at the local, regional, and national levels</a:t>
            </a:r>
          </a:p>
          <a:p>
            <a:pPr marL="228600" indent="-228600" eaLnBrk="0" hangingPunct="0">
              <a:spcAft>
                <a:spcPts val="1800"/>
              </a:spcAft>
              <a:buSzPct val="110000"/>
              <a:buFont typeface="Arial" charset="0"/>
              <a:buChar char="•"/>
            </a:pPr>
            <a:r>
              <a:rPr lang="en-US" sz="2000" u="sng"/>
              <a:t>Corporate diversity awareness</a:t>
            </a:r>
            <a:r>
              <a:rPr lang="en-US" sz="2000"/>
              <a:t> – integrating direct international project experience enhances employees’ awareness of global and cultural issues</a:t>
            </a:r>
          </a:p>
          <a:p>
            <a:pPr marL="228600" indent="-228600" eaLnBrk="0" hangingPunct="0">
              <a:spcAft>
                <a:spcPts val="600"/>
              </a:spcAft>
              <a:buSzPct val="110000"/>
            </a:pPr>
            <a:endParaRPr lang="en-US" sz="2000"/>
          </a:p>
          <a:p>
            <a:pPr marL="228600" indent="-228600" eaLnBrk="0" hangingPunct="0">
              <a:buSzPct val="110000"/>
              <a:buFont typeface="Arial" charset="0"/>
              <a:buChar char="•"/>
            </a:pPr>
            <a:endParaRPr lang="en-US" sz="2000"/>
          </a:p>
        </p:txBody>
      </p:sp>
      <p:pic>
        <p:nvPicPr>
          <p:cNvPr id="24581" name="Picture 6" descr="EWBStrip_EWBlogo.gif"/>
          <p:cNvPicPr>
            <a:picLocks noChangeAspect="1"/>
          </p:cNvPicPr>
          <p:nvPr/>
        </p:nvPicPr>
        <p:blipFill>
          <a:blip r:embed="rId3"/>
          <a:srcRect/>
          <a:stretch>
            <a:fillRect/>
          </a:stretch>
        </p:blipFill>
        <p:spPr bwMode="auto">
          <a:xfrm>
            <a:off x="1296988" y="5030788"/>
            <a:ext cx="7489825" cy="1112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wrap="none">
        <a:spAutoFit/>
      </a:bodyPr>
      <a:lstStyle>
        <a:defPPr>
          <a:defRPr sz="2600" b="1" dirty="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15626</TotalTime>
  <Words>1434</Words>
  <Application>Microsoft Office PowerPoint</Application>
  <PresentationFormat>On-screen Show (4:3)</PresentationFormat>
  <Paragraphs>283</Paragraphs>
  <Slides>36</Slides>
  <Notes>1</Notes>
  <HiddenSlides>0</HiddenSlides>
  <MMClips>0</MMClips>
  <ScaleCrop>false</ScaleCrop>
  <HeadingPairs>
    <vt:vector size="6" baseType="variant">
      <vt:variant>
        <vt:lpstr>Fonts Used</vt:lpstr>
      </vt:variant>
      <vt:variant>
        <vt:i4>9</vt:i4>
      </vt:variant>
      <vt:variant>
        <vt:lpstr>Design Template</vt:lpstr>
      </vt:variant>
      <vt:variant>
        <vt:i4>13</vt:i4>
      </vt:variant>
      <vt:variant>
        <vt:lpstr>Slide Titles</vt:lpstr>
      </vt:variant>
      <vt:variant>
        <vt:i4>36</vt:i4>
      </vt:variant>
    </vt:vector>
  </HeadingPairs>
  <TitlesOfParts>
    <vt:vector size="58" baseType="lpstr">
      <vt:lpstr>Arial</vt:lpstr>
      <vt:lpstr>MS PGothic</vt:lpstr>
      <vt:lpstr>Calibri</vt:lpstr>
      <vt:lpstr>Arial Rounded MT Bold</vt:lpstr>
      <vt:lpstr>Franklin Gothic Medium Cond</vt:lpstr>
      <vt:lpstr>Century Gothic</vt:lpstr>
      <vt:lpstr>Arial Narrow</vt:lpstr>
      <vt:lpstr>Wingdings</vt:lpstr>
      <vt:lpstr>Courier New</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Slide 1</vt:lpstr>
      <vt:lpstr>EWB–USA: Vision and Mission</vt:lpstr>
      <vt:lpstr>EWB–USA: History and Mission</vt:lpstr>
      <vt:lpstr>The World Today</vt:lpstr>
      <vt:lpstr>EWB–USA Projects</vt:lpstr>
      <vt:lpstr>EWB–USA Project Cycle</vt:lpstr>
      <vt:lpstr>EWB–USA Project Teams</vt:lpstr>
      <vt:lpstr>Benefits of Corporate Involvement</vt:lpstr>
      <vt:lpstr>Benefits of Corporate Involvement (cont.)</vt:lpstr>
      <vt:lpstr>Benefits of EWB–USA Student Membership</vt:lpstr>
      <vt:lpstr>Getting Involved as a Professional Member</vt:lpstr>
      <vt:lpstr>EWB–USA: Developing 21st Century Engineers</vt:lpstr>
      <vt:lpstr>Slide 13</vt:lpstr>
      <vt:lpstr>Slide 14</vt:lpstr>
      <vt:lpstr>EWB–High Plains Professional Chapter </vt:lpstr>
      <vt:lpstr>EWB–High Plains Professional Chapter (cont.) </vt:lpstr>
      <vt:lpstr>Chapter Organization</vt:lpstr>
      <vt:lpstr>Ongoing Challenges and/or Action Items</vt:lpstr>
      <vt:lpstr>Project-Selection Criteria</vt:lpstr>
      <vt:lpstr>Slide 20</vt:lpstr>
      <vt:lpstr>Slide 21</vt:lpstr>
      <vt:lpstr>Project Fact Sheet</vt:lpstr>
      <vt:lpstr>Project Fact Sheet (cont.)</vt:lpstr>
      <vt:lpstr>Project Stakeholders…</vt:lpstr>
      <vt:lpstr>Project Location – Otates y Cantarranas, Mexico</vt:lpstr>
      <vt:lpstr>Otates y Cantarranas – Town Entrance</vt:lpstr>
      <vt:lpstr>Major Project Sites</vt:lpstr>
      <vt:lpstr>Major Project Sites – Well Head</vt:lpstr>
      <vt:lpstr>Major Project Sites – Water Tanks, Pump House</vt:lpstr>
      <vt:lpstr>Major Project Sites – Health Clinic</vt:lpstr>
      <vt:lpstr>Major Project Sites – Kindergarten</vt:lpstr>
      <vt:lpstr>Major Project Sites – Elementary School</vt:lpstr>
      <vt:lpstr>Major Project Sites – Middle School</vt:lpstr>
      <vt:lpstr>Potential Follow-on Project in Otates y Cantarranas</vt:lpstr>
      <vt:lpstr>Potential Follow-on Project in Indonesia</vt:lpstr>
      <vt:lpstr>Slide 36</vt:lpstr>
    </vt:vector>
  </TitlesOfParts>
  <Company>Strategy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URS Visual Brand Style</dc:title>
  <dc:creator/>
  <cp:lastModifiedBy>Julie Wall</cp:lastModifiedBy>
  <cp:revision>1518</cp:revision>
  <dcterms:created xsi:type="dcterms:W3CDTF">2009-10-21T18:23:42Z</dcterms:created>
  <dcterms:modified xsi:type="dcterms:W3CDTF">2010-06-16T15:25:09Z</dcterms:modified>
</cp:coreProperties>
</file>