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6"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handoutMasterIdLst>
    <p:handoutMasterId r:id="rId35"/>
  </p:handoutMasterIdLst>
  <p:sldIdLst>
    <p:sldId id="256" r:id="rId5"/>
    <p:sldId id="305" r:id="rId6"/>
    <p:sldId id="306" r:id="rId7"/>
    <p:sldId id="266" r:id="rId8"/>
    <p:sldId id="299" r:id="rId9"/>
    <p:sldId id="303" r:id="rId10"/>
    <p:sldId id="307" r:id="rId11"/>
    <p:sldId id="308" r:id="rId12"/>
    <p:sldId id="310" r:id="rId13"/>
    <p:sldId id="309" r:id="rId14"/>
    <p:sldId id="311" r:id="rId15"/>
    <p:sldId id="313" r:id="rId16"/>
    <p:sldId id="314" r:id="rId17"/>
    <p:sldId id="323" r:id="rId18"/>
    <p:sldId id="320" r:id="rId19"/>
    <p:sldId id="324" r:id="rId20"/>
    <p:sldId id="315" r:id="rId21"/>
    <p:sldId id="325" r:id="rId22"/>
    <p:sldId id="316" r:id="rId23"/>
    <p:sldId id="317" r:id="rId24"/>
    <p:sldId id="319" r:id="rId25"/>
    <p:sldId id="327" r:id="rId26"/>
    <p:sldId id="322" r:id="rId27"/>
    <p:sldId id="328" r:id="rId28"/>
    <p:sldId id="318" r:id="rId29"/>
    <p:sldId id="326" r:id="rId30"/>
    <p:sldId id="312" r:id="rId31"/>
    <p:sldId id="288"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87" autoAdjust="0"/>
  </p:normalViewPr>
  <p:slideViewPr>
    <p:cSldViewPr snapToGrid="0">
      <p:cViewPr varScale="1">
        <p:scale>
          <a:sx n="84" d="100"/>
          <a:sy n="84" d="100"/>
        </p:scale>
        <p:origin x="1632" y="78"/>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3/23/2021</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3/23/2021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762344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don’t ask for revisions, they won’t happen.</a:t>
            </a:r>
          </a:p>
          <a:p>
            <a:r>
              <a:rPr lang="en-US" dirty="0"/>
              <a:t>You aren’t insulting a Client by asking for revisions to the Client. You are demonstrating your attention to detail, care for the project, and willingness to come to an agreement.</a:t>
            </a:r>
          </a:p>
          <a:p>
            <a:r>
              <a:rPr lang="en-US" dirty="0"/>
              <a:t>I would argue that is because other firms either haven’t read or don’t understand your terms. If you sign the contract, the issue propagates. You are telling the client they can bully you into accepting terms and conditions that aren’t fair because you are desperate. Is that who you want to work for? A client that thinks it’s alright to issue a one-sided contract? Imagine how things will go if there is an issue?</a:t>
            </a:r>
          </a:p>
          <a:p>
            <a:r>
              <a:rPr lang="en-US" dirty="0"/>
              <a:t>You should always seek a copy of the prime agreement to make sure there aren’t any uninsurable flow-down provisions. You also want to check to make sure your client isn’t violating the terms of the Prime Agreement with their terms. Review/make changes, document, even though you likely can’t change the prime agreement. Courts have considered your requested changes in their decision.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purchase order is inappropriate for engaging professional services. As engineers, we are providing professional services, not a product. At a minimum, you should follow up with your client that we’ve received your purchase order and that by issuing a PO, it constitutes formal acceptance of our agreement. Construction contracts may include or exclude very important terms.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don’t invite your subs, your sub can either accept the prime agreement as-is or walk.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is your expose to the chance of injury or loss. If your client is pushing all the risk on you, you should be financially compensated accordingly if you are willing to move forward.</a:t>
            </a:r>
          </a:p>
        </p:txBody>
      </p:sp>
      <p:sp>
        <p:nvSpPr>
          <p:cNvPr id="4" name="Slide Number Placeholder 3"/>
          <p:cNvSpPr>
            <a:spLocks noGrp="1"/>
          </p:cNvSpPr>
          <p:nvPr>
            <p:ph type="sldNum" sz="quarter" idx="5"/>
          </p:nvPr>
        </p:nvSpPr>
        <p:spPr/>
        <p:txBody>
          <a:bodyPr/>
          <a:lstStyle/>
          <a:p>
            <a:fld id="{F07F282E-55F5-4803-B60F-09BA4600E538}" type="slidenum">
              <a:rPr lang="en-US" smtClean="0"/>
              <a:t>11</a:t>
            </a:fld>
            <a:endParaRPr lang="en-US" dirty="0"/>
          </a:p>
        </p:txBody>
      </p:sp>
    </p:spTree>
    <p:extLst>
      <p:ext uri="{BB962C8B-B14F-4D97-AF65-F5344CB8AC3E}">
        <p14:creationId xmlns:p14="http://schemas.microsoft.com/office/powerpoint/2010/main" val="103185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9 elements/sections of a contract that we will be covering. First defining what each means, then explaining what language should and shouldn’t be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definitely not an exhaustive list. For the sake of time, I won’t be touching on consequential damages waiver, limitation of liability, sole remedy, third party obligations, non-solicitation clauses, or many other.</a:t>
            </a:r>
          </a:p>
        </p:txBody>
      </p:sp>
      <p:sp>
        <p:nvSpPr>
          <p:cNvPr id="4" name="Slide Number Placeholder 3"/>
          <p:cNvSpPr>
            <a:spLocks noGrp="1"/>
          </p:cNvSpPr>
          <p:nvPr>
            <p:ph type="sldNum" sz="quarter" idx="5"/>
          </p:nvPr>
        </p:nvSpPr>
        <p:spPr/>
        <p:txBody>
          <a:bodyPr/>
          <a:lstStyle/>
          <a:p>
            <a:fld id="{F07F282E-55F5-4803-B60F-09BA4600E538}" type="slidenum">
              <a:rPr lang="en-US" smtClean="0"/>
              <a:t>12</a:t>
            </a:fld>
            <a:endParaRPr lang="en-US" dirty="0"/>
          </a:p>
        </p:txBody>
      </p:sp>
    </p:spTree>
    <p:extLst>
      <p:ext uri="{BB962C8B-B14F-4D97-AF65-F5344CB8AC3E}">
        <p14:creationId xmlns:p14="http://schemas.microsoft.com/office/powerpoint/2010/main" val="415836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Started with indemnity and defense because they typically are the most difficult to negotiate and are the most litigious.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adding the phrase: “reimbursement of reasonable defense costs to the extent caused by your negligence”, because otherwise you are obligated to indemnify and defend the client even if you aren’t at fault.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PLI providers don’t cover you for liability/risk you assume to “defend” your client, so you may be uninsured and would have to pay out of pocket if you agree to those terms.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be contractually obligated to pay for the legal counsel of your client’s choosing.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Agents (representative), lenders, and volunteers (opening pandoras box) – not privy to the project specific knowledge, don’t have the client-consultant relationship, possibly only representing someone only on the financial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13</a:t>
            </a:fld>
            <a:endParaRPr lang="en-US" dirty="0"/>
          </a:p>
        </p:txBody>
      </p:sp>
    </p:spTree>
    <p:extLst>
      <p:ext uri="{BB962C8B-B14F-4D97-AF65-F5344CB8AC3E}">
        <p14:creationId xmlns:p14="http://schemas.microsoft.com/office/powerpoint/2010/main" val="2754378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14</a:t>
            </a:fld>
            <a:endParaRPr lang="en-US" dirty="0"/>
          </a:p>
        </p:txBody>
      </p:sp>
    </p:spTree>
    <p:extLst>
      <p:ext uri="{BB962C8B-B14F-4D97-AF65-F5344CB8AC3E}">
        <p14:creationId xmlns:p14="http://schemas.microsoft.com/office/powerpoint/2010/main" val="231600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standard elements of SOC: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Care and skill ordinarily used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Practicing in same/similar locality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Under similar circumstances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At the same time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understand that we aren’t talking about perfection here. Also, the way we do things now is different from 100 years ago; we can’t hold someone to a higher standard that what is reasonable at that time since the definition changes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insurable.</a:t>
            </a:r>
          </a:p>
        </p:txBody>
      </p:sp>
      <p:sp>
        <p:nvSpPr>
          <p:cNvPr id="4" name="Slide Number Placeholder 3"/>
          <p:cNvSpPr>
            <a:spLocks noGrp="1"/>
          </p:cNvSpPr>
          <p:nvPr>
            <p:ph type="sldNum" sz="quarter" idx="5"/>
          </p:nvPr>
        </p:nvSpPr>
        <p:spPr/>
        <p:txBody>
          <a:bodyPr/>
          <a:lstStyle/>
          <a:p>
            <a:fld id="{F07F282E-55F5-4803-B60F-09BA4600E538}" type="slidenum">
              <a:rPr lang="en-US" smtClean="0"/>
              <a:t>15</a:t>
            </a:fld>
            <a:endParaRPr lang="en-US" dirty="0"/>
          </a:p>
        </p:txBody>
      </p:sp>
    </p:spTree>
    <p:extLst>
      <p:ext uri="{BB962C8B-B14F-4D97-AF65-F5344CB8AC3E}">
        <p14:creationId xmlns:p14="http://schemas.microsoft.com/office/powerpoint/2010/main" val="423531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16</a:t>
            </a:fld>
            <a:endParaRPr lang="en-US" dirty="0"/>
          </a:p>
        </p:txBody>
      </p:sp>
    </p:spTree>
    <p:extLst>
      <p:ext uri="{BB962C8B-B14F-4D97-AF65-F5344CB8AC3E}">
        <p14:creationId xmlns:p14="http://schemas.microsoft.com/office/powerpoint/2010/main" val="352443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17</a:t>
            </a:fld>
            <a:endParaRPr lang="en-US" dirty="0"/>
          </a:p>
        </p:txBody>
      </p:sp>
    </p:spTree>
    <p:extLst>
      <p:ext uri="{BB962C8B-B14F-4D97-AF65-F5344CB8AC3E}">
        <p14:creationId xmlns:p14="http://schemas.microsoft.com/office/powerpoint/2010/main" val="3132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willing to accept this, you should first check with you insurance provider, particularly your PLI provider.</a:t>
            </a:r>
          </a:p>
        </p:txBody>
      </p:sp>
      <p:sp>
        <p:nvSpPr>
          <p:cNvPr id="4" name="Slide Number Placeholder 3"/>
          <p:cNvSpPr>
            <a:spLocks noGrp="1"/>
          </p:cNvSpPr>
          <p:nvPr>
            <p:ph type="sldNum" sz="quarter" idx="5"/>
          </p:nvPr>
        </p:nvSpPr>
        <p:spPr/>
        <p:txBody>
          <a:bodyPr/>
          <a:lstStyle/>
          <a:p>
            <a:fld id="{F07F282E-55F5-4803-B60F-09BA4600E538}" type="slidenum">
              <a:rPr lang="en-US" smtClean="0"/>
              <a:t>18</a:t>
            </a:fld>
            <a:endParaRPr lang="en-US" dirty="0"/>
          </a:p>
        </p:txBody>
      </p:sp>
    </p:spTree>
    <p:extLst>
      <p:ext uri="{BB962C8B-B14F-4D97-AF65-F5344CB8AC3E}">
        <p14:creationId xmlns:p14="http://schemas.microsoft.com/office/powerpoint/2010/main" val="4081647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PLI only covers negligence, errors and omissions (only). If you don’t include this language, you could be on the hook without coverage from your insurance provider.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GLI: damages to equipment, personal injury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the difference between what is covered by 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 your limits for both. Your client may ask for you to produce COIs and if you don’t show proper coverage, you are in breach of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occurrence and in the aggregate” on both PLI and GLI. If you don’t include “in the aggregate” and there is an issue, they may try to file separate charges that exceed your insurance coverage. This helps explain to the client that this is your maximum insurance coverage for the period (often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Automotive, workers comp (Idaho), pollution coverage, aircraft coverage for drones, water 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19</a:t>
            </a:fld>
            <a:endParaRPr lang="en-US" dirty="0"/>
          </a:p>
        </p:txBody>
      </p:sp>
    </p:spTree>
    <p:extLst>
      <p:ext uri="{BB962C8B-B14F-4D97-AF65-F5344CB8AC3E}">
        <p14:creationId xmlns:p14="http://schemas.microsoft.com/office/powerpoint/2010/main" val="89126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Engineering firms are not lending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motivate more prompt payment? Eliminate the pay when paid clause or enforce a penalty for late payment. Select repeat clients who pay their bills on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up with client often.</a:t>
            </a:r>
          </a:p>
        </p:txBody>
      </p:sp>
      <p:sp>
        <p:nvSpPr>
          <p:cNvPr id="4" name="Slide Number Placeholder 3"/>
          <p:cNvSpPr>
            <a:spLocks noGrp="1"/>
          </p:cNvSpPr>
          <p:nvPr>
            <p:ph type="sldNum" sz="quarter" idx="5"/>
          </p:nvPr>
        </p:nvSpPr>
        <p:spPr/>
        <p:txBody>
          <a:bodyPr/>
          <a:lstStyle/>
          <a:p>
            <a:fld id="{F07F282E-55F5-4803-B60F-09BA4600E538}" type="slidenum">
              <a:rPr lang="en-US" smtClean="0"/>
              <a:t>20</a:t>
            </a:fld>
            <a:endParaRPr lang="en-US" dirty="0"/>
          </a:p>
        </p:txBody>
      </p:sp>
    </p:spTree>
    <p:extLst>
      <p:ext uri="{BB962C8B-B14F-4D97-AF65-F5344CB8AC3E}">
        <p14:creationId xmlns:p14="http://schemas.microsoft.com/office/powerpoint/2010/main" val="385660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a:t>
            </a:fld>
            <a:endParaRPr lang="en-US" dirty="0"/>
          </a:p>
        </p:txBody>
      </p:sp>
    </p:spTree>
    <p:extLst>
      <p:ext uri="{BB962C8B-B14F-4D97-AF65-F5344CB8AC3E}">
        <p14:creationId xmlns:p14="http://schemas.microsoft.com/office/powerpoint/2010/main" val="197673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warrant/certify anything if you can avoid. This is typically leftover language from a contractor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cannot promise a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Contractor agreements are terrible base agreements. They include language that doesn’t apply and are typically missing critical contract terms/conditions necessary for consultants.</a:t>
            </a:r>
          </a:p>
        </p:txBody>
      </p:sp>
      <p:sp>
        <p:nvSpPr>
          <p:cNvPr id="4" name="Slide Number Placeholder 3"/>
          <p:cNvSpPr>
            <a:spLocks noGrp="1"/>
          </p:cNvSpPr>
          <p:nvPr>
            <p:ph type="sldNum" sz="quarter" idx="5"/>
          </p:nvPr>
        </p:nvSpPr>
        <p:spPr/>
        <p:txBody>
          <a:bodyPr/>
          <a:lstStyle/>
          <a:p>
            <a:fld id="{F07F282E-55F5-4803-B60F-09BA4600E538}" type="slidenum">
              <a:rPr lang="en-US" smtClean="0"/>
              <a:t>21</a:t>
            </a:fld>
            <a:endParaRPr lang="en-US" dirty="0"/>
          </a:p>
        </p:txBody>
      </p:sp>
    </p:spTree>
    <p:extLst>
      <p:ext uri="{BB962C8B-B14F-4D97-AF65-F5344CB8AC3E}">
        <p14:creationId xmlns:p14="http://schemas.microsoft.com/office/powerpoint/2010/main" val="1801641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warrant/certify anything if you can avoid. This is typically leftover language from a contractor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cannot promise a result.</a:t>
            </a:r>
          </a:p>
        </p:txBody>
      </p:sp>
      <p:sp>
        <p:nvSpPr>
          <p:cNvPr id="4" name="Slide Number Placeholder 3"/>
          <p:cNvSpPr>
            <a:spLocks noGrp="1"/>
          </p:cNvSpPr>
          <p:nvPr>
            <p:ph type="sldNum" sz="quarter" idx="5"/>
          </p:nvPr>
        </p:nvSpPr>
        <p:spPr/>
        <p:txBody>
          <a:bodyPr/>
          <a:lstStyle/>
          <a:p>
            <a:fld id="{F07F282E-55F5-4803-B60F-09BA4600E538}" type="slidenum">
              <a:rPr lang="en-US" smtClean="0"/>
              <a:t>22</a:t>
            </a:fld>
            <a:endParaRPr lang="en-US" dirty="0"/>
          </a:p>
        </p:txBody>
      </p:sp>
    </p:spTree>
    <p:extLst>
      <p:ext uri="{BB962C8B-B14F-4D97-AF65-F5344CB8AC3E}">
        <p14:creationId xmlns:p14="http://schemas.microsoft.com/office/powerpoint/2010/main" val="2859399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wins? Lawyers, expert winners, mediators/arbitrators.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Meeting between parties to try and resolve the issue without involving a legal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arbitration process can be either binding or non-binding. When arbitration is binding, the decision at the end of the arbitration is final, can be enforced by a court, and can only be appealed on very narrow grounds. When arbitration is non-binding, the arbitrator’s award is advisory only and can be final only if accepted by both parties (i.e. both parties agree the outcome is fair).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the option, push for non-binding arbitration. Binding is basically a 1-shot approach. Non-binding gives flexibility to land on a solution and continue to negotiate.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don’t stipulate a statute of limitation for filing claims (2 years, 5 years, 7 years after your last involvement with the project), you could potentially be brough into a lawsuit indefinitely.</a:t>
            </a:r>
          </a:p>
        </p:txBody>
      </p:sp>
      <p:sp>
        <p:nvSpPr>
          <p:cNvPr id="4" name="Slide Number Placeholder 3"/>
          <p:cNvSpPr>
            <a:spLocks noGrp="1"/>
          </p:cNvSpPr>
          <p:nvPr>
            <p:ph type="sldNum" sz="quarter" idx="5"/>
          </p:nvPr>
        </p:nvSpPr>
        <p:spPr/>
        <p:txBody>
          <a:bodyPr/>
          <a:lstStyle/>
          <a:p>
            <a:fld id="{F07F282E-55F5-4803-B60F-09BA4600E538}" type="slidenum">
              <a:rPr lang="en-US" smtClean="0"/>
              <a:t>23</a:t>
            </a:fld>
            <a:endParaRPr lang="en-US" dirty="0"/>
          </a:p>
        </p:txBody>
      </p:sp>
    </p:spTree>
    <p:extLst>
      <p:ext uri="{BB962C8B-B14F-4D97-AF65-F5344CB8AC3E}">
        <p14:creationId xmlns:p14="http://schemas.microsoft.com/office/powerpoint/2010/main" val="2991570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wins? Lawyers, expert winners, mediators/arbitrators.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Meeting between parties to try and resolve the issue without involving a legal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arbitration process can be either binding or non-binding. When arbitration is binding, the decision at the end of the arbitration is final, can be enforced by a court, and can only be appealed on very narrow grounds. When arbitration is non-binding, the arbitrator’s award is advisory only and can be final only if accepted by both parties (i.e. both parties agree the outcome is fair).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the option, push for non-binding arbitration. Binding is basically a 1-shot approach. Non-binding gives flexibility to land on a solution and continue to negotiate.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don’t stipulate a statute of limitation for filing claims (2 years, 5 years, 7 years after your last involvement with the project), you could potentially be brough into a lawsuit indefinitely.</a:t>
            </a:r>
          </a:p>
        </p:txBody>
      </p:sp>
      <p:sp>
        <p:nvSpPr>
          <p:cNvPr id="4" name="Slide Number Placeholder 3"/>
          <p:cNvSpPr>
            <a:spLocks noGrp="1"/>
          </p:cNvSpPr>
          <p:nvPr>
            <p:ph type="sldNum" sz="quarter" idx="5"/>
          </p:nvPr>
        </p:nvSpPr>
        <p:spPr/>
        <p:txBody>
          <a:bodyPr/>
          <a:lstStyle/>
          <a:p>
            <a:fld id="{F07F282E-55F5-4803-B60F-09BA4600E538}" type="slidenum">
              <a:rPr lang="en-US" smtClean="0"/>
              <a:t>24</a:t>
            </a:fld>
            <a:endParaRPr lang="en-US" dirty="0"/>
          </a:p>
        </p:txBody>
      </p:sp>
    </p:spTree>
    <p:extLst>
      <p:ext uri="{BB962C8B-B14F-4D97-AF65-F5344CB8AC3E}">
        <p14:creationId xmlns:p14="http://schemas.microsoft.com/office/powerpoint/2010/main" val="1149710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Tribal land is a sovereign land and is technically separated from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understand if you insurance provider covers you on sovereign land or not, otherwise you aren’t insured.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issue with client having agreement with Tribe, but then signing our standard contract.</a:t>
            </a:r>
          </a:p>
        </p:txBody>
      </p:sp>
      <p:sp>
        <p:nvSpPr>
          <p:cNvPr id="4" name="Slide Number Placeholder 3"/>
          <p:cNvSpPr>
            <a:spLocks noGrp="1"/>
          </p:cNvSpPr>
          <p:nvPr>
            <p:ph type="sldNum" sz="quarter" idx="5"/>
          </p:nvPr>
        </p:nvSpPr>
        <p:spPr/>
        <p:txBody>
          <a:bodyPr/>
          <a:lstStyle/>
          <a:p>
            <a:fld id="{F07F282E-55F5-4803-B60F-09BA4600E538}" type="slidenum">
              <a:rPr lang="en-US" smtClean="0"/>
              <a:t>25</a:t>
            </a:fld>
            <a:endParaRPr lang="en-US" dirty="0"/>
          </a:p>
        </p:txBody>
      </p:sp>
    </p:spTree>
    <p:extLst>
      <p:ext uri="{BB962C8B-B14F-4D97-AF65-F5344CB8AC3E}">
        <p14:creationId xmlns:p14="http://schemas.microsoft.com/office/powerpoint/2010/main" val="1466677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26</a:t>
            </a:fld>
            <a:endParaRPr lang="en-US" dirty="0"/>
          </a:p>
        </p:txBody>
      </p:sp>
    </p:spTree>
    <p:extLst>
      <p:ext uri="{BB962C8B-B14F-4D97-AF65-F5344CB8AC3E}">
        <p14:creationId xmlns:p14="http://schemas.microsoft.com/office/powerpoint/2010/main" val="636967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consequence of failing to meet your clients expectations. Those include financial, time, emotional, loss of reputation, others. Those consequences are compounded with a poor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selective and vet out your clients. Short term financial gains can end up costing your dearly in the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cordial, have good manners, befriend your clients, show that you care. Friends don’t sue friends.</a:t>
            </a:r>
          </a:p>
        </p:txBody>
      </p:sp>
      <p:sp>
        <p:nvSpPr>
          <p:cNvPr id="4" name="Slide Number Placeholder 3"/>
          <p:cNvSpPr>
            <a:spLocks noGrp="1"/>
          </p:cNvSpPr>
          <p:nvPr>
            <p:ph type="sldNum" sz="quarter" idx="5"/>
          </p:nvPr>
        </p:nvSpPr>
        <p:spPr/>
        <p:txBody>
          <a:bodyPr/>
          <a:lstStyle/>
          <a:p>
            <a:fld id="{F07F282E-55F5-4803-B60F-09BA4600E538}" type="slidenum">
              <a:rPr lang="en-US" smtClean="0"/>
              <a:t>27</a:t>
            </a:fld>
            <a:endParaRPr lang="en-US" dirty="0"/>
          </a:p>
        </p:txBody>
      </p:sp>
    </p:spTree>
    <p:extLst>
      <p:ext uri="{BB962C8B-B14F-4D97-AF65-F5344CB8AC3E}">
        <p14:creationId xmlns:p14="http://schemas.microsoft.com/office/powerpoint/2010/main" val="775517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28</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29</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4</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Define responsibilities of both parties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Provides guidance for how to deal with issues should they arise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Required for you to be insured.</a:t>
            </a:r>
          </a:p>
        </p:txBody>
      </p:sp>
      <p:sp>
        <p:nvSpPr>
          <p:cNvPr id="4" name="Slide Number Placeholder 3"/>
          <p:cNvSpPr>
            <a:spLocks noGrp="1"/>
          </p:cNvSpPr>
          <p:nvPr>
            <p:ph type="sldNum" sz="quarter" idx="5"/>
          </p:nvPr>
        </p:nvSpPr>
        <p:spPr/>
        <p:txBody>
          <a:bodyPr/>
          <a:lstStyle/>
          <a:p>
            <a:fld id="{F07F282E-55F5-4803-B60F-09BA4600E538}" type="slidenum">
              <a:rPr lang="en-US" smtClean="0"/>
              <a:t>5</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Oral agreements are typically just as legally binding as written ones and if things go wrong both sides of the equation may remember things differently. Beware of the pitfall of accepting oral agreements for small projects; case histories have show that project issues and risk are inversely proportional to project size, complexity, and fee. Small projects = lackadaisical attitude.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of you have read and understand your Company’s internal contract terms and conditions well enough to be able to answer a question about the contract without having to consult your legal team?</a:t>
            </a:r>
          </a:p>
        </p:txBody>
      </p:sp>
      <p:sp>
        <p:nvSpPr>
          <p:cNvPr id="4" name="Slide Number Placeholder 3"/>
          <p:cNvSpPr>
            <a:spLocks noGrp="1"/>
          </p:cNvSpPr>
          <p:nvPr>
            <p:ph type="sldNum" sz="quarter" idx="5"/>
          </p:nvPr>
        </p:nvSpPr>
        <p:spPr/>
        <p:txBody>
          <a:bodyPr/>
          <a:lstStyle/>
          <a:p>
            <a:fld id="{F07F282E-55F5-4803-B60F-09BA4600E538}" type="slidenum">
              <a:rPr lang="en-US" smtClean="0"/>
              <a:t>6</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engineering firms General Terms and Conditions section excludes a discussion of scope, schedule, and fees. The later 3 items may be included as appendices or it is also common to create a proposal that includes the scope, schedule, and fees, then attached the “General Conditions” or standard contract language to the proposal. Simply providing the general conditions for signature without including scope, schedule, and fees is a dangerous way to move forward because the Agreement is incomplete.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Definitions section: Ambiguous terms can lead to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 Description/Assumptions and Understandings sets forth your understanding of what the project involves. This section helps pair your scope/deliverables to a fee. If the project understanding changes, it’s easier to argue and have justification for a change order or fee adjustment because the “understanding” of the project has changed. Your agreement should require your client notify you of project changes.</a:t>
            </a:r>
          </a:p>
        </p:txBody>
      </p:sp>
      <p:sp>
        <p:nvSpPr>
          <p:cNvPr id="4" name="Slide Number Placeholder 3"/>
          <p:cNvSpPr>
            <a:spLocks noGrp="1"/>
          </p:cNvSpPr>
          <p:nvPr>
            <p:ph type="sldNum" sz="quarter" idx="5"/>
          </p:nvPr>
        </p:nvSpPr>
        <p:spPr/>
        <p:txBody>
          <a:bodyPr/>
          <a:lstStyle/>
          <a:p>
            <a:fld id="{F07F282E-55F5-4803-B60F-09BA4600E538}" type="slidenum">
              <a:rPr lang="en-US" smtClean="0"/>
              <a:t>7</a:t>
            </a:fld>
            <a:endParaRPr lang="en-US" dirty="0"/>
          </a:p>
        </p:txBody>
      </p:sp>
    </p:spTree>
    <p:extLst>
      <p:ext uri="{BB962C8B-B14F-4D97-AF65-F5344CB8AC3E}">
        <p14:creationId xmlns:p14="http://schemas.microsoft.com/office/powerpoint/2010/main" val="333733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competent person is someone who is sane, of legal age, and authorized by the firm to sign on behalf of the firm.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difficult as it can be, do not provide services without a signed contract. If you are moving forward with an “oral acceptance”, follow that up with an confirmation in writing.</a:t>
            </a:r>
          </a:p>
        </p:txBody>
      </p:sp>
      <p:sp>
        <p:nvSpPr>
          <p:cNvPr id="4" name="Slide Number Placeholder 3"/>
          <p:cNvSpPr>
            <a:spLocks noGrp="1"/>
          </p:cNvSpPr>
          <p:nvPr>
            <p:ph type="sldNum" sz="quarter" idx="5"/>
          </p:nvPr>
        </p:nvSpPr>
        <p:spPr/>
        <p:txBody>
          <a:bodyPr/>
          <a:lstStyle/>
          <a:p>
            <a:fld id="{F07F282E-55F5-4803-B60F-09BA4600E538}" type="slidenum">
              <a:rPr lang="en-US" smtClean="0"/>
              <a:t>8</a:t>
            </a:fld>
            <a:endParaRPr lang="en-US" dirty="0"/>
          </a:p>
        </p:txBody>
      </p:sp>
    </p:spTree>
    <p:extLst>
      <p:ext uri="{BB962C8B-B14F-4D97-AF65-F5344CB8AC3E}">
        <p14:creationId xmlns:p14="http://schemas.microsoft.com/office/powerpoint/2010/main" val="127300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contract terms and conditions could be unfair, one side, illegal, or unenforceable.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the most honest and well intentioned people make mistakes. Review every contract with the same vigor as a new contract, even if the terms have been previously negotiated.</a:t>
            </a:r>
          </a:p>
        </p:txBody>
      </p:sp>
      <p:sp>
        <p:nvSpPr>
          <p:cNvPr id="4" name="Slide Number Placeholder 3"/>
          <p:cNvSpPr>
            <a:spLocks noGrp="1"/>
          </p:cNvSpPr>
          <p:nvPr>
            <p:ph type="sldNum" sz="quarter" idx="5"/>
          </p:nvPr>
        </p:nvSpPr>
        <p:spPr/>
        <p:txBody>
          <a:bodyPr/>
          <a:lstStyle/>
          <a:p>
            <a:fld id="{F07F282E-55F5-4803-B60F-09BA4600E538}" type="slidenum">
              <a:rPr lang="en-US" smtClean="0"/>
              <a:t>9</a:t>
            </a:fld>
            <a:endParaRPr lang="en-US" dirty="0"/>
          </a:p>
        </p:txBody>
      </p:sp>
    </p:spTree>
    <p:extLst>
      <p:ext uri="{BB962C8B-B14F-4D97-AF65-F5344CB8AC3E}">
        <p14:creationId xmlns:p14="http://schemas.microsoft.com/office/powerpoint/2010/main" val="204093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competent person is someone who is sane, of legal age, and authorized by the firm to sign on behalf of the firm. </a:t>
            </a:r>
          </a:p>
        </p:txBody>
      </p:sp>
      <p:sp>
        <p:nvSpPr>
          <p:cNvPr id="4" name="Slide Number Placeholder 3"/>
          <p:cNvSpPr>
            <a:spLocks noGrp="1"/>
          </p:cNvSpPr>
          <p:nvPr>
            <p:ph type="sldNum" sz="quarter" idx="5"/>
          </p:nvPr>
        </p:nvSpPr>
        <p:spPr/>
        <p:txBody>
          <a:bodyPr/>
          <a:lstStyle/>
          <a:p>
            <a:fld id="{F07F282E-55F5-4803-B60F-09BA4600E538}" type="slidenum">
              <a:rPr lang="en-US" smtClean="0"/>
              <a:t>10</a:t>
            </a:fld>
            <a:endParaRPr lang="en-US" dirty="0"/>
          </a:p>
        </p:txBody>
      </p:sp>
    </p:spTree>
    <p:extLst>
      <p:ext uri="{BB962C8B-B14F-4D97-AF65-F5344CB8AC3E}">
        <p14:creationId xmlns:p14="http://schemas.microsoft.com/office/powerpoint/2010/main" val="181613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8168" y="1057522"/>
            <a:ext cx="5003540" cy="2173433"/>
          </a:xfrm>
        </p:spPr>
        <p:txBody>
          <a:bodyPr>
            <a:noAutofit/>
          </a:bodyPr>
          <a:lstStyle>
            <a:lvl1pPr>
              <a:lnSpc>
                <a:spcPct val="100000"/>
              </a:lnSpc>
              <a:defRPr sz="4400" cap="all" baseline="0">
                <a:solidFill>
                  <a:schemeClr val="bg1"/>
                </a:solidFill>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643" y="3751119"/>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5103" y="6309360"/>
            <a:ext cx="4797504" cy="457200"/>
          </a:xfrm>
        </p:spPr>
        <p:txBody>
          <a:bodyPr/>
          <a:lstStyle/>
          <a:p>
            <a:pPr algn="l"/>
            <a:r>
              <a:rPr lang="en-US" dirty="0"/>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r>
              <a:rPr lang="en-US" dirty="0">
                <a:solidFill>
                  <a:srgbClr val="FFFFFF"/>
                </a:solidFill>
                <a:effectLst>
                  <a:outerShdw blurRad="50800" dist="38100" dir="2700000" algn="tl" rotWithShape="0">
                    <a:prstClr val="black">
                      <a:alpha val="43000"/>
                    </a:prstClr>
                  </a:outerShdw>
                </a:effectLst>
              </a:rPr>
              <a:t>2/1/20XX</a:t>
            </a: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936" y="-2"/>
            <a:ext cx="53320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algn="ctr">
              <a:defRPr/>
            </a:lvl1pPr>
          </a:lstStyle>
          <a:p>
            <a:r>
              <a:rPr lang="en-US" dirty="0"/>
              <a:t>Click to add photo</a:t>
            </a:r>
          </a:p>
        </p:txBody>
      </p:sp>
    </p:spTree>
    <p:extLst>
      <p:ext uri="{BB962C8B-B14F-4D97-AF65-F5344CB8AC3E}">
        <p14:creationId xmlns:p14="http://schemas.microsoft.com/office/powerpoint/2010/main" val="425825264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r>
              <a:rPr lang="en-US" dirty="0"/>
              <a:t>2/1/20XX</a:t>
            </a:r>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r>
              <a:rPr lang="en-US" dirty="0"/>
              <a:t>2/1/20XX</a:t>
            </a:r>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r>
              <a:rPr lang="en-US" dirty="0"/>
              <a:t>2/1/20XX</a:t>
            </a:r>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r>
              <a:rPr lang="en-US" dirty="0"/>
              <a:t>2/1/20XX</a:t>
            </a:r>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algn="ctr">
              <a:defRPr/>
            </a:lvl1pPr>
          </a:lstStyle>
          <a:p>
            <a:r>
              <a:rPr lang="en-US" dirty="0"/>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r>
              <a:rPr lang="en-US" dirty="0"/>
              <a:t>2/1/20XX</a:t>
            </a:r>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915" y="673308"/>
            <a:ext cx="6457717" cy="1580890"/>
          </a:xfrm>
        </p:spPr>
        <p:txBody>
          <a:bodyPr/>
          <a:lstStyle>
            <a:lvl1pPr>
              <a:defRPr/>
            </a:lvl1pPr>
          </a:lstStyle>
          <a:p>
            <a:r>
              <a:rPr lang="en-US" dirty="0"/>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0" y="3461004"/>
            <a:ext cx="4613547" cy="3396996"/>
          </a:xfrm>
        </p:spPr>
        <p:txBody>
          <a:bodyPr anchor="t"/>
          <a:lstStyle>
            <a:lvl1pPr algn="ctr">
              <a:defRPr/>
            </a:lvl1pPr>
          </a:lstStyle>
          <a:p>
            <a:r>
              <a:rPr lang="en-US" dirty="0"/>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3548" cy="3396994"/>
          </a:xfrm>
        </p:spPr>
        <p:txBody>
          <a:bodyPr anchor="t"/>
          <a:lstStyle>
            <a:lvl1pPr algn="ctr">
              <a:defRPr/>
            </a:lvl1pPr>
          </a:lstStyle>
          <a:p>
            <a:r>
              <a:rPr lang="en-US" dirty="0"/>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918" y="2353586"/>
            <a:ext cx="6457717" cy="3767496"/>
          </a:xfrm>
        </p:spPr>
        <p:txBody>
          <a:bodyPr anchor="t">
            <a:normAutofit/>
          </a:bodyPr>
          <a:lstStyle>
            <a:lvl1pPr>
              <a:defRPr sz="1600" b="0" baseline="0"/>
            </a:lvl1pPr>
          </a:lstStyle>
          <a:p>
            <a:r>
              <a:rPr lang="en-US" dirty="0"/>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5303" y="6309360"/>
            <a:ext cx="3411973" cy="457200"/>
          </a:xfrm>
        </p:spPr>
        <p:txBody>
          <a:bodyPr/>
          <a:lstStyle>
            <a:lvl1pPr>
              <a:defRPr>
                <a:effectLst/>
              </a:defRPr>
            </a:lvl1pPr>
          </a:lstStyle>
          <a:p>
            <a:r>
              <a:rPr lang="en-US" dirty="0">
                <a:solidFill>
                  <a:schemeClr val="tx2"/>
                </a:solidFill>
              </a:rPr>
              <a:t>2/1/20XX</a:t>
            </a:r>
            <a:endParaRPr lang="en-US" dirty="0"/>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509"/>
            <a:ext cx="7519932" cy="5016892"/>
          </a:xfrm>
        </p:spPr>
        <p:txBody>
          <a:bodyPr anchor="t"/>
          <a:lstStyle>
            <a:lvl1pPr algn="ctr">
              <a:defRPr/>
            </a:lvl1pPr>
          </a:lstStyle>
          <a:p>
            <a:r>
              <a:rPr lang="en-US" dirty="0"/>
              <a:t>Click to add photo</a:t>
            </a:r>
          </a:p>
        </p:txBody>
      </p:sp>
    </p:spTree>
    <p:extLst>
      <p:ext uri="{BB962C8B-B14F-4D97-AF65-F5344CB8AC3E}">
        <p14:creationId xmlns:p14="http://schemas.microsoft.com/office/powerpoint/2010/main" val="364049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r>
              <a:rPr lang="en-US" dirty="0"/>
              <a:t>2/1/20XX</a:t>
            </a:r>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r>
              <a:rPr lang="en-US" dirty="0"/>
              <a:t>2/1/20XX</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2/1/20XX</a:t>
            </a:r>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4793158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r>
              <a:rPr lang="en-US" dirty="0"/>
              <a:t>2/1/20XX</a:t>
            </a:r>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7259975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r>
              <a:rPr lang="en-US" dirty="0"/>
              <a:t>2/1/20XX</a:t>
            </a: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2/1/20XX</a:t>
            </a:r>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628775" y="1057275"/>
            <a:ext cx="5122545" cy="2173288"/>
          </a:xfrm>
        </p:spPr>
        <p:txBody>
          <a:bodyPr vert="horz" lIns="109728" tIns="109728" rIns="109728" bIns="91440" rtlCol="0" anchor="ctr">
            <a:normAutofit fontScale="90000"/>
          </a:bodyPr>
          <a:lstStyle/>
          <a:p>
            <a:r>
              <a:rPr lang="en-US" dirty="0"/>
              <a:t>Contract review 101 for engineers</a:t>
            </a:r>
          </a:p>
        </p:txBody>
      </p:sp>
      <p:sp>
        <p:nvSpPr>
          <p:cNvPr id="8" name="Subtitle 7">
            <a:extLst>
              <a:ext uri="{FF2B5EF4-FFF2-40B4-BE49-F238E27FC236}">
                <a16:creationId xmlns:a16="http://schemas.microsoft.com/office/drawing/2014/main" id="{4B0552E2-3F84-4A73-A16B-C54043C663D5}"/>
              </a:ext>
            </a:extLst>
          </p:cNvPr>
          <p:cNvSpPr>
            <a:spLocks noGrp="1"/>
          </p:cNvSpPr>
          <p:nvPr>
            <p:ph type="subTitle" idx="1"/>
          </p:nvPr>
        </p:nvSpPr>
        <p:spPr>
          <a:xfrm>
            <a:off x="1646643" y="3751119"/>
            <a:ext cx="4985065" cy="1606163"/>
          </a:xfrm>
        </p:spPr>
        <p:txBody>
          <a:bodyPr vert="horz" lIns="109728" tIns="109728" rIns="109728" bIns="91440" rtlCol="0" anchor="t">
            <a:normAutofit/>
          </a:bodyPr>
          <a:lstStyle/>
          <a:p>
            <a:r>
              <a:rPr lang="en-US" dirty="0"/>
              <a:t>Ryan Lewis, P.E.</a:t>
            </a:r>
          </a:p>
          <a:p>
            <a:r>
              <a:rPr lang="en-US" dirty="0"/>
              <a:t>3/23/2021</a:t>
            </a:r>
          </a:p>
        </p:txBody>
      </p:sp>
      <p:pic>
        <p:nvPicPr>
          <p:cNvPr id="41" name="Picture Placeholder 40" descr="A large room with glass walls&#10;">
            <a:extLst>
              <a:ext uri="{FF2B5EF4-FFF2-40B4-BE49-F238E27FC236}">
                <a16:creationId xmlns:a16="http://schemas.microsoft.com/office/drawing/2014/main" id="{9FB4A3D7-302B-4FAB-B9BD-5F75A796AC7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859936" y="-2"/>
            <a:ext cx="5332064" cy="6858002"/>
          </a:xfrm>
        </p:spPr>
      </p:pic>
      <p:sp>
        <p:nvSpPr>
          <p:cNvPr id="9" name="Slide Number Placeholder 8">
            <a:extLst>
              <a:ext uri="{FF2B5EF4-FFF2-40B4-BE49-F238E27FC236}">
                <a16:creationId xmlns:a16="http://schemas.microsoft.com/office/drawing/2014/main" id="{8933138F-06C1-46B9-8F23-C4B5783F6C5F}"/>
              </a:ext>
            </a:extLst>
          </p:cNvPr>
          <p:cNvSpPr>
            <a:spLocks noGrp="1"/>
          </p:cNvSpPr>
          <p:nvPr>
            <p:ph type="sldNum" sz="quarter" idx="12"/>
          </p:nvPr>
        </p:nvSpPr>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1</a:t>
            </a:fld>
            <a:endParaRPr lang="en-US" dirty="0">
              <a:solidFill>
                <a:srgbClr val="FFFFFF"/>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General Terms and Conditions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Developing or Refining your Company Standard Agreement</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80"/>
            <a:ext cx="5892543" cy="3029446"/>
          </a:xfrm>
        </p:spPr>
        <p:txBody>
          <a:bodyPr>
            <a:noAutofit/>
          </a:bodyPr>
          <a:lstStyle/>
          <a:p>
            <a:r>
              <a:rPr lang="en-US" dirty="0"/>
              <a:t>Does your Company contract include terms and conditions that your company wouldn’t accept?</a:t>
            </a:r>
          </a:p>
          <a:p>
            <a:r>
              <a:rPr lang="en-US" dirty="0"/>
              <a:t>Reference the EJCDC, ASCE, ACEC, NSPE, etc. model contracts for example contract language.</a:t>
            </a:r>
          </a:p>
          <a:p>
            <a:r>
              <a:rPr lang="en-US" dirty="0"/>
              <a:t>Review the contract with your legal team.</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10</a:t>
            </a:fld>
            <a:endParaRPr lang="en-US" dirty="0"/>
          </a:p>
        </p:txBody>
      </p:sp>
    </p:spTree>
    <p:extLst>
      <p:ext uri="{BB962C8B-B14F-4D97-AF65-F5344CB8AC3E}">
        <p14:creationId xmlns:p14="http://schemas.microsoft.com/office/powerpoint/2010/main" val="347969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External Contract Review</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Negotiation Process</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7629075" cy="3411261"/>
          </a:xfrm>
        </p:spPr>
        <p:txBody>
          <a:bodyPr>
            <a:noAutofit/>
          </a:bodyPr>
          <a:lstStyle/>
          <a:p>
            <a:r>
              <a:rPr lang="en-US" sz="1400" dirty="0"/>
              <a:t>Suggest contract revisions</a:t>
            </a:r>
          </a:p>
          <a:p>
            <a:r>
              <a:rPr lang="en-US" sz="1400" dirty="0"/>
              <a:t>Fear of insulting client</a:t>
            </a:r>
          </a:p>
          <a:p>
            <a:r>
              <a:rPr lang="en-US" sz="1400" dirty="0"/>
              <a:t>“Other firms sign our contract without complaining”</a:t>
            </a:r>
          </a:p>
          <a:p>
            <a:r>
              <a:rPr lang="en-US" sz="1400" dirty="0"/>
              <a:t>References to a “Prime Agreement” (need to review)</a:t>
            </a:r>
          </a:p>
          <a:p>
            <a:r>
              <a:rPr lang="en-US" sz="1400" dirty="0"/>
              <a:t>Purchase Order and Construction Contracts</a:t>
            </a:r>
          </a:p>
          <a:p>
            <a:r>
              <a:rPr lang="en-US" sz="1400" dirty="0"/>
              <a:t>Invite your Subconsultants</a:t>
            </a:r>
          </a:p>
          <a:p>
            <a:r>
              <a:rPr lang="en-US" sz="1400" dirty="0"/>
              <a:t>Understand the fee-risk relationship</a:t>
            </a:r>
          </a:p>
          <a:p>
            <a:r>
              <a:rPr lang="en-US" sz="1400" dirty="0"/>
              <a:t>Learn to say “no”.</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11</a:t>
            </a:fld>
            <a:endParaRPr lang="en-US" dirty="0"/>
          </a:p>
        </p:txBody>
      </p:sp>
    </p:spTree>
    <p:extLst>
      <p:ext uri="{BB962C8B-B14F-4D97-AF65-F5344CB8AC3E}">
        <p14:creationId xmlns:p14="http://schemas.microsoft.com/office/powerpoint/2010/main" val="338774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2911615"/>
          </a:xfrm>
        </p:spPr>
        <p:txBody>
          <a:bodyPr numCol="2">
            <a:noAutofit/>
          </a:bodyPr>
          <a:lstStyle/>
          <a:p>
            <a:pPr marL="342900" indent="-342900">
              <a:buFont typeface="Arial" panose="020B0604020202020204" pitchFamily="34" charset="0"/>
              <a:buChar char="•"/>
            </a:pPr>
            <a:r>
              <a:rPr lang="en-US" dirty="0"/>
              <a:t>Indemnification and Defense</a:t>
            </a:r>
          </a:p>
          <a:p>
            <a:pPr marL="342900" indent="-342900">
              <a:buFont typeface="Arial" panose="020B0604020202020204" pitchFamily="34" charset="0"/>
              <a:buChar char="•"/>
            </a:pPr>
            <a:r>
              <a:rPr lang="en-US" dirty="0"/>
              <a:t>Standard of Care</a:t>
            </a:r>
          </a:p>
          <a:p>
            <a:pPr marL="342900" indent="-342900">
              <a:buFont typeface="Arial" panose="020B0604020202020204" pitchFamily="34" charset="0"/>
              <a:buChar char="•"/>
            </a:pPr>
            <a:r>
              <a:rPr lang="en-US" dirty="0"/>
              <a:t>Waiver of Subrogation</a:t>
            </a:r>
          </a:p>
          <a:p>
            <a:pPr marL="342900" indent="-342900">
              <a:buFont typeface="Arial" panose="020B0604020202020204" pitchFamily="34" charset="0"/>
              <a:buChar char="•"/>
            </a:pPr>
            <a:r>
              <a:rPr lang="en-US" dirty="0"/>
              <a:t>Insurance (PLI and General)</a:t>
            </a:r>
          </a:p>
          <a:p>
            <a:pPr marL="342900" indent="-342900">
              <a:buFont typeface="Arial" panose="020B0604020202020204" pitchFamily="34" charset="0"/>
              <a:buChar char="•"/>
            </a:pPr>
            <a:r>
              <a:rPr lang="en-US" dirty="0"/>
              <a:t>Payment Conditions</a:t>
            </a:r>
          </a:p>
          <a:p>
            <a:pPr marL="342900" indent="-342900">
              <a:buFont typeface="Arial" panose="020B0604020202020204" pitchFamily="34" charset="0"/>
              <a:buChar char="•"/>
            </a:pPr>
            <a:r>
              <a:rPr lang="en-US" dirty="0"/>
              <a:t>Warranty/Guarantee/ Certification</a:t>
            </a:r>
          </a:p>
          <a:p>
            <a:pPr marL="342900" indent="-342900">
              <a:buFont typeface="Arial" panose="020B0604020202020204" pitchFamily="34" charset="0"/>
              <a:buChar char="•"/>
            </a:pPr>
            <a:r>
              <a:rPr lang="en-US" dirty="0"/>
              <a:t>Dispute Resolution</a:t>
            </a:r>
          </a:p>
          <a:p>
            <a:pPr marL="342900" indent="-342900">
              <a:buFont typeface="Arial" panose="020B0604020202020204" pitchFamily="34" charset="0"/>
              <a:buChar char="•"/>
            </a:pPr>
            <a:r>
              <a:rPr lang="en-US" dirty="0"/>
              <a:t>Sovereign Immunity (for projects on Tribal land)</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12</a:t>
            </a:fld>
            <a:endParaRPr lang="en-US" dirty="0"/>
          </a:p>
        </p:txBody>
      </p:sp>
    </p:spTree>
    <p:extLst>
      <p:ext uri="{BB962C8B-B14F-4D97-AF65-F5344CB8AC3E}">
        <p14:creationId xmlns:p14="http://schemas.microsoft.com/office/powerpoint/2010/main" val="312886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Indemnification and Defense</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10900146" cy="3411261"/>
          </a:xfrm>
        </p:spPr>
        <p:txBody>
          <a:bodyPr>
            <a:noAutofit/>
          </a:bodyPr>
          <a:lstStyle/>
          <a:p>
            <a:r>
              <a:rPr lang="en-US" dirty="0"/>
              <a:t>Indemnify: The duty of the Consultant to financially compensate the Client for any loss, damage, or liability.</a:t>
            </a:r>
          </a:p>
          <a:p>
            <a:r>
              <a:rPr lang="en-US" dirty="0"/>
              <a:t>Defense: The obligation of the Consultant to defend the Client in the event of a lawsuit.</a:t>
            </a:r>
          </a:p>
          <a:p>
            <a:r>
              <a:rPr lang="en-US" dirty="0"/>
              <a:t>Transfers risk from Client to Consultant</a:t>
            </a:r>
          </a:p>
          <a:p>
            <a:r>
              <a:rPr lang="en-US" dirty="0"/>
              <a:t>Add “Negligence”, “Reimbursement”, and “Reasonable Defense” clauses</a:t>
            </a:r>
          </a:p>
          <a:p>
            <a:r>
              <a:rPr lang="en-US" dirty="0"/>
              <a:t>Push for Mutual indemnification</a:t>
            </a:r>
          </a:p>
          <a:p>
            <a:r>
              <a:rPr lang="en-US" dirty="0"/>
              <a:t>Strike the words “defend”, “agents”, “lenders”, or “volunteers” if possible.</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13</a:t>
            </a:fld>
            <a:endParaRPr lang="en-US" dirty="0"/>
          </a:p>
        </p:txBody>
      </p:sp>
    </p:spTree>
    <p:extLst>
      <p:ext uri="{BB962C8B-B14F-4D97-AF65-F5344CB8AC3E}">
        <p14:creationId xmlns:p14="http://schemas.microsoft.com/office/powerpoint/2010/main" val="355728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Indemnification and Defense Example</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14</a:t>
            </a:fld>
            <a:endParaRPr lang="en-US" dirty="0"/>
          </a:p>
        </p:txBody>
      </p:sp>
      <p:pic>
        <p:nvPicPr>
          <p:cNvPr id="3" name="Picture 2">
            <a:extLst>
              <a:ext uri="{FF2B5EF4-FFF2-40B4-BE49-F238E27FC236}">
                <a16:creationId xmlns:a16="http://schemas.microsoft.com/office/drawing/2014/main" id="{C96512E1-0D3E-4F70-844B-1250A962875E}"/>
              </a:ext>
            </a:extLst>
          </p:cNvPr>
          <p:cNvPicPr>
            <a:picLocks noChangeAspect="1"/>
          </p:cNvPicPr>
          <p:nvPr/>
        </p:nvPicPr>
        <p:blipFill>
          <a:blip r:embed="rId3"/>
          <a:stretch>
            <a:fillRect/>
          </a:stretch>
        </p:blipFill>
        <p:spPr>
          <a:xfrm>
            <a:off x="1321208" y="2458690"/>
            <a:ext cx="9247994" cy="3154709"/>
          </a:xfrm>
          <a:prstGeom prst="rect">
            <a:avLst/>
          </a:prstGeom>
        </p:spPr>
      </p:pic>
    </p:spTree>
    <p:extLst>
      <p:ext uri="{BB962C8B-B14F-4D97-AF65-F5344CB8AC3E}">
        <p14:creationId xmlns:p14="http://schemas.microsoft.com/office/powerpoint/2010/main" val="17831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Standard of Care</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7629075" cy="3411261"/>
          </a:xfrm>
        </p:spPr>
        <p:txBody>
          <a:bodyPr>
            <a:noAutofit/>
          </a:bodyPr>
          <a:lstStyle/>
          <a:p>
            <a:r>
              <a:rPr lang="en-US" dirty="0"/>
              <a:t>Definition: “the ordinary diligence exercised by fellow practitioners in your area performing the same services under similar circumstances at the same time.</a:t>
            </a:r>
          </a:p>
          <a:p>
            <a:r>
              <a:rPr lang="en-US" dirty="0"/>
              <a:t>Clearly define standard of care in your contract</a:t>
            </a:r>
          </a:p>
          <a:p>
            <a:r>
              <a:rPr lang="en-US" dirty="0"/>
              <a:t>Avoid an “elevated” standard of care</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15</a:t>
            </a:fld>
            <a:endParaRPr lang="en-US" dirty="0"/>
          </a:p>
        </p:txBody>
      </p:sp>
    </p:spTree>
    <p:extLst>
      <p:ext uri="{BB962C8B-B14F-4D97-AF65-F5344CB8AC3E}">
        <p14:creationId xmlns:p14="http://schemas.microsoft.com/office/powerpoint/2010/main" val="93219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Standard of Care Example</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16</a:t>
            </a:fld>
            <a:endParaRPr lang="en-US" dirty="0"/>
          </a:p>
        </p:txBody>
      </p:sp>
      <p:pic>
        <p:nvPicPr>
          <p:cNvPr id="3" name="Picture 2">
            <a:extLst>
              <a:ext uri="{FF2B5EF4-FFF2-40B4-BE49-F238E27FC236}">
                <a16:creationId xmlns:a16="http://schemas.microsoft.com/office/drawing/2014/main" id="{A8B99AB6-2ECE-4798-A3C5-CC4FF9B52A9C}"/>
              </a:ext>
            </a:extLst>
          </p:cNvPr>
          <p:cNvPicPr>
            <a:picLocks noChangeAspect="1"/>
          </p:cNvPicPr>
          <p:nvPr/>
        </p:nvPicPr>
        <p:blipFill>
          <a:blip r:embed="rId3"/>
          <a:stretch>
            <a:fillRect/>
          </a:stretch>
        </p:blipFill>
        <p:spPr>
          <a:xfrm>
            <a:off x="642916" y="3272785"/>
            <a:ext cx="10900146" cy="1551009"/>
          </a:xfrm>
          <a:prstGeom prst="rect">
            <a:avLst/>
          </a:prstGeom>
        </p:spPr>
      </p:pic>
    </p:spTree>
    <p:extLst>
      <p:ext uri="{BB962C8B-B14F-4D97-AF65-F5344CB8AC3E}">
        <p14:creationId xmlns:p14="http://schemas.microsoft.com/office/powerpoint/2010/main" val="423600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Waiver of Subrogation</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7629075" cy="3411261"/>
          </a:xfrm>
        </p:spPr>
        <p:txBody>
          <a:bodyPr>
            <a:noAutofit/>
          </a:bodyPr>
          <a:lstStyle/>
          <a:p>
            <a:r>
              <a:rPr lang="en-US" dirty="0"/>
              <a:t>A request from the Client for the Consultant’s insurer to waive their right to sue the Client when the Client causes the loss.</a:t>
            </a:r>
          </a:p>
          <a:p>
            <a:r>
              <a:rPr lang="en-US" dirty="0"/>
              <a:t>Most PLI providers do not allow this.</a:t>
            </a:r>
          </a:p>
          <a:p>
            <a:r>
              <a:rPr lang="en-US" dirty="0"/>
              <a:t>Agreeing to give away your insurance providers rights and money.</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17</a:t>
            </a:fld>
            <a:endParaRPr lang="en-US" dirty="0"/>
          </a:p>
        </p:txBody>
      </p:sp>
    </p:spTree>
    <p:extLst>
      <p:ext uri="{BB962C8B-B14F-4D97-AF65-F5344CB8AC3E}">
        <p14:creationId xmlns:p14="http://schemas.microsoft.com/office/powerpoint/2010/main" val="121188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Waiver of Subrogation Example</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18</a:t>
            </a:fld>
            <a:endParaRPr lang="en-US" dirty="0"/>
          </a:p>
        </p:txBody>
      </p:sp>
      <p:pic>
        <p:nvPicPr>
          <p:cNvPr id="3" name="Picture 2">
            <a:extLst>
              <a:ext uri="{FF2B5EF4-FFF2-40B4-BE49-F238E27FC236}">
                <a16:creationId xmlns:a16="http://schemas.microsoft.com/office/drawing/2014/main" id="{9EB351C9-207C-4903-AAC1-5F4A74E4B2C6}"/>
              </a:ext>
            </a:extLst>
          </p:cNvPr>
          <p:cNvPicPr>
            <a:picLocks noChangeAspect="1"/>
          </p:cNvPicPr>
          <p:nvPr/>
        </p:nvPicPr>
        <p:blipFill>
          <a:blip r:embed="rId3"/>
          <a:stretch>
            <a:fillRect/>
          </a:stretch>
        </p:blipFill>
        <p:spPr>
          <a:xfrm>
            <a:off x="642916" y="3429000"/>
            <a:ext cx="10679774" cy="1028700"/>
          </a:xfrm>
          <a:prstGeom prst="rect">
            <a:avLst/>
          </a:prstGeom>
        </p:spPr>
      </p:pic>
    </p:spTree>
    <p:extLst>
      <p:ext uri="{BB962C8B-B14F-4D97-AF65-F5344CB8AC3E}">
        <p14:creationId xmlns:p14="http://schemas.microsoft.com/office/powerpoint/2010/main" val="267134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Insurance</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7629075" cy="3411261"/>
          </a:xfrm>
        </p:spPr>
        <p:txBody>
          <a:bodyPr>
            <a:noAutofit/>
          </a:bodyPr>
          <a:lstStyle/>
          <a:p>
            <a:r>
              <a:rPr lang="en-US" dirty="0"/>
              <a:t>Professional Liability Insurance (PLI)</a:t>
            </a:r>
          </a:p>
          <a:p>
            <a:r>
              <a:rPr lang="en-US" dirty="0"/>
              <a:t>Commercial General Liability Insurance (GLI)</a:t>
            </a:r>
          </a:p>
          <a:p>
            <a:r>
              <a:rPr lang="en-US" dirty="0"/>
              <a:t>Understand your provider limits</a:t>
            </a:r>
          </a:p>
          <a:p>
            <a:r>
              <a:rPr lang="en-US" dirty="0"/>
              <a:t>“per occurrence” and “in the aggregate”</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19</a:t>
            </a:fld>
            <a:endParaRPr lang="en-US" dirty="0"/>
          </a:p>
        </p:txBody>
      </p:sp>
    </p:spTree>
    <p:extLst>
      <p:ext uri="{BB962C8B-B14F-4D97-AF65-F5344CB8AC3E}">
        <p14:creationId xmlns:p14="http://schemas.microsoft.com/office/powerpoint/2010/main" val="77324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Ryan Lewis Experience</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4"/>
            <a:ext cx="9920268" cy="3889787"/>
          </a:xfrm>
        </p:spPr>
        <p:txBody>
          <a:bodyPr>
            <a:noAutofit/>
          </a:bodyPr>
          <a:lstStyle/>
          <a:p>
            <a:r>
              <a:rPr lang="en-US" dirty="0"/>
              <a:t>Civil Engineering Undergraduate Degree from U of Idaho</a:t>
            </a:r>
          </a:p>
          <a:p>
            <a:r>
              <a:rPr lang="en-US" dirty="0"/>
              <a:t>CE Masters Degree from U of Idaho</a:t>
            </a:r>
          </a:p>
          <a:p>
            <a:r>
              <a:rPr lang="en-US" dirty="0"/>
              <a:t>Licensed Professional Engineer since 2016</a:t>
            </a:r>
          </a:p>
          <a:p>
            <a:r>
              <a:rPr lang="en-US" dirty="0"/>
              <a:t>FOPP Graduate – Bachner Communications, Inc.</a:t>
            </a:r>
          </a:p>
          <a:p>
            <a:r>
              <a:rPr lang="en-US" dirty="0"/>
              <a:t>8 Years of Engineering and CMT experience at STRATA</a:t>
            </a:r>
          </a:p>
          <a:p>
            <a:r>
              <a:rPr lang="en-US" dirty="0"/>
              <a:t>Reviewed over 100 Contracts (STRATA’s included)</a:t>
            </a:r>
          </a:p>
          <a:p>
            <a:r>
              <a:rPr lang="en-US" dirty="0"/>
              <a:t>No Law Degree</a:t>
            </a:r>
          </a:p>
          <a:p>
            <a:endParaRPr lang="en-US" dirty="0"/>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507052"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a:t>
            </a:fld>
            <a:endParaRPr lang="en-US" dirty="0"/>
          </a:p>
        </p:txBody>
      </p:sp>
    </p:spTree>
    <p:extLst>
      <p:ext uri="{BB962C8B-B14F-4D97-AF65-F5344CB8AC3E}">
        <p14:creationId xmlns:p14="http://schemas.microsoft.com/office/powerpoint/2010/main" val="416707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Payment Conditions</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7629075" cy="3411261"/>
          </a:xfrm>
        </p:spPr>
        <p:txBody>
          <a:bodyPr>
            <a:noAutofit/>
          </a:bodyPr>
          <a:lstStyle/>
          <a:p>
            <a:r>
              <a:rPr lang="en-US" dirty="0"/>
              <a:t>“Pay when paid”</a:t>
            </a:r>
          </a:p>
          <a:p>
            <a:r>
              <a:rPr lang="en-US" dirty="0"/>
              <a:t>Late charges</a:t>
            </a:r>
          </a:p>
          <a:p>
            <a:r>
              <a:rPr lang="en-US" dirty="0"/>
              <a:t>Payment disputes</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20</a:t>
            </a:fld>
            <a:endParaRPr lang="en-US" dirty="0"/>
          </a:p>
        </p:txBody>
      </p:sp>
      <p:pic>
        <p:nvPicPr>
          <p:cNvPr id="6" name="Picture 5">
            <a:extLst>
              <a:ext uri="{FF2B5EF4-FFF2-40B4-BE49-F238E27FC236}">
                <a16:creationId xmlns:a16="http://schemas.microsoft.com/office/drawing/2014/main" id="{34A825E8-9FF8-4E9E-93C8-17C4B5F994BE}"/>
              </a:ext>
            </a:extLst>
          </p:cNvPr>
          <p:cNvPicPr>
            <a:picLocks noChangeAspect="1"/>
          </p:cNvPicPr>
          <p:nvPr/>
        </p:nvPicPr>
        <p:blipFill>
          <a:blip r:embed="rId3"/>
          <a:stretch>
            <a:fillRect/>
          </a:stretch>
        </p:blipFill>
        <p:spPr>
          <a:xfrm>
            <a:off x="382209" y="4292601"/>
            <a:ext cx="11160857" cy="1114632"/>
          </a:xfrm>
          <a:prstGeom prst="rect">
            <a:avLst/>
          </a:prstGeom>
        </p:spPr>
      </p:pic>
    </p:spTree>
    <p:extLst>
      <p:ext uri="{BB962C8B-B14F-4D97-AF65-F5344CB8AC3E}">
        <p14:creationId xmlns:p14="http://schemas.microsoft.com/office/powerpoint/2010/main" val="215845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Warranty/Guarantee/Certification</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7629075" cy="3411261"/>
          </a:xfrm>
        </p:spPr>
        <p:txBody>
          <a:bodyPr>
            <a:noAutofit/>
          </a:bodyPr>
          <a:lstStyle/>
          <a:p>
            <a:r>
              <a:rPr lang="en-US" dirty="0"/>
              <a:t>Push to strike this from an agreement.</a:t>
            </a:r>
          </a:p>
          <a:p>
            <a:r>
              <a:rPr lang="en-US" dirty="0"/>
              <a:t>Engineers provide services, not products</a:t>
            </a:r>
          </a:p>
          <a:p>
            <a:r>
              <a:rPr lang="en-US" dirty="0"/>
              <a:t>Typically included when “Contractor” agreements are converted to “Consultant” agreement.</a:t>
            </a:r>
          </a:p>
          <a:p>
            <a:endParaRPr lang="en-US" dirty="0"/>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21</a:t>
            </a:fld>
            <a:endParaRPr lang="en-US" dirty="0"/>
          </a:p>
        </p:txBody>
      </p:sp>
    </p:spTree>
    <p:extLst>
      <p:ext uri="{BB962C8B-B14F-4D97-AF65-F5344CB8AC3E}">
        <p14:creationId xmlns:p14="http://schemas.microsoft.com/office/powerpoint/2010/main" val="404811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Warranty/Guarantee/Certification Example</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22</a:t>
            </a:fld>
            <a:endParaRPr lang="en-US" dirty="0"/>
          </a:p>
        </p:txBody>
      </p:sp>
      <p:pic>
        <p:nvPicPr>
          <p:cNvPr id="7" name="Picture 6">
            <a:extLst>
              <a:ext uri="{FF2B5EF4-FFF2-40B4-BE49-F238E27FC236}">
                <a16:creationId xmlns:a16="http://schemas.microsoft.com/office/drawing/2014/main" id="{52DA8B95-93D8-4BCB-A6F6-86D50D71BCC0}"/>
              </a:ext>
            </a:extLst>
          </p:cNvPr>
          <p:cNvPicPr>
            <a:picLocks noChangeAspect="1"/>
          </p:cNvPicPr>
          <p:nvPr/>
        </p:nvPicPr>
        <p:blipFill>
          <a:blip r:embed="rId3"/>
          <a:stretch>
            <a:fillRect/>
          </a:stretch>
        </p:blipFill>
        <p:spPr>
          <a:xfrm>
            <a:off x="1460499" y="2706509"/>
            <a:ext cx="8710275" cy="2640191"/>
          </a:xfrm>
          <a:prstGeom prst="rect">
            <a:avLst/>
          </a:prstGeom>
        </p:spPr>
      </p:pic>
    </p:spTree>
    <p:extLst>
      <p:ext uri="{BB962C8B-B14F-4D97-AF65-F5344CB8AC3E}">
        <p14:creationId xmlns:p14="http://schemas.microsoft.com/office/powerpoint/2010/main" val="497642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Dispute Resolution</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7629075" cy="3411261"/>
          </a:xfrm>
        </p:spPr>
        <p:txBody>
          <a:bodyPr>
            <a:noAutofit/>
          </a:bodyPr>
          <a:lstStyle/>
          <a:p>
            <a:r>
              <a:rPr lang="en-US" dirty="0"/>
              <a:t>Require mediation prior to arbitration</a:t>
            </a:r>
          </a:p>
          <a:p>
            <a:r>
              <a:rPr lang="en-US" dirty="0"/>
              <a:t>Binding versus non-binding arbitration</a:t>
            </a:r>
          </a:p>
          <a:p>
            <a:r>
              <a:rPr lang="en-US" dirty="0"/>
              <a:t>Specify the location of courts if there is a dispute (state in which the project is located).</a:t>
            </a:r>
          </a:p>
          <a:p>
            <a:r>
              <a:rPr lang="en-US" dirty="0"/>
              <a:t>Specify a statute of limitation for filing claims.</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23</a:t>
            </a:fld>
            <a:endParaRPr lang="en-US" dirty="0"/>
          </a:p>
        </p:txBody>
      </p:sp>
    </p:spTree>
    <p:extLst>
      <p:ext uri="{BB962C8B-B14F-4D97-AF65-F5344CB8AC3E}">
        <p14:creationId xmlns:p14="http://schemas.microsoft.com/office/powerpoint/2010/main" val="602326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Dispute Resolution Example</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24</a:t>
            </a:fld>
            <a:endParaRPr lang="en-US" dirty="0"/>
          </a:p>
        </p:txBody>
      </p:sp>
      <p:pic>
        <p:nvPicPr>
          <p:cNvPr id="7" name="Picture 6">
            <a:extLst>
              <a:ext uri="{FF2B5EF4-FFF2-40B4-BE49-F238E27FC236}">
                <a16:creationId xmlns:a16="http://schemas.microsoft.com/office/drawing/2014/main" id="{A7A74822-9060-468C-B587-388F2F8118D7}"/>
              </a:ext>
            </a:extLst>
          </p:cNvPr>
          <p:cNvPicPr>
            <a:picLocks noChangeAspect="1"/>
          </p:cNvPicPr>
          <p:nvPr/>
        </p:nvPicPr>
        <p:blipFill>
          <a:blip r:embed="rId3"/>
          <a:stretch>
            <a:fillRect/>
          </a:stretch>
        </p:blipFill>
        <p:spPr>
          <a:xfrm>
            <a:off x="648935" y="2795648"/>
            <a:ext cx="10900146" cy="2099759"/>
          </a:xfrm>
          <a:prstGeom prst="rect">
            <a:avLst/>
          </a:prstGeom>
        </p:spPr>
      </p:pic>
    </p:spTree>
    <p:extLst>
      <p:ext uri="{BB962C8B-B14F-4D97-AF65-F5344CB8AC3E}">
        <p14:creationId xmlns:p14="http://schemas.microsoft.com/office/powerpoint/2010/main" val="15440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Sovereign Immunity</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7629075" cy="3411261"/>
          </a:xfrm>
        </p:spPr>
        <p:txBody>
          <a:bodyPr>
            <a:noAutofit/>
          </a:bodyPr>
          <a:lstStyle/>
          <a:p>
            <a:r>
              <a:rPr lang="en-US" dirty="0"/>
              <a:t>Tribal land considerations</a:t>
            </a:r>
          </a:p>
          <a:p>
            <a:r>
              <a:rPr lang="en-US" dirty="0"/>
              <a:t>Seek tribal rider or amendment from your insurance provider if the Tribe will not accept a sovereign immunity clause.</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25</a:t>
            </a:fld>
            <a:endParaRPr lang="en-US" dirty="0"/>
          </a:p>
        </p:txBody>
      </p:sp>
    </p:spTree>
    <p:extLst>
      <p:ext uri="{BB962C8B-B14F-4D97-AF65-F5344CB8AC3E}">
        <p14:creationId xmlns:p14="http://schemas.microsoft.com/office/powerpoint/2010/main" val="4291636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9391881" cy="465155"/>
          </a:xfrm>
        </p:spPr>
        <p:txBody>
          <a:bodyPr>
            <a:noAutofit/>
          </a:bodyPr>
          <a:lstStyle/>
          <a:p>
            <a:r>
              <a:rPr lang="en-US" dirty="0"/>
              <a:t>Sovereign Immunity</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79"/>
            <a:ext cx="10900146" cy="2704241"/>
          </a:xfrm>
        </p:spPr>
        <p:txBody>
          <a:bodyPr>
            <a:noAutofit/>
          </a:bodyPr>
          <a:lstStyle/>
          <a:p>
            <a:pPr marL="0" indent="0">
              <a:buNone/>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The Client hereby expressly, unequivocally and irrevocably waives its sovereign immunity from mediation or suit, in state or federal court of the state in which the project is located, by or involving Consultant, arising out of or in any way related to this Agreement. This limited waiver of sovereign immunity includes, but is not limited to, any action for money or damages, including injunctive relief and declaratory relief.  Client agrees that it will not raise sovereign immunity as a defense in any judicial action or mediation brought by Consultant to enforce this provision.</a:t>
            </a:r>
            <a:endParaRPr lang="en-US" dirty="0"/>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26</a:t>
            </a:fld>
            <a:endParaRPr lang="en-US" dirty="0"/>
          </a:p>
        </p:txBody>
      </p:sp>
    </p:spTree>
    <p:extLst>
      <p:ext uri="{BB962C8B-B14F-4D97-AF65-F5344CB8AC3E}">
        <p14:creationId xmlns:p14="http://schemas.microsoft.com/office/powerpoint/2010/main" val="4114179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sz="3400" dirty="0"/>
              <a:t>Best Practices to Minimize Legal Conflicts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11284565" cy="3895463"/>
          </a:xfrm>
        </p:spPr>
        <p:txBody>
          <a:bodyPr>
            <a:noAutofit/>
          </a:bodyPr>
          <a:lstStyle/>
          <a:p>
            <a:pPr marL="342900" indent="-342900">
              <a:buFont typeface="Arial" panose="020B0604020202020204" pitchFamily="34" charset="0"/>
              <a:buChar char="•"/>
            </a:pPr>
            <a:r>
              <a:rPr lang="en-US" sz="1800" dirty="0"/>
              <a:t>Understand your client’s needs/expectations</a:t>
            </a:r>
          </a:p>
          <a:p>
            <a:pPr marL="342900" indent="-342900">
              <a:buFont typeface="Arial" panose="020B0604020202020204" pitchFamily="34" charset="0"/>
              <a:buChar char="•"/>
            </a:pPr>
            <a:r>
              <a:rPr lang="en-US" sz="1800" dirty="0"/>
              <a:t>Don’t overstep your professional expertise</a:t>
            </a:r>
          </a:p>
          <a:p>
            <a:pPr marL="342900" indent="-342900">
              <a:buFont typeface="Arial" panose="020B0604020202020204" pitchFamily="34" charset="0"/>
              <a:buChar char="•"/>
            </a:pPr>
            <a:r>
              <a:rPr lang="en-US" sz="1800" dirty="0"/>
              <a:t>Deliver on your commitments (both fees and schedule)</a:t>
            </a:r>
          </a:p>
          <a:p>
            <a:pPr marL="342900" indent="-342900">
              <a:buFont typeface="Arial" panose="020B0604020202020204" pitchFamily="34" charset="0"/>
              <a:buChar char="•"/>
            </a:pPr>
            <a:r>
              <a:rPr lang="en-US" sz="1800" dirty="0"/>
              <a:t>Establish relationships with your Clients</a:t>
            </a:r>
          </a:p>
          <a:p>
            <a:pPr marL="342900" indent="-342900">
              <a:buFont typeface="Arial" panose="020B0604020202020204" pitchFamily="34" charset="0"/>
              <a:buChar char="•"/>
            </a:pPr>
            <a:r>
              <a:rPr lang="en-US" sz="1800" dirty="0"/>
              <a:t>Enforce a contract review and execution process within your company</a:t>
            </a:r>
          </a:p>
          <a:p>
            <a:pPr marL="342900" indent="-342900">
              <a:buFont typeface="Arial" panose="020B0604020202020204" pitchFamily="34" charset="0"/>
              <a:buChar char="•"/>
            </a:pPr>
            <a:r>
              <a:rPr lang="en-US" sz="1800" dirty="0"/>
              <a:t>Improve your risk awareness</a:t>
            </a:r>
          </a:p>
          <a:p>
            <a:pPr marL="342900" indent="-342900">
              <a:buFont typeface="Arial" panose="020B0604020202020204" pitchFamily="34" charset="0"/>
              <a:buChar char="•"/>
            </a:pPr>
            <a:r>
              <a:rPr lang="en-US" sz="1800" dirty="0"/>
              <a:t>Do not select work that historically has generated high percentage of claims and high loss ratios</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27</a:t>
            </a:fld>
            <a:endParaRPr lang="en-US" dirty="0"/>
          </a:p>
        </p:txBody>
      </p:sp>
    </p:spTree>
    <p:extLst>
      <p:ext uri="{BB962C8B-B14F-4D97-AF65-F5344CB8AC3E}">
        <p14:creationId xmlns:p14="http://schemas.microsoft.com/office/powerpoint/2010/main" val="3879517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94278F-BBE1-4D62-8038-1FE9C98B6D37}"/>
              </a:ext>
            </a:extLst>
          </p:cNvPr>
          <p:cNvSpPr>
            <a:spLocks noGrp="1"/>
          </p:cNvSpPr>
          <p:nvPr>
            <p:ph type="title"/>
          </p:nvPr>
        </p:nvSpPr>
        <p:spPr>
          <a:xfrm>
            <a:off x="5376668" y="537381"/>
            <a:ext cx="6172412" cy="1031927"/>
          </a:xfrm>
        </p:spPr>
        <p:txBody>
          <a:bodyPr/>
          <a:lstStyle/>
          <a:p>
            <a:r>
              <a:rPr lang="en-US" dirty="0"/>
              <a:t>Summary</a:t>
            </a:r>
          </a:p>
        </p:txBody>
      </p:sp>
      <p:pic>
        <p:nvPicPr>
          <p:cNvPr id="11" name="Picture Placeholder 10" descr="A close - up of a person using a computer">
            <a:extLst>
              <a:ext uri="{FF2B5EF4-FFF2-40B4-BE49-F238E27FC236}">
                <a16:creationId xmlns:a16="http://schemas.microsoft.com/office/drawing/2014/main" id="{2090A0CF-D5B6-46F6-9148-3018C1F682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3"/>
            <a:ext cx="4613544" cy="2249321"/>
          </a:xfrm>
        </p:spPr>
      </p:pic>
      <p:pic>
        <p:nvPicPr>
          <p:cNvPr id="13" name="Picture Placeholder 12" descr="Digital Graph screen reflection">
            <a:extLst>
              <a:ext uri="{FF2B5EF4-FFF2-40B4-BE49-F238E27FC236}">
                <a16:creationId xmlns:a16="http://schemas.microsoft.com/office/drawing/2014/main" id="{FD008D2D-DCC4-47D7-9308-F53E3DC8BA33}"/>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1" y="2311339"/>
            <a:ext cx="4613544" cy="2241520"/>
          </a:xfrm>
        </p:spPr>
      </p:pic>
      <p:pic>
        <p:nvPicPr>
          <p:cNvPr id="8" name="Picture Placeholder 7" descr="Conference Room">
            <a:extLst>
              <a:ext uri="{FF2B5EF4-FFF2-40B4-BE49-F238E27FC236}">
                <a16:creationId xmlns:a16="http://schemas.microsoft.com/office/drawing/2014/main" id="{13908DB8-E92A-433D-BC79-CFD872B072D7}"/>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1" y="4613572"/>
            <a:ext cx="4613544" cy="2241520"/>
          </a:xfrm>
        </p:spPr>
      </p:pic>
      <p:sp>
        <p:nvSpPr>
          <p:cNvPr id="9" name="Content Placeholder 8">
            <a:extLst>
              <a:ext uri="{FF2B5EF4-FFF2-40B4-BE49-F238E27FC236}">
                <a16:creationId xmlns:a16="http://schemas.microsoft.com/office/drawing/2014/main" id="{957A8109-BBBF-407C-81F8-08088ED99698}"/>
              </a:ext>
            </a:extLst>
          </p:cNvPr>
          <p:cNvSpPr>
            <a:spLocks noGrp="1"/>
          </p:cNvSpPr>
          <p:nvPr>
            <p:ph idx="1"/>
          </p:nvPr>
        </p:nvSpPr>
        <p:spPr>
          <a:xfrm>
            <a:off x="5376671" y="1735745"/>
            <a:ext cx="6172412" cy="3767496"/>
          </a:xfrm>
        </p:spPr>
        <p:txBody>
          <a:bodyPr>
            <a:normAutofit/>
          </a:bodyPr>
          <a:lstStyle/>
          <a:p>
            <a:pPr marL="285750" indent="-285750">
              <a:buFont typeface="Arial" panose="020B0604020202020204" pitchFamily="34" charset="0"/>
              <a:buChar char="•"/>
            </a:pPr>
            <a:r>
              <a:rPr lang="en-US" dirty="0"/>
              <a:t>Read and understand your Firm’s contract</a:t>
            </a:r>
          </a:p>
          <a:p>
            <a:pPr marL="285750" indent="-285750">
              <a:buFont typeface="Arial" panose="020B0604020202020204" pitchFamily="34" charset="0"/>
              <a:buChar char="•"/>
            </a:pPr>
            <a:r>
              <a:rPr lang="en-US" dirty="0"/>
              <a:t>Get to know your legal team</a:t>
            </a:r>
          </a:p>
          <a:p>
            <a:pPr marL="285750" indent="-285750">
              <a:buFont typeface="Arial" panose="020B0604020202020204" pitchFamily="34" charset="0"/>
              <a:buChar char="•"/>
            </a:pPr>
            <a:r>
              <a:rPr lang="en-US" dirty="0"/>
              <a:t>Don’t agree to unfair or one-sided terms and conditions (learn to say no)</a:t>
            </a:r>
          </a:p>
          <a:p>
            <a:pPr marL="285750" indent="-285750">
              <a:buFont typeface="Arial" panose="020B0604020202020204" pitchFamily="34" charset="0"/>
              <a:buChar char="•"/>
            </a:pPr>
            <a:r>
              <a:rPr lang="en-US" dirty="0"/>
              <a:t>Don’t agree to terms and conditions you don’t understand or can’t meet</a:t>
            </a:r>
          </a:p>
          <a:p>
            <a:pPr marL="285750" indent="-285750">
              <a:buFont typeface="Arial" panose="020B0604020202020204" pitchFamily="34" charset="0"/>
              <a:buChar char="•"/>
            </a:pPr>
            <a:r>
              <a:rPr lang="en-US" dirty="0"/>
              <a:t>Your best insurance is not what insurance provides. Your best line of defense is to provide quality, on-time services to reasonable clients.</a:t>
            </a:r>
          </a:p>
          <a:p>
            <a:pPr marL="285750" indent="-285750">
              <a:buFont typeface="Arial" panose="020B0604020202020204" pitchFamily="34" charset="0"/>
              <a:buChar char="•"/>
            </a:pPr>
            <a:endParaRPr lang="en-US" dirty="0"/>
          </a:p>
        </p:txBody>
      </p:sp>
      <p:sp>
        <p:nvSpPr>
          <p:cNvPr id="17" name="Footer Placeholder 16">
            <a:extLst>
              <a:ext uri="{FF2B5EF4-FFF2-40B4-BE49-F238E27FC236}">
                <a16:creationId xmlns:a16="http://schemas.microsoft.com/office/drawing/2014/main" id="{A7A34B0D-1722-4024-BC6E-2A411B0AF724}"/>
              </a:ext>
            </a:extLst>
          </p:cNvPr>
          <p:cNvSpPr>
            <a:spLocks noGrp="1"/>
          </p:cNvSpPr>
          <p:nvPr>
            <p:ph type="ftr" sz="quarter" idx="11"/>
          </p:nvPr>
        </p:nvSpPr>
        <p:spPr>
          <a:xfrm>
            <a:off x="642917" y="6309360"/>
            <a:ext cx="3456942" cy="457200"/>
          </a:xfrm>
        </p:spPr>
        <p:txBody>
          <a:bodyPr/>
          <a:lstStyle/>
          <a:p>
            <a:r>
              <a:rPr lang="en-US" dirty="0"/>
              <a:t>Contract Review 101 for Engineers</a:t>
            </a:r>
          </a:p>
        </p:txBody>
      </p:sp>
      <p:sp>
        <p:nvSpPr>
          <p:cNvPr id="16" name="Date Placeholder 15">
            <a:extLst>
              <a:ext uri="{FF2B5EF4-FFF2-40B4-BE49-F238E27FC236}">
                <a16:creationId xmlns:a16="http://schemas.microsoft.com/office/drawing/2014/main" id="{C7BA43AD-7653-4B85-883B-8DB0DF3D8CF3}"/>
              </a:ext>
            </a:extLst>
          </p:cNvPr>
          <p:cNvSpPr>
            <a:spLocks noGrp="1"/>
          </p:cNvSpPr>
          <p:nvPr>
            <p:ph type="dt" sz="half" idx="10"/>
          </p:nvPr>
        </p:nvSpPr>
        <p:spPr>
          <a:xfrm>
            <a:off x="5376668" y="6309360"/>
            <a:ext cx="3411973" cy="457200"/>
          </a:xfrm>
        </p:spPr>
        <p:txBody>
          <a:bodyPr/>
          <a:lstStyle/>
          <a:p>
            <a:r>
              <a:rPr lang="en-US" dirty="0"/>
              <a:t>3/23/2021</a:t>
            </a:r>
          </a:p>
        </p:txBody>
      </p:sp>
      <p:sp>
        <p:nvSpPr>
          <p:cNvPr id="18" name="Slide Number Placeholder 17">
            <a:extLst>
              <a:ext uri="{FF2B5EF4-FFF2-40B4-BE49-F238E27FC236}">
                <a16:creationId xmlns:a16="http://schemas.microsoft.com/office/drawing/2014/main" id="{75DB2E64-AD14-44FE-948F-FCBEC637E2C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28</a:t>
            </a:fld>
            <a:endParaRPr lang="en-US" dirty="0"/>
          </a:p>
        </p:txBody>
      </p:sp>
    </p:spTree>
    <p:extLst>
      <p:ext uri="{BB962C8B-B14F-4D97-AF65-F5344CB8AC3E}">
        <p14:creationId xmlns:p14="http://schemas.microsoft.com/office/powerpoint/2010/main" val="110933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5" name="Content Placeholder 4">
            <a:extLst>
              <a:ext uri="{FF2B5EF4-FFF2-40B4-BE49-F238E27FC236}">
                <a16:creationId xmlns:a16="http://schemas.microsoft.com/office/drawing/2014/main" id="{5755816F-F516-477A-8EF2-D8CA20267590}"/>
              </a:ext>
            </a:extLst>
          </p:cNvPr>
          <p:cNvSpPr>
            <a:spLocks noGrp="1"/>
          </p:cNvSpPr>
          <p:nvPr>
            <p:ph idx="1"/>
          </p:nvPr>
        </p:nvSpPr>
        <p:spPr>
          <a:xfrm>
            <a:off x="7386762" y="3928342"/>
            <a:ext cx="4641115" cy="2285000"/>
          </a:xfrm>
        </p:spPr>
        <p:txBody>
          <a:bodyPr>
            <a:normAutofit/>
          </a:bodyPr>
          <a:lstStyle/>
          <a:p>
            <a:r>
              <a:rPr lang="en-US" dirty="0"/>
              <a:t>Ryan Lewis, P.E.</a:t>
            </a:r>
          </a:p>
          <a:p>
            <a:r>
              <a:rPr lang="en-US" dirty="0"/>
              <a:t>rlewis@stratageotech.com</a:t>
            </a:r>
          </a:p>
        </p:txBody>
      </p:sp>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Contract Review 101 for Engineers</a:t>
            </a:r>
          </a:p>
        </p:txBody>
      </p:sp>
      <p:sp>
        <p:nvSpPr>
          <p:cNvPr id="33" name="Date Placeholder 32">
            <a:extLst>
              <a:ext uri="{FF2B5EF4-FFF2-40B4-BE49-F238E27FC236}">
                <a16:creationId xmlns:a16="http://schemas.microsoft.com/office/drawing/2014/main" id="{0D675628-85B5-4093-90F8-769A1F3405CE}"/>
              </a:ext>
            </a:extLst>
          </p:cNvPr>
          <p:cNvSpPr>
            <a:spLocks noGrp="1"/>
          </p:cNvSpPr>
          <p:nvPr>
            <p:ph type="dt" sz="half" idx="10"/>
          </p:nvPr>
        </p:nvSpPr>
        <p:spPr>
          <a:xfrm>
            <a:off x="7377730" y="6309360"/>
            <a:ext cx="2736329" cy="457200"/>
          </a:xfrm>
        </p:spPr>
        <p:txBody>
          <a:bodyPr/>
          <a:lstStyle/>
          <a:p>
            <a:r>
              <a:rPr lang="en-US" dirty="0"/>
              <a:t>3/23/2021</a:t>
            </a:r>
          </a:p>
        </p:txBody>
      </p:sp>
      <p:sp>
        <p:nvSpPr>
          <p:cNvPr id="35" name="Slide Number Placeholder 34">
            <a:extLst>
              <a:ext uri="{FF2B5EF4-FFF2-40B4-BE49-F238E27FC236}">
                <a16:creationId xmlns:a16="http://schemas.microsoft.com/office/drawing/2014/main" id="{6F05ADB0-C4C0-4EB9-ACD6-D5D69C07C06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29</a:t>
            </a:fld>
            <a:endParaRPr lang="en-US" dirty="0"/>
          </a:p>
        </p:txBody>
      </p:sp>
    </p:spTree>
    <p:extLst>
      <p:ext uri="{BB962C8B-B14F-4D97-AF65-F5344CB8AC3E}">
        <p14:creationId xmlns:p14="http://schemas.microsoft.com/office/powerpoint/2010/main" val="79820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Disclaimer</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10728312" cy="3587390"/>
          </a:xfrm>
        </p:spPr>
        <p:txBody>
          <a:bodyPr>
            <a:noAutofit/>
          </a:bodyPr>
          <a:lstStyle/>
          <a:p>
            <a:r>
              <a:rPr lang="en-US" dirty="0"/>
              <a:t>I did not attend law school. I am not a lawyer. Laws vary from state to state. This presentation does not offer any legal advice. Consultant with your attorney for legal advice. The information included in this presentation does not necessarily reflect the opinions of STRATA or our insurance provider(s). Rather, this presentation simply includes my opinions based on my experiences. You are entitled to disagree with anything included in this presentation.</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507052"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3</a:t>
            </a:fld>
            <a:endParaRPr lang="en-US" dirty="0"/>
          </a:p>
        </p:txBody>
      </p:sp>
    </p:spTree>
    <p:extLst>
      <p:ext uri="{BB962C8B-B14F-4D97-AF65-F5344CB8AC3E}">
        <p14:creationId xmlns:p14="http://schemas.microsoft.com/office/powerpoint/2010/main" val="52923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1475399"/>
            <a:ext cx="6623040" cy="791861"/>
          </a:xfrm>
        </p:spPr>
        <p:txBody>
          <a:bodyPr>
            <a:normAutofit fontScale="90000"/>
          </a:bodyPr>
          <a:lstStyle/>
          <a:p>
            <a:r>
              <a:rPr lang="en-US" dirty="0"/>
              <a:t>Agenda</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idx="1"/>
          </p:nvPr>
        </p:nvSpPr>
        <p:spPr>
          <a:xfrm>
            <a:off x="787179" y="2502047"/>
            <a:ext cx="6623039" cy="3030599"/>
          </a:xfrm>
        </p:spPr>
        <p:txBody>
          <a:bodyPr>
            <a:normAutofit/>
          </a:bodyPr>
          <a:lstStyle/>
          <a:p>
            <a:r>
              <a:rPr lang="en-US" dirty="0"/>
              <a:t>Defining a Contract</a:t>
            </a:r>
          </a:p>
          <a:p>
            <a:r>
              <a:rPr lang="en-US" dirty="0"/>
              <a:t>General Terms and Conditions</a:t>
            </a:r>
          </a:p>
          <a:p>
            <a:r>
              <a:rPr lang="en-US" dirty="0"/>
              <a:t>Contract Negotiations</a:t>
            </a:r>
          </a:p>
          <a:p>
            <a:r>
              <a:rPr lang="en-US" dirty="0"/>
              <a:t>Contract Elements/Clauses</a:t>
            </a:r>
          </a:p>
          <a:p>
            <a:r>
              <a:rPr lang="en-US" dirty="0"/>
              <a:t>Best practices</a:t>
            </a:r>
          </a:p>
        </p:txBody>
      </p:sp>
      <p:pic>
        <p:nvPicPr>
          <p:cNvPr id="29" name="Picture Placeholder 28" descr="Dashboard Digital Finance">
            <a:extLst>
              <a:ext uri="{FF2B5EF4-FFF2-40B4-BE49-F238E27FC236}">
                <a16:creationId xmlns:a16="http://schemas.microsoft.com/office/drawing/2014/main" id="{5924239E-C490-438F-B9C9-111D931D08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8194348" y="1085431"/>
            <a:ext cx="3997652" cy="5037857"/>
          </a:xfrm>
        </p:spPr>
      </p:pic>
      <p:sp>
        <p:nvSpPr>
          <p:cNvPr id="23" name="Footer Placeholder 22">
            <a:extLst>
              <a:ext uri="{FF2B5EF4-FFF2-40B4-BE49-F238E27FC236}">
                <a16:creationId xmlns:a16="http://schemas.microsoft.com/office/drawing/2014/main" id="{C50BB1C4-223C-42B9-AF6A-F40E305B1A0E}"/>
              </a:ext>
            </a:extLst>
          </p:cNvPr>
          <p:cNvSpPr>
            <a:spLocks noGrp="1"/>
          </p:cNvSpPr>
          <p:nvPr>
            <p:ph type="ftr" sz="quarter" idx="11"/>
          </p:nvPr>
        </p:nvSpPr>
        <p:spPr>
          <a:xfrm>
            <a:off x="787178" y="6309360"/>
            <a:ext cx="6623040" cy="457200"/>
          </a:xfrm>
        </p:spPr>
        <p:txBody>
          <a:bodyPr/>
          <a:lstStyle/>
          <a:p>
            <a:r>
              <a:rPr lang="en-US" dirty="0"/>
              <a:t>Contract Review 101 for Engineers</a:t>
            </a:r>
          </a:p>
        </p:txBody>
      </p:sp>
      <p:sp>
        <p:nvSpPr>
          <p:cNvPr id="21" name="Date Placeholder 20">
            <a:extLst>
              <a:ext uri="{FF2B5EF4-FFF2-40B4-BE49-F238E27FC236}">
                <a16:creationId xmlns:a16="http://schemas.microsoft.com/office/drawing/2014/main" id="{9DE3C7A9-21F2-4569-A617-6303685EAA30}"/>
              </a:ext>
            </a:extLst>
          </p:cNvPr>
          <p:cNvSpPr>
            <a:spLocks noGrp="1"/>
          </p:cNvSpPr>
          <p:nvPr>
            <p:ph type="dt" sz="half" idx="10"/>
          </p:nvPr>
        </p:nvSpPr>
        <p:spPr>
          <a:xfrm>
            <a:off x="8379537" y="6309360"/>
            <a:ext cx="1885598" cy="457200"/>
          </a:xfrm>
        </p:spPr>
        <p:txBody>
          <a:bodyPr/>
          <a:lstStyle/>
          <a:p>
            <a:r>
              <a:rPr lang="en-US" dirty="0"/>
              <a:t>3/23/2021</a:t>
            </a:r>
          </a:p>
        </p:txBody>
      </p:sp>
      <p:sp>
        <p:nvSpPr>
          <p:cNvPr id="24" name="Slide Number Placeholder 23">
            <a:extLst>
              <a:ext uri="{FF2B5EF4-FFF2-40B4-BE49-F238E27FC236}">
                <a16:creationId xmlns:a16="http://schemas.microsoft.com/office/drawing/2014/main" id="{29B547D4-09F9-49AB-B5C7-2EDDB233C78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4</a:t>
            </a:fld>
            <a:endParaRPr lang="en-US" dirty="0"/>
          </a:p>
        </p:txBody>
      </p:sp>
    </p:spTree>
    <p:extLst>
      <p:ext uri="{BB962C8B-B14F-4D97-AF65-F5344CB8AC3E}">
        <p14:creationId xmlns:p14="http://schemas.microsoft.com/office/powerpoint/2010/main" val="331829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DB7E63-0AD5-451A-9802-48AB1D44E6A8}"/>
              </a:ext>
            </a:extLst>
          </p:cNvPr>
          <p:cNvSpPr>
            <a:spLocks noGrp="1"/>
          </p:cNvSpPr>
          <p:nvPr>
            <p:ph type="title"/>
          </p:nvPr>
        </p:nvSpPr>
        <p:spPr>
          <a:xfrm>
            <a:off x="5205915" y="673308"/>
            <a:ext cx="6457717" cy="1580890"/>
          </a:xfrm>
        </p:spPr>
        <p:txBody>
          <a:bodyPr/>
          <a:lstStyle/>
          <a:p>
            <a:r>
              <a:rPr lang="en-US" dirty="0"/>
              <a:t>What is a Contract?</a:t>
            </a:r>
          </a:p>
        </p:txBody>
      </p:sp>
      <p:pic>
        <p:nvPicPr>
          <p:cNvPr id="16" name="Picture Placeholder 15" descr="Graph, tables and charts">
            <a:extLst>
              <a:ext uri="{FF2B5EF4-FFF2-40B4-BE49-F238E27FC236}">
                <a16:creationId xmlns:a16="http://schemas.microsoft.com/office/drawing/2014/main" id="{E1DA0A58-7C3B-4F53-80D8-6355E31465F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3461004"/>
            <a:ext cx="4613547" cy="3396996"/>
          </a:xfrm>
        </p:spPr>
      </p:pic>
      <p:pic>
        <p:nvPicPr>
          <p:cNvPr id="26" name="Picture Placeholder 25" descr="People around a desk working ">
            <a:extLst>
              <a:ext uri="{FF2B5EF4-FFF2-40B4-BE49-F238E27FC236}">
                <a16:creationId xmlns:a16="http://schemas.microsoft.com/office/drawing/2014/main" id="{FBFF4B36-5D7D-42A6-A89B-A0A83CB0C2FC}"/>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0" y="0"/>
            <a:ext cx="4613548" cy="3396994"/>
          </a:xfrm>
        </p:spPr>
      </p:pic>
      <p:sp>
        <p:nvSpPr>
          <p:cNvPr id="9" name="Content Placeholder 8">
            <a:extLst>
              <a:ext uri="{FF2B5EF4-FFF2-40B4-BE49-F238E27FC236}">
                <a16:creationId xmlns:a16="http://schemas.microsoft.com/office/drawing/2014/main" id="{469D770A-D8B9-4D5E-BB61-CD763E29DC55}"/>
              </a:ext>
            </a:extLst>
          </p:cNvPr>
          <p:cNvSpPr>
            <a:spLocks noGrp="1"/>
          </p:cNvSpPr>
          <p:nvPr>
            <p:ph idx="1"/>
          </p:nvPr>
        </p:nvSpPr>
        <p:spPr>
          <a:xfrm>
            <a:off x="5205918" y="2353586"/>
            <a:ext cx="6457717" cy="3767496"/>
          </a:xfrm>
        </p:spPr>
        <p:txBody>
          <a:bodyPr/>
          <a:lstStyle/>
          <a:p>
            <a:r>
              <a:rPr lang="en-US" dirty="0"/>
              <a:t>“A legally enforceable agreement between two or more parties, setting forth the obligations of each party to the other. Any violation of these obligations can expose the party committing it to sanctions of law”.</a:t>
            </a:r>
          </a:p>
          <a:p>
            <a:pPr marL="285750" indent="-285750">
              <a:buFontTx/>
              <a:buChar char="-"/>
            </a:pPr>
            <a:r>
              <a:rPr lang="en-US" dirty="0"/>
              <a:t>Contract Reference Guide Fourth Edition</a:t>
            </a:r>
          </a:p>
        </p:txBody>
      </p:sp>
      <p:sp>
        <p:nvSpPr>
          <p:cNvPr id="22" name="Footer Placeholder 21">
            <a:extLst>
              <a:ext uri="{FF2B5EF4-FFF2-40B4-BE49-F238E27FC236}">
                <a16:creationId xmlns:a16="http://schemas.microsoft.com/office/drawing/2014/main" id="{A0C89215-7880-40F7-A389-2C9A09EE3692}"/>
              </a:ext>
            </a:extLst>
          </p:cNvPr>
          <p:cNvSpPr>
            <a:spLocks noGrp="1"/>
          </p:cNvSpPr>
          <p:nvPr>
            <p:ph type="ftr" sz="quarter" idx="11"/>
          </p:nvPr>
        </p:nvSpPr>
        <p:spPr>
          <a:xfrm>
            <a:off x="261906" y="6309360"/>
            <a:ext cx="4097030" cy="457200"/>
          </a:xfrm>
        </p:spPr>
        <p:txBody>
          <a:bodyPr/>
          <a:lstStyle/>
          <a:p>
            <a:r>
              <a:rPr lang="en-US" dirty="0"/>
              <a:t>Contract Review 101 for Engineers</a:t>
            </a:r>
          </a:p>
        </p:txBody>
      </p:sp>
      <p:sp>
        <p:nvSpPr>
          <p:cNvPr id="2" name="Date Placeholder 1">
            <a:extLst>
              <a:ext uri="{FF2B5EF4-FFF2-40B4-BE49-F238E27FC236}">
                <a16:creationId xmlns:a16="http://schemas.microsoft.com/office/drawing/2014/main" id="{D3FE66FD-2026-4582-A911-F6DABAE0514E}"/>
              </a:ext>
            </a:extLst>
          </p:cNvPr>
          <p:cNvSpPr>
            <a:spLocks noGrp="1"/>
          </p:cNvSpPr>
          <p:nvPr>
            <p:ph type="dt" sz="half" idx="10"/>
          </p:nvPr>
        </p:nvSpPr>
        <p:spPr>
          <a:xfrm>
            <a:off x="5205303" y="6309360"/>
            <a:ext cx="3411973" cy="457200"/>
          </a:xfrm>
        </p:spPr>
        <p:txBody>
          <a:bodyPr/>
          <a:lstStyle/>
          <a:p>
            <a:r>
              <a:rPr lang="en-US" dirty="0"/>
              <a:t>3/23/2021</a:t>
            </a:r>
          </a:p>
        </p:txBody>
      </p:sp>
      <p:sp>
        <p:nvSpPr>
          <p:cNvPr id="23" name="Slide Number Placeholder 22">
            <a:extLst>
              <a:ext uri="{FF2B5EF4-FFF2-40B4-BE49-F238E27FC236}">
                <a16:creationId xmlns:a16="http://schemas.microsoft.com/office/drawing/2014/main" id="{1CFAACA4-65B8-42F6-BCD5-C3D1E8D95F2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5</a:t>
            </a:fld>
            <a:endParaRPr lang="en-US" dirty="0"/>
          </a:p>
        </p:txBody>
      </p:sp>
    </p:spTree>
    <p:extLst>
      <p:ext uri="{BB962C8B-B14F-4D97-AF65-F5344CB8AC3E}">
        <p14:creationId xmlns:p14="http://schemas.microsoft.com/office/powerpoint/2010/main" val="110933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What is a Contract?</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4727735" cy="465155"/>
          </a:xfrm>
        </p:spPr>
        <p:txBody>
          <a:bodyPr>
            <a:noAutofit/>
          </a:bodyPr>
          <a:lstStyle/>
          <a:p>
            <a:r>
              <a:rPr lang="en-US" dirty="0"/>
              <a:t>Types of Verbal Contracts</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80"/>
            <a:ext cx="4727735" cy="3029446"/>
          </a:xfrm>
        </p:spPr>
        <p:txBody>
          <a:bodyPr>
            <a:noAutofit/>
          </a:bodyPr>
          <a:lstStyle/>
          <a:p>
            <a:r>
              <a:rPr lang="en-US" dirty="0"/>
              <a:t>Written Agreement (email, letter, etc.) </a:t>
            </a:r>
          </a:p>
          <a:p>
            <a:r>
              <a:rPr lang="en-US" dirty="0"/>
              <a:t>Oral Agreement (handshake, he-said/she-said)</a:t>
            </a:r>
          </a:p>
        </p:txBody>
      </p:sp>
      <p:sp>
        <p:nvSpPr>
          <p:cNvPr id="10" name="Content Placeholder 9">
            <a:extLst>
              <a:ext uri="{FF2B5EF4-FFF2-40B4-BE49-F238E27FC236}">
                <a16:creationId xmlns:a16="http://schemas.microsoft.com/office/drawing/2014/main" id="{734818E9-4459-4052-A157-BAEE61330BF3}"/>
              </a:ext>
            </a:extLst>
          </p:cNvPr>
          <p:cNvSpPr>
            <a:spLocks noGrp="1"/>
          </p:cNvSpPr>
          <p:nvPr>
            <p:ph idx="15"/>
          </p:nvPr>
        </p:nvSpPr>
        <p:spPr>
          <a:xfrm>
            <a:off x="6095999" y="1834004"/>
            <a:ext cx="4727735" cy="465155"/>
          </a:xfrm>
        </p:spPr>
        <p:txBody>
          <a:bodyPr>
            <a:noAutofit/>
          </a:bodyPr>
          <a:lstStyle/>
          <a:p>
            <a:r>
              <a:rPr lang="en-US" dirty="0"/>
              <a:t>Internal Versus External</a:t>
            </a:r>
          </a:p>
        </p:txBody>
      </p:sp>
      <p:sp>
        <p:nvSpPr>
          <p:cNvPr id="6" name="Content Placeholder 5">
            <a:extLst>
              <a:ext uri="{FF2B5EF4-FFF2-40B4-BE49-F238E27FC236}">
                <a16:creationId xmlns:a16="http://schemas.microsoft.com/office/drawing/2014/main" id="{D87483D8-EA65-4964-99D7-AF7C1B80C93A}"/>
              </a:ext>
            </a:extLst>
          </p:cNvPr>
          <p:cNvSpPr>
            <a:spLocks noGrp="1"/>
          </p:cNvSpPr>
          <p:nvPr>
            <p:ph idx="13"/>
          </p:nvPr>
        </p:nvSpPr>
        <p:spPr>
          <a:xfrm>
            <a:off x="6095999" y="2422380"/>
            <a:ext cx="4727735" cy="3372560"/>
          </a:xfrm>
        </p:spPr>
        <p:txBody>
          <a:bodyPr>
            <a:noAutofit/>
          </a:bodyPr>
          <a:lstStyle/>
          <a:p>
            <a:r>
              <a:rPr lang="en-US" b="1" dirty="0"/>
              <a:t>Internal</a:t>
            </a:r>
            <a:r>
              <a:rPr lang="en-US" dirty="0"/>
              <a:t>: Your Company’s standard agreement that you ask a Client to execute.</a:t>
            </a:r>
          </a:p>
          <a:p>
            <a:r>
              <a:rPr lang="en-US" b="1" dirty="0"/>
              <a:t>External</a:t>
            </a:r>
            <a:r>
              <a:rPr lang="en-US" dirty="0"/>
              <a:t>: An agreement provided by a Client for an authorized person in your company to sign (do you know who has authorization to sign External contracts in your company?)</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7005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6</a:t>
            </a:fld>
            <a:endParaRPr lang="en-US" dirty="0"/>
          </a:p>
        </p:txBody>
      </p:sp>
    </p:spTree>
    <p:extLst>
      <p:ext uri="{BB962C8B-B14F-4D97-AF65-F5344CB8AC3E}">
        <p14:creationId xmlns:p14="http://schemas.microsoft.com/office/powerpoint/2010/main" val="296097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Agreement Elements</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4727735" cy="465155"/>
          </a:xfrm>
        </p:spPr>
        <p:txBody>
          <a:bodyPr>
            <a:noAutofit/>
          </a:bodyPr>
          <a:lstStyle/>
          <a:p>
            <a:r>
              <a:rPr lang="en-US" dirty="0"/>
              <a:t>Subject to Negotiation</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80"/>
            <a:ext cx="4727735" cy="3029446"/>
          </a:xfrm>
        </p:spPr>
        <p:txBody>
          <a:bodyPr>
            <a:noAutofit/>
          </a:bodyPr>
          <a:lstStyle/>
          <a:p>
            <a:r>
              <a:rPr lang="en-US" dirty="0"/>
              <a:t>Scope (excluded services)</a:t>
            </a:r>
          </a:p>
          <a:p>
            <a:r>
              <a:rPr lang="en-US" dirty="0"/>
              <a:t>Schedule</a:t>
            </a:r>
          </a:p>
          <a:p>
            <a:r>
              <a:rPr lang="en-US" dirty="0"/>
              <a:t>Fees</a:t>
            </a:r>
          </a:p>
          <a:p>
            <a:r>
              <a:rPr lang="en-US" b="1" dirty="0"/>
              <a:t>General Terms and Conditions</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7</a:t>
            </a:fld>
            <a:endParaRPr lang="en-US" dirty="0"/>
          </a:p>
        </p:txBody>
      </p:sp>
      <p:sp>
        <p:nvSpPr>
          <p:cNvPr id="17" name="Content Placeholder 7">
            <a:extLst>
              <a:ext uri="{FF2B5EF4-FFF2-40B4-BE49-F238E27FC236}">
                <a16:creationId xmlns:a16="http://schemas.microsoft.com/office/drawing/2014/main" id="{5400C94A-A58B-4FEB-B901-FE49E687E273}"/>
              </a:ext>
            </a:extLst>
          </p:cNvPr>
          <p:cNvSpPr txBox="1">
            <a:spLocks/>
          </p:cNvSpPr>
          <p:nvPr/>
        </p:nvSpPr>
        <p:spPr>
          <a:xfrm>
            <a:off x="6421725" y="1834005"/>
            <a:ext cx="4727735" cy="465155"/>
          </a:xfrm>
          <a:prstGeom prst="rect">
            <a:avLst/>
          </a:prstGeom>
        </p:spPr>
        <p:txBody>
          <a:bodyPr vert="horz" lIns="109728" tIns="109728" rIns="109728" bIns="91440" rtlCol="0" anchor="t">
            <a:noAutofit/>
          </a:bodyPr>
          <a:lstStyle>
            <a:lvl1pPr marL="0" indent="0" algn="l" defTabSz="914400" rtl="0" eaLnBrk="1" latinLnBrk="0" hangingPunct="1">
              <a:lnSpc>
                <a:spcPct val="140000"/>
              </a:lnSpc>
              <a:spcBef>
                <a:spcPts val="930"/>
              </a:spcBef>
              <a:buFont typeface="Arial" panose="020B0604020202020204" pitchFamily="34" charset="0"/>
              <a:buNone/>
              <a:defRPr sz="20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t>Other Contract Elements</a:t>
            </a:r>
          </a:p>
        </p:txBody>
      </p:sp>
      <p:sp>
        <p:nvSpPr>
          <p:cNvPr id="18" name="Content Placeholder 4">
            <a:extLst>
              <a:ext uri="{FF2B5EF4-FFF2-40B4-BE49-F238E27FC236}">
                <a16:creationId xmlns:a16="http://schemas.microsoft.com/office/drawing/2014/main" id="{C69E9337-F5FE-4B2B-9C2B-B8868A3CA967}"/>
              </a:ext>
            </a:extLst>
          </p:cNvPr>
          <p:cNvSpPr txBox="1">
            <a:spLocks/>
          </p:cNvSpPr>
          <p:nvPr/>
        </p:nvSpPr>
        <p:spPr>
          <a:xfrm>
            <a:off x="6421725" y="2422380"/>
            <a:ext cx="4727735" cy="3029446"/>
          </a:xfrm>
          <a:prstGeom prst="rect">
            <a:avLst/>
          </a:prstGeom>
        </p:spPr>
        <p:txBody>
          <a:bodyPr vert="horz" lIns="109728" tIns="109728" rIns="109728" bIns="91440" rtlCol="0" anchor="t">
            <a:noAutofit/>
          </a:bodyPr>
          <a:lstStyle>
            <a:lvl1pPr marL="283464" indent="-283464" algn="l" defTabSz="914400" rtl="0" eaLnBrk="1" latinLnBrk="0" hangingPunct="1">
              <a:lnSpc>
                <a:spcPct val="140000"/>
              </a:lnSpc>
              <a:spcBef>
                <a:spcPts val="930"/>
              </a:spcBef>
              <a:buFont typeface="Arial" panose="020B0604020202020204" pitchFamily="34" charset="0"/>
              <a:buChar char="•"/>
              <a:defRPr sz="16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t>Definitions</a:t>
            </a:r>
          </a:p>
          <a:p>
            <a:r>
              <a:rPr lang="en-US" dirty="0"/>
              <a:t>“Project Description” or “Assumptions and Understandings”</a:t>
            </a:r>
          </a:p>
        </p:txBody>
      </p:sp>
    </p:spTree>
    <p:extLst>
      <p:ext uri="{BB962C8B-B14F-4D97-AF65-F5344CB8AC3E}">
        <p14:creationId xmlns:p14="http://schemas.microsoft.com/office/powerpoint/2010/main" val="380533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Process for “Binding” Agreement</a:t>
            </a:r>
          </a:p>
        </p:txBody>
      </p:sp>
      <p:sp>
        <p:nvSpPr>
          <p:cNvPr id="8" name="Content Placeholder 7">
            <a:extLst>
              <a:ext uri="{FF2B5EF4-FFF2-40B4-BE49-F238E27FC236}">
                <a16:creationId xmlns:a16="http://schemas.microsoft.com/office/drawing/2014/main" id="{CED188D3-E97C-4E64-AEC5-BA2CE083B7F3}"/>
              </a:ext>
            </a:extLst>
          </p:cNvPr>
          <p:cNvSpPr>
            <a:spLocks noGrp="1"/>
          </p:cNvSpPr>
          <p:nvPr>
            <p:ph idx="14"/>
          </p:nvPr>
        </p:nvSpPr>
        <p:spPr>
          <a:xfrm>
            <a:off x="648934" y="1834005"/>
            <a:ext cx="4727735" cy="465155"/>
          </a:xfrm>
        </p:spPr>
        <p:txBody>
          <a:bodyPr>
            <a:noAutofit/>
          </a:bodyPr>
          <a:lstStyle/>
          <a:p>
            <a:r>
              <a:rPr lang="en-US" dirty="0"/>
              <a:t>Two-parts:</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8934" y="2422380"/>
            <a:ext cx="4727735" cy="3029446"/>
          </a:xfrm>
        </p:spPr>
        <p:txBody>
          <a:bodyPr>
            <a:noAutofit/>
          </a:bodyPr>
          <a:lstStyle/>
          <a:p>
            <a:r>
              <a:rPr lang="en-US" dirty="0"/>
              <a:t>Step 1: Offer by one party to perform services</a:t>
            </a:r>
          </a:p>
          <a:p>
            <a:r>
              <a:rPr lang="en-US" dirty="0"/>
              <a:t>Step 2: Acceptance by the other party (Competent person)</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8</a:t>
            </a:fld>
            <a:endParaRPr lang="en-US" dirty="0"/>
          </a:p>
        </p:txBody>
      </p:sp>
    </p:spTree>
    <p:extLst>
      <p:ext uri="{BB962C8B-B14F-4D97-AF65-F5344CB8AC3E}">
        <p14:creationId xmlns:p14="http://schemas.microsoft.com/office/powerpoint/2010/main" val="44659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General Terms and Conditions</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645885" y="2094132"/>
            <a:ext cx="7489930" cy="3638451"/>
          </a:xfrm>
        </p:spPr>
        <p:txBody>
          <a:bodyPr>
            <a:noAutofit/>
          </a:bodyPr>
          <a:lstStyle/>
          <a:p>
            <a:r>
              <a:rPr lang="en-US" dirty="0"/>
              <a:t>How risks will be allocated</a:t>
            </a:r>
          </a:p>
          <a:p>
            <a:r>
              <a:rPr lang="en-US" dirty="0"/>
              <a:t>How problems should be dealt with if they occur</a:t>
            </a:r>
          </a:p>
          <a:p>
            <a:r>
              <a:rPr lang="en-US" dirty="0"/>
              <a:t>Never agree to abide by terms you don’t understand or that you/your attorney have not reviewed.</a:t>
            </a:r>
          </a:p>
          <a:p>
            <a:r>
              <a:rPr lang="en-US" dirty="0"/>
              <a:t>Never assume the “standard” general terms and conditions from a client haven’t changed from one project to the next or that your previously negotiated terms have been incorporated into an agreement.</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6" y="6309360"/>
            <a:ext cx="3564445" cy="457200"/>
          </a:xfrm>
        </p:spPr>
        <p:txBody>
          <a:bodyPr/>
          <a:lstStyle/>
          <a:p>
            <a:r>
              <a:rPr lang="en-US" dirty="0"/>
              <a:t>Contract Review 101 for Engineers</a:t>
            </a:r>
          </a:p>
        </p:txBody>
      </p:sp>
      <p:sp>
        <p:nvSpPr>
          <p:cNvPr id="14" name="Date Placeholder 13">
            <a:extLst>
              <a:ext uri="{FF2B5EF4-FFF2-40B4-BE49-F238E27FC236}">
                <a16:creationId xmlns:a16="http://schemas.microsoft.com/office/drawing/2014/main" id="{7C52191A-A01A-4BD8-A7AB-CB4BB654D26C}"/>
              </a:ext>
            </a:extLst>
          </p:cNvPr>
          <p:cNvSpPr>
            <a:spLocks noGrp="1"/>
          </p:cNvSpPr>
          <p:nvPr>
            <p:ph type="dt" sz="half" idx="10"/>
          </p:nvPr>
        </p:nvSpPr>
        <p:spPr>
          <a:xfrm>
            <a:off x="5373620" y="6309360"/>
            <a:ext cx="3411973" cy="457200"/>
          </a:xfrm>
        </p:spPr>
        <p:txBody>
          <a:bodyPr/>
          <a:lstStyle/>
          <a:p>
            <a:r>
              <a:rPr lang="en-US" dirty="0"/>
              <a:t>3/23/2021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9</a:t>
            </a:fld>
            <a:endParaRPr lang="en-US" dirty="0"/>
          </a:p>
        </p:txBody>
      </p:sp>
    </p:spTree>
    <p:extLst>
      <p:ext uri="{BB962C8B-B14F-4D97-AF65-F5344CB8AC3E}">
        <p14:creationId xmlns:p14="http://schemas.microsoft.com/office/powerpoint/2010/main" val="2943378913"/>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9B764-6365-43A2-B92A-B9C4DD6E9B2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9F8CEDD-DC61-403E-AD0F-EF7523F62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0F1594-3EA9-4B35-B72A-00D8B89F015B}">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Shoji design</Template>
  <TotalTime>426</TotalTime>
  <Words>3214</Words>
  <Application>Microsoft Office PowerPoint</Application>
  <PresentationFormat>Widescreen</PresentationFormat>
  <Paragraphs>342</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Meiryo</vt:lpstr>
      <vt:lpstr>Arial</vt:lpstr>
      <vt:lpstr>Arial Narrow</vt:lpstr>
      <vt:lpstr>Calibri</vt:lpstr>
      <vt:lpstr>Corbel</vt:lpstr>
      <vt:lpstr>ShojiVTI</vt:lpstr>
      <vt:lpstr>Contract review 101 for engineers</vt:lpstr>
      <vt:lpstr>Ryan Lewis Experience</vt:lpstr>
      <vt:lpstr>Disclaimer</vt:lpstr>
      <vt:lpstr>Agenda</vt:lpstr>
      <vt:lpstr>What is a Contract?</vt:lpstr>
      <vt:lpstr>What is a Contract?</vt:lpstr>
      <vt:lpstr>Agreement Elements</vt:lpstr>
      <vt:lpstr>Process for “Binding” Agreement</vt:lpstr>
      <vt:lpstr>General Terms and Conditions</vt:lpstr>
      <vt:lpstr>General Terms and Conditions</vt:lpstr>
      <vt:lpstr>External Contract Review</vt:lpstr>
      <vt:lpstr>Contract Elements</vt:lpstr>
      <vt:lpstr>Contract Elements</vt:lpstr>
      <vt:lpstr>Contract Elements</vt:lpstr>
      <vt:lpstr>Contract Elements</vt:lpstr>
      <vt:lpstr>Contract Elements</vt:lpstr>
      <vt:lpstr>Contract Elements</vt:lpstr>
      <vt:lpstr>Contract Elements</vt:lpstr>
      <vt:lpstr>Contract Elements</vt:lpstr>
      <vt:lpstr>Contract Elements</vt:lpstr>
      <vt:lpstr>Contract Elements</vt:lpstr>
      <vt:lpstr>Contract Elements</vt:lpstr>
      <vt:lpstr>Contract Elements</vt:lpstr>
      <vt:lpstr>Contract Elements</vt:lpstr>
      <vt:lpstr>Contract Elements</vt:lpstr>
      <vt:lpstr>Contract Elements</vt:lpstr>
      <vt:lpstr>Best Practices to Minimize Legal Conflicts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review 101 for engineers</dc:title>
  <dc:creator>Ryan Lewis</dc:creator>
  <cp:lastModifiedBy>Julie Wall</cp:lastModifiedBy>
  <cp:revision>142</cp:revision>
  <dcterms:created xsi:type="dcterms:W3CDTF">2021-03-22T22:34:58Z</dcterms:created>
  <dcterms:modified xsi:type="dcterms:W3CDTF">2021-03-23T20:24:26Z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