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41"/>
  </p:notesMasterIdLst>
  <p:handoutMasterIdLst>
    <p:handoutMasterId r:id="rId42"/>
  </p:handoutMasterIdLst>
  <p:sldIdLst>
    <p:sldId id="313" r:id="rId2"/>
    <p:sldId id="315" r:id="rId3"/>
    <p:sldId id="314" r:id="rId4"/>
    <p:sldId id="284" r:id="rId5"/>
    <p:sldId id="286" r:id="rId6"/>
    <p:sldId id="274" r:id="rId7"/>
    <p:sldId id="276" r:id="rId8"/>
    <p:sldId id="277" r:id="rId9"/>
    <p:sldId id="316" r:id="rId10"/>
    <p:sldId id="281" r:id="rId11"/>
    <p:sldId id="317" r:id="rId12"/>
    <p:sldId id="273" r:id="rId13"/>
    <p:sldId id="278" r:id="rId14"/>
    <p:sldId id="289" r:id="rId15"/>
    <p:sldId id="279" r:id="rId16"/>
    <p:sldId id="280" r:id="rId17"/>
    <p:sldId id="288" r:id="rId18"/>
    <p:sldId id="324" r:id="rId19"/>
    <p:sldId id="318" r:id="rId20"/>
    <p:sldId id="320" r:id="rId21"/>
    <p:sldId id="321" r:id="rId22"/>
    <p:sldId id="322" r:id="rId23"/>
    <p:sldId id="319" r:id="rId24"/>
    <p:sldId id="338" r:id="rId25"/>
    <p:sldId id="331" r:id="rId26"/>
    <p:sldId id="333" r:id="rId27"/>
    <p:sldId id="341" r:id="rId28"/>
    <p:sldId id="332" r:id="rId29"/>
    <p:sldId id="339" r:id="rId30"/>
    <p:sldId id="330" r:id="rId31"/>
    <p:sldId id="325" r:id="rId32"/>
    <p:sldId id="326" r:id="rId33"/>
    <p:sldId id="327" r:id="rId34"/>
    <p:sldId id="328" r:id="rId35"/>
    <p:sldId id="329" r:id="rId36"/>
    <p:sldId id="334" r:id="rId37"/>
    <p:sldId id="336" r:id="rId38"/>
    <p:sldId id="342" r:id="rId39"/>
    <p:sldId id="335" r:id="rId4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 autoAdjust="0"/>
    <p:restoredTop sz="87811" autoAdjust="0"/>
  </p:normalViewPr>
  <p:slideViewPr>
    <p:cSldViewPr>
      <p:cViewPr varScale="1">
        <p:scale>
          <a:sx n="97" d="100"/>
          <a:sy n="97" d="100"/>
        </p:scale>
        <p:origin x="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5" tIns="47852" rIns="95705" bIns="47852" numCol="1" anchor="t" anchorCtr="0" compatLnSpc="1">
            <a:prstTxWarp prst="textNoShape">
              <a:avLst/>
            </a:prstTxWarp>
          </a:bodyPr>
          <a:lstStyle>
            <a:lvl1pPr defTabSz="95698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8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5" tIns="47852" rIns="95705" bIns="47852" numCol="1" anchor="t" anchorCtr="0" compatLnSpc="1">
            <a:prstTxWarp prst="textNoShape">
              <a:avLst/>
            </a:prstTxWarp>
          </a:bodyPr>
          <a:lstStyle>
            <a:lvl1pPr algn="r" defTabSz="95698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118602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5" tIns="47852" rIns="95705" bIns="47852" numCol="1" anchor="b" anchorCtr="0" compatLnSpc="1">
            <a:prstTxWarp prst="textNoShape">
              <a:avLst/>
            </a:prstTxWarp>
          </a:bodyPr>
          <a:lstStyle>
            <a:lvl1pPr defTabSz="95698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8" y="9118602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5" tIns="47852" rIns="95705" bIns="47852" numCol="1" anchor="b" anchorCtr="0" compatLnSpc="1">
            <a:prstTxWarp prst="textNoShape">
              <a:avLst/>
            </a:prstTxWarp>
          </a:bodyPr>
          <a:lstStyle>
            <a:lvl1pPr algn="r" defTabSz="95698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294AF3CA-69EF-4B69-B79E-476FF1CC8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82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5" tIns="47852" rIns="95705" bIns="47852" numCol="1" anchor="t" anchorCtr="0" compatLnSpc="1">
            <a:prstTxWarp prst="textNoShape">
              <a:avLst/>
            </a:prstTxWarp>
          </a:bodyPr>
          <a:lstStyle>
            <a:lvl1pPr defTabSz="95698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8" y="1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5" tIns="47852" rIns="95705" bIns="47852" numCol="1" anchor="t" anchorCtr="0" compatLnSpc="1">
            <a:prstTxWarp prst="textNoShape">
              <a:avLst/>
            </a:prstTxWarp>
          </a:bodyPr>
          <a:lstStyle>
            <a:lvl1pPr algn="r" defTabSz="95698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42" y="4560890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5" tIns="47852" rIns="95705" bIns="478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18602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5" tIns="47852" rIns="95705" bIns="47852" numCol="1" anchor="b" anchorCtr="0" compatLnSpc="1">
            <a:prstTxWarp prst="textNoShape">
              <a:avLst/>
            </a:prstTxWarp>
          </a:bodyPr>
          <a:lstStyle>
            <a:lvl1pPr defTabSz="95698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8" y="9118602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05" tIns="47852" rIns="95705" bIns="47852" numCol="1" anchor="b" anchorCtr="0" compatLnSpc="1">
            <a:prstTxWarp prst="textNoShape">
              <a:avLst/>
            </a:prstTxWarp>
          </a:bodyPr>
          <a:lstStyle>
            <a:lvl1pPr algn="r" defTabSz="95698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fld id="{52F2E395-2EB1-42A8-A8E8-70788D9F58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17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Futurama 1964 Worlds Fair in New York City (left) and personal</a:t>
            </a:r>
            <a:r>
              <a:rPr lang="en-US" baseline="0" dirty="0" smtClean="0"/>
              <a:t> flying vehicle </a:t>
            </a:r>
            <a:r>
              <a:rPr lang="en-US" baseline="0" dirty="0" err="1" smtClean="0"/>
              <a:t>Ehang</a:t>
            </a:r>
            <a:r>
              <a:rPr lang="en-US" baseline="0" dirty="0" smtClean="0"/>
              <a:t> 184 (right)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56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1919 future</a:t>
            </a:r>
            <a:r>
              <a:rPr lang="en-US" baseline="0" dirty="0" smtClean="0"/>
              <a:t> president Eisenhower crossed the country in ~  60 days using the Lincoln Highway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Served in Germany during WWII and experienced the German Autobahn </a:t>
            </a:r>
            <a:r>
              <a:rPr lang="en-US" baseline="0" dirty="0" smtClean="0"/>
              <a:t>system</a:t>
            </a:r>
          </a:p>
          <a:p>
            <a:endParaRPr lang="en-US" baseline="0" dirty="0" smtClean="0"/>
          </a:p>
          <a:p>
            <a:r>
              <a:rPr lang="en-US" baseline="0" dirty="0" smtClean="0"/>
              <a:t>New York City to San Francisco for 3,389 miles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55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Founded in 1956</a:t>
            </a:r>
            <a:r>
              <a:rPr lang="en-US" baseline="0" dirty="0" smtClean="0"/>
              <a:t> in the Federal-Aid Highway Act of 1956</a:t>
            </a:r>
            <a:endParaRPr 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733" indent="-285666" defTabSz="956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2666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99731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6798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3863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0930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7994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5061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972C504-6DBD-4BFD-832D-905FAFEA42F2}" type="slidenum">
              <a:rPr lang="en-US" smtClean="0">
                <a:latin typeface="Arial" charset="0"/>
              </a:rPr>
              <a:pPr/>
              <a:t>11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097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20.9% as of</a:t>
            </a:r>
            <a:r>
              <a:rPr lang="en-US" baseline="0" dirty="0" smtClean="0"/>
              <a:t> 2010 census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0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45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https://youtu.be/lPdl3uxW3aI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62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733" indent="-285666" defTabSz="956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2666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99731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6798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3863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0930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7994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5061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5D2ECA4-C629-4CC6-B74F-0527EF89DA4D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91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22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96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22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8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733" indent="-285666" defTabSz="956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2666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99731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6798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3863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0930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7994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5061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D2DB304-B268-477C-82FA-091F6950C164}" type="slidenum">
              <a:rPr lang="en-US" smtClean="0">
                <a:latin typeface="Arial" charset="0"/>
              </a:rPr>
              <a:pPr/>
              <a:t>2</a:t>
            </a:fld>
            <a:endParaRPr lang="en-US" smtClean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Bog trackway from</a:t>
            </a:r>
            <a:r>
              <a:rPr lang="en-US" baseline="0" dirty="0" smtClean="0"/>
              <a:t> 4000 BC in </a:t>
            </a:r>
            <a:r>
              <a:rPr lang="en-US" baseline="0" dirty="0" err="1" smtClean="0"/>
              <a:t>Corlea</a:t>
            </a:r>
            <a:r>
              <a:rPr lang="en-US" baseline="0" dirty="0" smtClean="0"/>
              <a:t> Ireland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79808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3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83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733" indent="-285666" defTabSz="956983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2666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99731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6798" indent="-228534" defTabSz="956983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3863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0930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7994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5061" indent="-228534" defTabSz="95698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D2DB304-B268-477C-82FA-091F6950C164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480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18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22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long distance road linking Lancaster and Philadelphia in Pennsylvania over 62 miles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01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363</a:t>
            </a:r>
            <a:r>
              <a:rPr lang="en-US" baseline="0" dirty="0" smtClean="0"/>
              <a:t> miles from Albany to Buffalo 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5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57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E395-2EB1-42A8-A8E8-70788D9F581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25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1520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21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3D000-F76E-4E74-B410-2358FED31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8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6F753-A414-4A24-BB61-CFC695A8D1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77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4B852-06CD-4E59-873A-2AD1D091C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87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4B9EB-641C-495B-BC8F-61FF5DA80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8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0D0DD-455C-4033-9EB4-2A4B82FCE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60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DC34D-DB08-4CB9-BAB4-1E3A9675B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6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FD289-6AA3-4CBE-B2A3-7289751E1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9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6A103-3FA4-43B0-95D0-64AB0C0A5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6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05526-CCCE-4FF4-9F87-620716E73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7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3C04C-9D94-4E4E-9CB4-052F48B32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3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37CC6-5BF4-44D1-947C-A7CC86F70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7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ACA31-B598-4475-8376-7FBDFB0BF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1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0483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84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0486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87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88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89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0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1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2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3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4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0495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96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9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9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9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>
              <a:defRPr/>
            </a:pPr>
            <a:fld id="{8E15F53D-7A1F-4F45-82E0-5D970F676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1/1f/Map_of_current_Interstates.sv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upload.wikimedia.org/wikipedia/commons/f/f7/Gdansk_tramwaj_konny.jpg" TargetMode="External"/><Relationship Id="rId7" Type="http://schemas.openxmlformats.org/officeDocument/2006/relationships/hyperlink" Target="http://upload.wikimedia.org/wikipedia/commons/e/e8/Cable_Car.jpg" TargetMode="Externa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hyperlink" Target="http://upload.wikimedia.org/wikipedia/commons/7/7e/PortlandTriMetMAX.jpg" TargetMode="External"/><Relationship Id="rId5" Type="http://schemas.openxmlformats.org/officeDocument/2006/relationships/hyperlink" Target="http://upload.wikimedia.org/wikipedia/en/c/c4/RockhamptonSteamTrams1923.jpg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hyperlink" Target="http://upload.wikimedia.org/wikipedia/en/3/3e/IMG_3666border_cropped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lPdl3uxW3aI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hyperlink" Target="http://en.wikipedia.org/wiki/Image:TubeStationWithTrain.jpg" TargetMode="External"/><Relationship Id="rId7" Type="http://schemas.openxmlformats.org/officeDocument/2006/relationships/hyperlink" Target="http://en.wikipedia.org/wiki/Image:A_Street_Railway_in_New_York_-_1876_engraving.jp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upload.wikimedia.org/wikipedia/commons/3/3f/GreenAtParkStreet.jpg" TargetMode="Externa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youtu.be/kh7X-UKm9kw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l.ket.org/latin3/mores/techno/roads/pictures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6/Transcontinental_railroad_route.p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066800" y="152400"/>
            <a:ext cx="7848600" cy="1584325"/>
          </a:xfrm>
        </p:spPr>
        <p:txBody>
          <a:bodyPr/>
          <a:lstStyle/>
          <a:p>
            <a:r>
              <a:rPr lang="en-US" dirty="0" smtClean="0"/>
              <a:t>The Future of Transportation?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066800" y="4648200"/>
            <a:ext cx="7848600" cy="1752600"/>
          </a:xfrm>
        </p:spPr>
        <p:txBody>
          <a:bodyPr/>
          <a:lstStyle/>
          <a:p>
            <a:pPr algn="ctr"/>
            <a:r>
              <a:rPr lang="en-US" dirty="0" smtClean="0"/>
              <a:t>Rhonda </a:t>
            </a:r>
            <a:r>
              <a:rPr lang="en-US" dirty="0" err="1" smtClean="0"/>
              <a:t>Kae</a:t>
            </a:r>
            <a:r>
              <a:rPr lang="en-US" dirty="0" smtClean="0"/>
              <a:t> Young, </a:t>
            </a:r>
            <a:r>
              <a:rPr lang="en-US" sz="2400" dirty="0" smtClean="0"/>
              <a:t>P.E., PhD</a:t>
            </a:r>
            <a:endParaRPr lang="en-US" dirty="0" smtClean="0"/>
          </a:p>
          <a:p>
            <a:pPr algn="ctr"/>
            <a:r>
              <a:rPr lang="en-US" sz="2800" dirty="0" smtClean="0"/>
              <a:t>Professor of Civil Engineering</a:t>
            </a:r>
          </a:p>
          <a:p>
            <a:pPr algn="ctr"/>
            <a:r>
              <a:rPr lang="en-US" sz="2800" dirty="0" smtClean="0"/>
              <a:t>Gonzaga University</a:t>
            </a:r>
          </a:p>
          <a:p>
            <a:pPr algn="ctr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June 8, 2017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21875"/>
          <a:stretch/>
        </p:blipFill>
        <p:spPr>
          <a:xfrm>
            <a:off x="7239000" y="5867400"/>
            <a:ext cx="1524000" cy="904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933370"/>
            <a:ext cx="3439765" cy="2681287"/>
          </a:xfrm>
          <a:prstGeom prst="rect">
            <a:avLst/>
          </a:prstGeom>
        </p:spPr>
      </p:pic>
      <p:sp>
        <p:nvSpPr>
          <p:cNvPr id="8" name="AutoShape 2" descr="Image result for flying personal dr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928455"/>
            <a:ext cx="4038600" cy="268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Lincoln </a:t>
            </a:r>
            <a:r>
              <a:rPr lang="en-US" dirty="0" smtClean="0"/>
              <a:t>Highway</a:t>
            </a:r>
          </a:p>
          <a:p>
            <a:pPr lvl="1" eaLnBrk="1" hangingPunct="1">
              <a:defRPr/>
            </a:pPr>
            <a:r>
              <a:rPr lang="en-US" dirty="0" smtClean="0"/>
              <a:t>Dedicated in 1913</a:t>
            </a:r>
            <a:endParaRPr lang="en-US" dirty="0" smtClean="0"/>
          </a:p>
        </p:txBody>
      </p:sp>
      <p:pic>
        <p:nvPicPr>
          <p:cNvPr id="20484" name="Picture 2" descr="http://www.ugcs.caltech.edu/~jlin/lincoln/images/lincoln_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786" y="3200400"/>
            <a:ext cx="44100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http://www.ugcs.caltech.edu/~jlin/lincoln/images/iowa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4288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Interstate System </a:t>
            </a:r>
            <a:endParaRPr lang="en-US" dirty="0" smtClean="0"/>
          </a:p>
          <a:p>
            <a:pPr lvl="1" eaLnBrk="1" hangingPunct="1">
              <a:defRPr/>
            </a:pPr>
            <a:r>
              <a:rPr lang="en-US" sz="2000" dirty="0" smtClean="0"/>
              <a:t>Dwight </a:t>
            </a:r>
            <a:r>
              <a:rPr lang="en-US" sz="2000" dirty="0" smtClean="0"/>
              <a:t>D. Eisenhower National System of Interstate and Defense </a:t>
            </a:r>
            <a:r>
              <a:rPr lang="en-US" sz="2000" dirty="0" smtClean="0"/>
              <a:t>Highways authorized in 1956</a:t>
            </a:r>
            <a:endParaRPr lang="en-US" sz="2000" dirty="0" smtClean="0"/>
          </a:p>
        </p:txBody>
      </p:sp>
      <p:pic>
        <p:nvPicPr>
          <p:cNvPr id="21508" name="Picture 2" descr="Image:Map of current Interstates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76600"/>
            <a:ext cx="5486400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Population Changes</a:t>
            </a:r>
          </a:p>
          <a:p>
            <a:pPr lvl="1" eaLnBrk="1" hangingPunct="1">
              <a:defRPr/>
            </a:pPr>
            <a:r>
              <a:rPr lang="en-US" dirty="0" smtClean="0"/>
              <a:t>1700’s: 5% of the population lived in urban areas</a:t>
            </a:r>
          </a:p>
          <a:p>
            <a:pPr lvl="1" eaLnBrk="1" hangingPunct="1">
              <a:defRPr/>
            </a:pPr>
            <a:r>
              <a:rPr lang="en-US" dirty="0" smtClean="0"/>
              <a:t>Today: 81% live in urban and suburban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81200"/>
            <a:ext cx="75438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Transportation in Cities: Trams</a:t>
            </a:r>
          </a:p>
          <a:p>
            <a:pPr eaLnBrk="1" hangingPunct="1">
              <a:defRPr/>
            </a:pPr>
            <a:r>
              <a:rPr lang="en-US" dirty="0" smtClean="0"/>
              <a:t>Horse drawn</a:t>
            </a:r>
          </a:p>
          <a:p>
            <a:pPr eaLnBrk="1" hangingPunct="1">
              <a:defRPr/>
            </a:pPr>
            <a:r>
              <a:rPr lang="en-US" dirty="0" smtClean="0"/>
              <a:t>Steam</a:t>
            </a:r>
          </a:p>
          <a:p>
            <a:pPr eaLnBrk="1" hangingPunct="1">
              <a:defRPr/>
            </a:pPr>
            <a:r>
              <a:rPr lang="en-US" dirty="0" smtClean="0"/>
              <a:t>Cable Pulled</a:t>
            </a:r>
          </a:p>
          <a:p>
            <a:pPr eaLnBrk="1" hangingPunct="1">
              <a:defRPr/>
            </a:pPr>
            <a:r>
              <a:rPr lang="en-US" dirty="0" smtClean="0"/>
              <a:t>Electric</a:t>
            </a:r>
          </a:p>
          <a:p>
            <a:pPr eaLnBrk="1" hangingPunct="1">
              <a:defRPr/>
            </a:pPr>
            <a:r>
              <a:rPr lang="en-US" dirty="0" smtClean="0"/>
              <a:t>Light Rail</a:t>
            </a:r>
          </a:p>
        </p:txBody>
      </p:sp>
      <p:pic>
        <p:nvPicPr>
          <p:cNvPr id="16388" name="Picture 2" descr="Image:Gdansk tramwaj konn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45291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4" descr="Image:RockhamptonSteamTrams1923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9400"/>
            <a:ext cx="45307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6" descr="Image:Cable Car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>
            <a:fillRect/>
          </a:stretch>
        </p:blipFill>
        <p:spPr bwMode="auto">
          <a:xfrm>
            <a:off x="4114800" y="2819400"/>
            <a:ext cx="472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8" descr="Image:IMG 3666border cropped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67000"/>
            <a:ext cx="2916238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0" descr="Image:PortlandTriMetMAX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0" b="4800"/>
          <a:stretch>
            <a:fillRect/>
          </a:stretch>
        </p:blipFill>
        <p:spPr bwMode="auto">
          <a:xfrm>
            <a:off x="4114800" y="2819400"/>
            <a:ext cx="472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7" y="1343743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6"/>
          <a:stretch/>
        </p:blipFill>
        <p:spPr bwMode="auto">
          <a:xfrm>
            <a:off x="4086225" y="0"/>
            <a:ext cx="4122295" cy="251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12" y="2533290"/>
            <a:ext cx="4902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6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" y="4800600"/>
            <a:ext cx="519545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Transportation in Cities: Subways and Elevated Rails</a:t>
            </a:r>
          </a:p>
        </p:txBody>
      </p:sp>
      <p:pic>
        <p:nvPicPr>
          <p:cNvPr id="17412" name="Picture 2" descr="London Underground, the first and longest rapid transit system in the world.">
            <a:hlinkClick r:id="rId3" tooltip="London Underground, the first and longest rapid transit system in the world.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528478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Image:GreenAtParkStreet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6575"/>
            <a:ext cx="52578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Engraving from 1876">
            <a:hlinkClick r:id="rId7" tooltip="Engraving from 1876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3019425"/>
            <a:ext cx="41148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7543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Automobiles</a:t>
            </a:r>
          </a:p>
        </p:txBody>
      </p:sp>
      <p:pic>
        <p:nvPicPr>
          <p:cNvPr id="18436" name="Picture 5" descr="johns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19375"/>
            <a:ext cx="46355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31" y="3305175"/>
            <a:ext cx="5751769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9460" name="Picture 2" descr="http://www.kbrhorse.net/sigpics2/asheville_pack_square_traffic_tower_closeu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ttp://www.kbrhorse.net/sigpics2/potts_signal_intersec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0" r="6667"/>
          <a:stretch>
            <a:fillRect/>
          </a:stretch>
        </p:blipFill>
        <p:spPr bwMode="auto">
          <a:xfrm>
            <a:off x="3810000" y="3314700"/>
            <a:ext cx="5334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http://www.kbrhorse.net/sigpics2/detroit_traffic_tow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450"/>
            <a:ext cx="3810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8" descr="http://dev.null.org/scrapbook/2008/0604_marshali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18435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Transportation Future?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How </a:t>
            </a:r>
            <a:r>
              <a:rPr lang="en-US" dirty="0">
                <a:effectLst/>
              </a:rPr>
              <a:t>is transportation likely to change in the next 10 years? Next 50 years?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538" y="3276600"/>
            <a:ext cx="253764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5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 Automated Highway System</a:t>
            </a:r>
          </a:p>
          <a:p>
            <a:pPr lvl="1"/>
            <a:r>
              <a:rPr lang="en-US" dirty="0" smtClean="0"/>
              <a:t>Piloted in 1997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124200"/>
            <a:ext cx="5384800" cy="358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6200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Development of the Current Transportation System</a:t>
            </a: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kern="0" dirty="0" smtClean="0"/>
              <a:t>Ancient footpaths were primary transportation routes for centuries</a:t>
            </a:r>
            <a:endParaRPr lang="en-US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8000"/>
            <a:ext cx="2299716" cy="364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981200"/>
            <a:ext cx="6019800" cy="4114800"/>
          </a:xfrm>
        </p:spPr>
        <p:txBody>
          <a:bodyPr/>
          <a:lstStyle/>
          <a:p>
            <a:r>
              <a:rPr lang="en-US" sz="2800" b="1" dirty="0" smtClean="0"/>
              <a:t>Autonomous Vehicles </a:t>
            </a:r>
            <a:r>
              <a:rPr lang="en-US" sz="2400" dirty="0" smtClean="0"/>
              <a:t>(driverless or self driving cars) –  allow vehicles to make driving decisions based on sensing equipment and on-board decision making</a:t>
            </a:r>
          </a:p>
          <a:p>
            <a:r>
              <a:rPr lang="en-US" sz="2800" b="1" dirty="0" smtClean="0"/>
              <a:t>Connected Vehicles </a:t>
            </a:r>
            <a:r>
              <a:rPr lang="en-US" sz="2400" dirty="0" smtClean="0"/>
              <a:t>– technology where vehicles communicate via 5.9 GHZ DSRC with the infrastructure (V2I), other vehicles (V2V), or mobile devices (V2X)</a:t>
            </a:r>
          </a:p>
          <a:p>
            <a:r>
              <a:rPr lang="en-US" sz="2800" b="1" dirty="0" smtClean="0"/>
              <a:t>Hybrid Approach </a:t>
            </a:r>
            <a:r>
              <a:rPr lang="en-US" sz="2400" dirty="0" smtClean="0"/>
              <a:t>– vehicles have both features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7" y="3810000"/>
            <a:ext cx="2914650" cy="1952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7" y="2133600"/>
            <a:ext cx="2909315" cy="160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77" y="1905000"/>
            <a:ext cx="743902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4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210" y="1828800"/>
            <a:ext cx="7543800" cy="4114800"/>
          </a:xfrm>
        </p:spPr>
        <p:txBody>
          <a:bodyPr/>
          <a:lstStyle/>
          <a:p>
            <a:r>
              <a:rPr lang="en-US" dirty="0" smtClean="0"/>
              <a:t>Autonomous Vehicles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17998"/>
            <a:ext cx="4038600" cy="2552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45037"/>
            <a:ext cx="3124200" cy="25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2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Levels of Vehicle Automation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052052" y="4572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kern="0" dirty="0" smtClean="0"/>
              <a:t>Transportation Future?</a:t>
            </a:r>
            <a:endParaRPr lang="en-US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95600"/>
            <a:ext cx="8822649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2" y="1981200"/>
            <a:ext cx="9063268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6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14400" y="1828800"/>
            <a:ext cx="8077200" cy="4114800"/>
          </a:xfrm>
        </p:spPr>
        <p:txBody>
          <a:bodyPr/>
          <a:lstStyle/>
          <a:p>
            <a:r>
              <a:rPr lang="en-US" dirty="0" smtClean="0"/>
              <a:t>Connected Vehicles</a:t>
            </a:r>
          </a:p>
          <a:p>
            <a:pPr lvl="1"/>
            <a:r>
              <a:rPr lang="en-US" dirty="0" smtClean="0"/>
              <a:t>NHTSA currently in comment period for Notice of Proposed Rulemaking on V2V communications for light vehicles</a:t>
            </a:r>
          </a:p>
          <a:p>
            <a:pPr lvl="1"/>
            <a:r>
              <a:rPr lang="en-US" dirty="0" smtClean="0"/>
              <a:t>Adds ~$350 to vehicle cost in 2020</a:t>
            </a:r>
          </a:p>
          <a:p>
            <a:pPr lvl="1"/>
            <a:r>
              <a:rPr lang="en-US" dirty="0" smtClean="0"/>
              <a:t>No personal information is collected, stored, or transmitted</a:t>
            </a:r>
          </a:p>
          <a:p>
            <a:pPr lvl="1"/>
            <a:r>
              <a:rPr lang="en-US" dirty="0" smtClean="0"/>
              <a:t>V2V and V2I data is not vehicle automation but could be used by automated vehicle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3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Connected Vehicle Pilot Deployment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590800"/>
            <a:ext cx="7010400" cy="40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Connected Vehicle Application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3770"/>
          <a:stretch/>
        </p:blipFill>
        <p:spPr>
          <a:xfrm>
            <a:off x="381000" y="3051380"/>
            <a:ext cx="3876675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6436"/>
          <a:stretch/>
        </p:blipFill>
        <p:spPr>
          <a:xfrm>
            <a:off x="4648200" y="3429000"/>
            <a:ext cx="3876675" cy="25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3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</a:t>
            </a:r>
            <a:r>
              <a:rPr lang="en-US" dirty="0" smtClean="0"/>
              <a:t>and </a:t>
            </a:r>
            <a:r>
              <a:rPr lang="en-US" dirty="0"/>
              <a:t>Connected Vehicles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Pilot Deployment Sites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667000"/>
            <a:ext cx="5187057" cy="1488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400243"/>
            <a:ext cx="64484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7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</a:t>
            </a:r>
            <a:r>
              <a:rPr lang="en-US" dirty="0" smtClean="0"/>
              <a:t>and </a:t>
            </a:r>
            <a:r>
              <a:rPr lang="en-US" dirty="0"/>
              <a:t>Connected Vehicles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2590800"/>
            <a:ext cx="646161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7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6200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Development of the Current Transportation System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3657600"/>
            <a:ext cx="3886641" cy="291920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066800" y="1981200"/>
            <a:ext cx="807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kern="0" dirty="0" smtClean="0"/>
              <a:t>World’s oldest paved roads built in Egypt for construction of great pyramids </a:t>
            </a:r>
          </a:p>
          <a:p>
            <a:pPr lvl="1" eaLnBrk="1" hangingPunct="1">
              <a:defRPr/>
            </a:pPr>
            <a:r>
              <a:rPr lang="en-US" kern="0" dirty="0" smtClean="0"/>
              <a:t>(~2,600 B.C.)</a:t>
            </a:r>
            <a:endParaRPr lang="en-US" kern="0" dirty="0" smtClean="0"/>
          </a:p>
        </p:txBody>
      </p:sp>
      <p:sp>
        <p:nvSpPr>
          <p:cNvPr id="4" name="AutoShape 2" descr="Image result for great pyrami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38600"/>
            <a:ext cx="4345782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40210" y="1828800"/>
            <a:ext cx="805139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Benefits of Autonomous and Connected Vehicles</a:t>
            </a:r>
          </a:p>
          <a:p>
            <a:pPr lvl="1"/>
            <a:r>
              <a:rPr lang="en-US" kern="0" dirty="0" smtClean="0"/>
              <a:t>Safety</a:t>
            </a:r>
          </a:p>
          <a:p>
            <a:pPr lvl="1"/>
            <a:r>
              <a:rPr lang="en-US" kern="0" dirty="0" smtClean="0"/>
              <a:t>Mobility</a:t>
            </a:r>
          </a:p>
          <a:p>
            <a:pPr lvl="1"/>
            <a:r>
              <a:rPr lang="en-US" kern="0" dirty="0" smtClean="0"/>
              <a:t>Efficiency</a:t>
            </a:r>
          </a:p>
          <a:p>
            <a:pPr lvl="1"/>
            <a:r>
              <a:rPr lang="en-US" kern="0" dirty="0" smtClean="0"/>
              <a:t>Productivity</a:t>
            </a:r>
          </a:p>
        </p:txBody>
      </p:sp>
    </p:spTree>
    <p:extLst>
      <p:ext uri="{BB962C8B-B14F-4D97-AF65-F5344CB8AC3E}">
        <p14:creationId xmlns:p14="http://schemas.microsoft.com/office/powerpoint/2010/main" val="135592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40210" y="1828800"/>
            <a:ext cx="805139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Role of government in autonomous and connected vehicles?</a:t>
            </a:r>
          </a:p>
          <a:p>
            <a:pPr marL="457200" lvl="1" indent="0">
              <a:buNone/>
            </a:pPr>
            <a:endParaRPr lang="en-US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948" y="2933623"/>
            <a:ext cx="1571625" cy="1485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563" y="2933623"/>
            <a:ext cx="1425985" cy="1500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121" y="3162223"/>
            <a:ext cx="16764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972" y="2971800"/>
            <a:ext cx="1439725" cy="1447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5411296"/>
            <a:ext cx="3600450" cy="7429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6210300"/>
            <a:ext cx="3981450" cy="647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4686223"/>
            <a:ext cx="40576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1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40210" y="1828800"/>
            <a:ext cx="805139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Personal versus System Level Impacts</a:t>
            </a:r>
          </a:p>
          <a:p>
            <a:pPr marL="457200" lvl="1" indent="0">
              <a:buNone/>
            </a:pPr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00400"/>
            <a:ext cx="38862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193" y="3200400"/>
            <a:ext cx="4341682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40210" y="1828800"/>
            <a:ext cx="805139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Personal Level </a:t>
            </a:r>
            <a:r>
              <a:rPr lang="en-US" kern="0" dirty="0"/>
              <a:t>D</a:t>
            </a:r>
            <a:r>
              <a:rPr lang="en-US" kern="0" dirty="0" smtClean="0"/>
              <a:t>ecision </a:t>
            </a:r>
          </a:p>
          <a:p>
            <a:pPr lvl="1"/>
            <a:r>
              <a:rPr lang="en-US" kern="0" dirty="0" smtClean="0"/>
              <a:t>Parking is $20 downtown so send autonomous car home or have it drive around the block instead of parking</a:t>
            </a:r>
          </a:p>
          <a:p>
            <a:r>
              <a:rPr lang="en-US" kern="0" dirty="0" smtClean="0"/>
              <a:t>System Level Impact</a:t>
            </a:r>
          </a:p>
          <a:p>
            <a:pPr lvl="1"/>
            <a:r>
              <a:rPr lang="en-US" kern="0" dirty="0" smtClean="0"/>
              <a:t>Extra miles on the system from </a:t>
            </a:r>
            <a:r>
              <a:rPr lang="en-US" b="1" kern="0" dirty="0" smtClean="0"/>
              <a:t>empty</a:t>
            </a:r>
            <a:r>
              <a:rPr lang="en-US" kern="0" dirty="0" smtClean="0"/>
              <a:t> trips</a:t>
            </a:r>
          </a:p>
          <a:p>
            <a:pPr marL="457200" lvl="1" indent="0"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485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40210" y="1828800"/>
            <a:ext cx="805139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Personal Level </a:t>
            </a:r>
            <a:r>
              <a:rPr lang="en-US" kern="0" dirty="0"/>
              <a:t>D</a:t>
            </a:r>
            <a:r>
              <a:rPr lang="en-US" kern="0" dirty="0" smtClean="0"/>
              <a:t>ecision </a:t>
            </a:r>
          </a:p>
          <a:p>
            <a:pPr lvl="1"/>
            <a:r>
              <a:rPr lang="en-US" kern="0" dirty="0"/>
              <a:t>S</a:t>
            </a:r>
            <a:r>
              <a:rPr lang="en-US" kern="0" dirty="0" smtClean="0"/>
              <a:t>hopping list ready so send the car to the school to pick up kids and go to the store as separate trip</a:t>
            </a:r>
          </a:p>
          <a:p>
            <a:r>
              <a:rPr lang="en-US" kern="0" dirty="0" smtClean="0"/>
              <a:t>System Level Impact</a:t>
            </a:r>
          </a:p>
          <a:p>
            <a:pPr lvl="1"/>
            <a:r>
              <a:rPr lang="en-US" kern="0" dirty="0" smtClean="0"/>
              <a:t>Extra miles on the system because of </a:t>
            </a:r>
            <a:r>
              <a:rPr lang="en-US" b="1" kern="0" dirty="0" smtClean="0"/>
              <a:t>extra </a:t>
            </a:r>
            <a:r>
              <a:rPr lang="en-US" kern="0" dirty="0" smtClean="0"/>
              <a:t>trips</a:t>
            </a:r>
          </a:p>
          <a:p>
            <a:pPr marL="457200" lvl="1" indent="0"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615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40210" y="1828800"/>
            <a:ext cx="805139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Personal Level </a:t>
            </a:r>
            <a:r>
              <a:rPr lang="en-US" kern="0" dirty="0"/>
              <a:t>D</a:t>
            </a:r>
            <a:r>
              <a:rPr lang="en-US" kern="0" dirty="0" smtClean="0"/>
              <a:t>ecision </a:t>
            </a:r>
          </a:p>
          <a:p>
            <a:pPr lvl="1"/>
            <a:r>
              <a:rPr lang="en-US" kern="0" dirty="0" smtClean="0"/>
              <a:t>Uber rides have gone down in price now that there is no driver labor costs, so use Uber  instead of transit</a:t>
            </a:r>
          </a:p>
          <a:p>
            <a:r>
              <a:rPr lang="en-US" kern="0" dirty="0" smtClean="0"/>
              <a:t>System Level Impact</a:t>
            </a:r>
          </a:p>
          <a:p>
            <a:pPr lvl="1"/>
            <a:r>
              <a:rPr lang="en-US" b="1" kern="0" dirty="0" smtClean="0"/>
              <a:t>Extra miles </a:t>
            </a:r>
            <a:r>
              <a:rPr lang="en-US" kern="0" dirty="0" smtClean="0"/>
              <a:t>on the system because of extra trips that used to be consolidated onto buses</a:t>
            </a:r>
          </a:p>
          <a:p>
            <a:pPr marL="457200" lvl="1" indent="0"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28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Vs. Connected Vehicles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40210" y="1828800"/>
            <a:ext cx="805139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Potential approaches?</a:t>
            </a:r>
          </a:p>
          <a:p>
            <a:pPr lvl="1"/>
            <a:r>
              <a:rPr lang="en-US" kern="0" dirty="0" smtClean="0"/>
              <a:t>Prioritize movement of people over movement of vehicles</a:t>
            </a:r>
          </a:p>
          <a:p>
            <a:pPr lvl="1"/>
            <a:r>
              <a:rPr lang="en-US" kern="0" dirty="0" smtClean="0"/>
              <a:t>Push adoption of technology so that mobility benefits can be realized earlier to offset increased travel</a:t>
            </a:r>
          </a:p>
          <a:p>
            <a:pPr lvl="1"/>
            <a:r>
              <a:rPr lang="en-US" kern="0" dirty="0" smtClean="0"/>
              <a:t>Regulate and/or tax “empty” miles</a:t>
            </a:r>
          </a:p>
          <a:p>
            <a:pPr lvl="1"/>
            <a:endParaRPr lang="en-US" kern="0" dirty="0" smtClean="0"/>
          </a:p>
          <a:p>
            <a:pPr marL="457200" lvl="1" indent="0">
              <a:buNone/>
            </a:pPr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5175365"/>
            <a:ext cx="2362200" cy="165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1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40210" y="1828800"/>
            <a:ext cx="805139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End of Traffic Lights?</a:t>
            </a:r>
          </a:p>
          <a:p>
            <a:pPr lvl="1"/>
            <a:r>
              <a:rPr lang="en-US" kern="0" dirty="0">
                <a:hlinkClick r:id="rId2"/>
              </a:rPr>
              <a:t>https://</a:t>
            </a:r>
            <a:r>
              <a:rPr lang="en-US" kern="0" dirty="0" smtClean="0">
                <a:hlinkClick r:id="rId2"/>
              </a:rPr>
              <a:t>youtu.be/kh7X-UKm9kw</a:t>
            </a:r>
            <a:r>
              <a:rPr lang="en-US" kern="0" dirty="0" smtClean="0"/>
              <a:t> </a:t>
            </a:r>
          </a:p>
          <a:p>
            <a:pPr marL="457200" lvl="1" indent="0">
              <a:buNone/>
            </a:pPr>
            <a:endParaRPr lang="en-US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048000"/>
            <a:ext cx="476405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and Connected Vehicles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40210" y="1828800"/>
            <a:ext cx="805139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Transition from horses to cars</a:t>
            </a:r>
          </a:p>
          <a:p>
            <a:pPr lvl="1"/>
            <a:r>
              <a:rPr lang="en-US" kern="0" dirty="0" smtClean="0"/>
              <a:t>Generally occurred in US between 1920 and 1939</a:t>
            </a:r>
          </a:p>
          <a:p>
            <a:pPr marL="457200" lvl="1" indent="0">
              <a:buNone/>
            </a:pPr>
            <a:endParaRPr lang="en-US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81400"/>
            <a:ext cx="4846842" cy="30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Transportation Change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14400" y="1736725"/>
            <a:ext cx="812759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r>
              <a:rPr lang="en-US" kern="0" dirty="0" smtClean="0"/>
              <a:t>Our transportation system has undergone incremental change as new transportation modes and technology have been developed</a:t>
            </a:r>
          </a:p>
          <a:p>
            <a:r>
              <a:rPr lang="en-US" kern="0" dirty="0" smtClean="0"/>
              <a:t>What would the system look like if we were building from scratch instead of adapting over time?</a:t>
            </a:r>
          </a:p>
          <a:p>
            <a:r>
              <a:rPr lang="en-US" kern="0" dirty="0" smtClean="0"/>
              <a:t>Does the adoption of autonomous and connected vehicles warrant an out-of-the-box, clean slate vision?</a:t>
            </a:r>
          </a:p>
          <a:p>
            <a:pPr lvl="1"/>
            <a:endParaRPr lang="en-US" kern="0" dirty="0" smtClean="0"/>
          </a:p>
          <a:p>
            <a:pPr marL="457200" lvl="1" indent="0"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0078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>
          <a:xfrm>
            <a:off x="1029929" y="138113"/>
            <a:ext cx="7543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Development of the Current Transportation System</a:t>
            </a:r>
            <a:endParaRPr lang="en-US" dirty="0" smtClean="0"/>
          </a:p>
        </p:txBody>
      </p:sp>
      <p:pic>
        <p:nvPicPr>
          <p:cNvPr id="9219" name="Picture 9" descr="Paestum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188774"/>
            <a:ext cx="4807671" cy="3200400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029929" y="19050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kern="0" dirty="0" smtClean="0"/>
              <a:t>Roman Roads </a:t>
            </a:r>
          </a:p>
          <a:p>
            <a:pPr lvl="1" eaLnBrk="1" hangingPunct="1">
              <a:defRPr/>
            </a:pPr>
            <a:r>
              <a:rPr lang="en-US" kern="0" dirty="0" smtClean="0"/>
              <a:t>300 B.C. to 400 A.D.</a:t>
            </a:r>
            <a:endParaRPr lang="en-US" kern="0" dirty="0" smtClean="0"/>
          </a:p>
        </p:txBody>
      </p:sp>
      <p:pic>
        <p:nvPicPr>
          <p:cNvPr id="5" name="Picture 7" descr="roa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/>
          <a:stretch/>
        </p:blipFill>
        <p:spPr>
          <a:xfrm>
            <a:off x="5638800" y="3156230"/>
            <a:ext cx="3389671" cy="3265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5" descr="roadma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905000"/>
            <a:ext cx="6408738" cy="472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029929" y="138113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/>
              <a:t>Development of the Current Transportation System</a:t>
            </a:r>
            <a:endParaRPr lang="en-US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8077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Early Roads</a:t>
            </a:r>
          </a:p>
          <a:p>
            <a:pPr lvl="1" eaLnBrk="1" hangingPunct="1">
              <a:defRPr/>
            </a:pPr>
            <a:r>
              <a:rPr lang="en-US" dirty="0" smtClean="0"/>
              <a:t>1795: </a:t>
            </a:r>
            <a:r>
              <a:rPr lang="en-US" dirty="0" smtClean="0"/>
              <a:t>Lancaster Turnpike – First toll road and </a:t>
            </a:r>
            <a:r>
              <a:rPr lang="en-US" dirty="0" smtClean="0"/>
              <a:t>first </a:t>
            </a:r>
            <a:r>
              <a:rPr lang="en-US" dirty="0" smtClean="0"/>
              <a:t>paved, engineered road in US</a:t>
            </a:r>
          </a:p>
        </p:txBody>
      </p:sp>
      <p:pic>
        <p:nvPicPr>
          <p:cNvPr id="13316" name="Picture 2" descr="http://www.mapsofpa.com/roadthumb/1796roadmapc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05200"/>
            <a:ext cx="4714875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Canal Boom</a:t>
            </a:r>
          </a:p>
          <a:p>
            <a:pPr lvl="1" eaLnBrk="1" hangingPunct="1">
              <a:defRPr/>
            </a:pPr>
            <a:r>
              <a:rPr lang="en-US" dirty="0" smtClean="0"/>
              <a:t>1820 – Erie Canal</a:t>
            </a:r>
          </a:p>
        </p:txBody>
      </p:sp>
      <p:pic>
        <p:nvPicPr>
          <p:cNvPr id="14340" name="Picture 4" descr="http://www.eriecanal.org/maps/NYScanalmap-18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28988"/>
            <a:ext cx="73914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http://www.eriecanal.org/images/general-1/Hill-18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4" b="5284"/>
          <a:stretch>
            <a:fillRect/>
          </a:stretch>
        </p:blipFill>
        <p:spPr bwMode="auto">
          <a:xfrm>
            <a:off x="5181600" y="1981200"/>
            <a:ext cx="39624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8077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Oregon Trail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400,000 relocated to </a:t>
            </a:r>
            <a:r>
              <a:rPr lang="en-US" dirty="0"/>
              <a:t>western US from ~ 1846-1869</a:t>
            </a: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33800"/>
            <a:ext cx="8436077" cy="2967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0772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U.S. Transportation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8077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Railroad Era</a:t>
            </a:r>
          </a:p>
          <a:p>
            <a:pPr lvl="1" eaLnBrk="1" hangingPunct="1">
              <a:defRPr/>
            </a:pPr>
            <a:r>
              <a:rPr lang="en-US" dirty="0" smtClean="0"/>
              <a:t>1869: Transcontinental Railroad Completed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15364" name="Picture 2" descr="Image:Transcontinental railroad route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124200"/>
            <a:ext cx="56388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1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mmer">
  <a:themeElements>
    <a:clrScheme name="Shimmer 8">
      <a:dk1>
        <a:srgbClr val="000000"/>
      </a:dk1>
      <a:lt1>
        <a:srgbClr val="D6DAE4"/>
      </a:lt1>
      <a:dk2>
        <a:srgbClr val="000099"/>
      </a:dk2>
      <a:lt2>
        <a:srgbClr val="FFFFFF"/>
      </a:lt2>
      <a:accent1>
        <a:srgbClr val="BFDEE3"/>
      </a:accent1>
      <a:accent2>
        <a:srgbClr val="C0C0C0"/>
      </a:accent2>
      <a:accent3>
        <a:srgbClr val="E8EAEF"/>
      </a:accent3>
      <a:accent4>
        <a:srgbClr val="000000"/>
      </a:accent4>
      <a:accent5>
        <a:srgbClr val="DCECEF"/>
      </a:accent5>
      <a:accent6>
        <a:srgbClr val="AEAEAE"/>
      </a:accent6>
      <a:hlink>
        <a:srgbClr val="3333CC"/>
      </a:hlink>
      <a:folHlink>
        <a:srgbClr val="5E93C9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6716</TotalTime>
  <Words>830</Words>
  <Application>Microsoft Office PowerPoint</Application>
  <PresentationFormat>On-screen Show (4:3)</PresentationFormat>
  <Paragraphs>147</Paragraphs>
  <Slides>39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Tahoma</vt:lpstr>
      <vt:lpstr>Wingdings</vt:lpstr>
      <vt:lpstr>Shimmer</vt:lpstr>
      <vt:lpstr>The Future of Transportation?</vt:lpstr>
      <vt:lpstr>Development of the Current Transportation System</vt:lpstr>
      <vt:lpstr>Development of the Current Transportation System</vt:lpstr>
      <vt:lpstr>Development of the Current Transportation System</vt:lpstr>
      <vt:lpstr>PowerPoint Presentation</vt:lpstr>
      <vt:lpstr>U.S. Transportation History</vt:lpstr>
      <vt:lpstr>U.S. Transportation History</vt:lpstr>
      <vt:lpstr>U.S. Transportation History</vt:lpstr>
      <vt:lpstr>U.S. Transportation History</vt:lpstr>
      <vt:lpstr>U.S. Transportation History</vt:lpstr>
      <vt:lpstr>U.S. Transportation History</vt:lpstr>
      <vt:lpstr>U.S. Transportation History</vt:lpstr>
      <vt:lpstr>U.S. Transportation History</vt:lpstr>
      <vt:lpstr>PowerPoint Presentation</vt:lpstr>
      <vt:lpstr>U.S. Transportation History</vt:lpstr>
      <vt:lpstr>U.S. Transportation History</vt:lpstr>
      <vt:lpstr>PowerPoint Presentation</vt:lpstr>
      <vt:lpstr>Transportation Future?</vt:lpstr>
      <vt:lpstr>U.S. Transportation History</vt:lpstr>
      <vt:lpstr>Autonomous and Connected Vehicles</vt:lpstr>
      <vt:lpstr>Autonomous and Connected Vehicles</vt:lpstr>
      <vt:lpstr>U.S. Transportation History</vt:lpstr>
      <vt:lpstr>PowerPoint Presentation</vt:lpstr>
      <vt:lpstr>Autonomous and Connected Vehicles</vt:lpstr>
      <vt:lpstr>Autonomous and Connected Vehicles</vt:lpstr>
      <vt:lpstr>Autonomous and Connected Vehicles</vt:lpstr>
      <vt:lpstr>Autonomous and Connected Vehicles</vt:lpstr>
      <vt:lpstr>Autonomous and Connected Vehicles</vt:lpstr>
      <vt:lpstr>Autonomous and Connected Vehicles</vt:lpstr>
      <vt:lpstr>Autonomous and Connected Vehicles</vt:lpstr>
      <vt:lpstr>Autonomous and Connected Vehicles</vt:lpstr>
      <vt:lpstr>Autonomous and Connected Vehicles</vt:lpstr>
      <vt:lpstr>Autonomous and Connected Vehicles</vt:lpstr>
      <vt:lpstr>Autonomous and Connected Vehicles</vt:lpstr>
      <vt:lpstr>Autonomous and Connected Vehicles</vt:lpstr>
      <vt:lpstr>Autonomous Vs. Connected Vehicles</vt:lpstr>
      <vt:lpstr>Autonomous and Connected Vehicles</vt:lpstr>
      <vt:lpstr>Autonomous and Connected Vehicles</vt:lpstr>
      <vt:lpstr>Managing Transportation Change</vt:lpstr>
    </vt:vector>
  </TitlesOfParts>
  <Company>University of Wyoming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Rhonda K. Young</dc:creator>
  <cp:lastModifiedBy>Young, Rhonda</cp:lastModifiedBy>
  <cp:revision>85</cp:revision>
  <cp:lastPrinted>2017-01-06T23:08:16Z</cp:lastPrinted>
  <dcterms:created xsi:type="dcterms:W3CDTF">2002-12-12T23:38:04Z</dcterms:created>
  <dcterms:modified xsi:type="dcterms:W3CDTF">2017-06-07T17:43:11Z</dcterms:modified>
</cp:coreProperties>
</file>