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33" r:id="rId5"/>
    <p:sldMasterId id="2147483743" r:id="rId6"/>
  </p:sldMasterIdLst>
  <p:notesMasterIdLst>
    <p:notesMasterId r:id="rId31"/>
  </p:notesMasterIdLst>
  <p:handoutMasterIdLst>
    <p:handoutMasterId r:id="rId32"/>
  </p:handoutMasterIdLst>
  <p:sldIdLst>
    <p:sldId id="307" r:id="rId7"/>
    <p:sldId id="394" r:id="rId8"/>
    <p:sldId id="407" r:id="rId9"/>
    <p:sldId id="293" r:id="rId10"/>
    <p:sldId id="259" r:id="rId11"/>
    <p:sldId id="334" r:id="rId12"/>
    <p:sldId id="285" r:id="rId13"/>
    <p:sldId id="309" r:id="rId14"/>
    <p:sldId id="355" r:id="rId15"/>
    <p:sldId id="338" r:id="rId16"/>
    <p:sldId id="393" r:id="rId17"/>
    <p:sldId id="318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406" r:id="rId26"/>
    <p:sldId id="350" r:id="rId27"/>
    <p:sldId id="384" r:id="rId28"/>
    <p:sldId id="360" r:id="rId29"/>
    <p:sldId id="281" r:id="rId30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CC00"/>
    <a:srgbClr val="663300"/>
    <a:srgbClr val="FF0000"/>
    <a:srgbClr val="0000CC"/>
    <a:srgbClr val="006600"/>
    <a:srgbClr val="6600CC"/>
    <a:srgbClr val="C4D82E"/>
    <a:srgbClr val="0077BE"/>
    <a:srgbClr val="82C3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919" autoAdjust="0"/>
  </p:normalViewPr>
  <p:slideViewPr>
    <p:cSldViewPr snapToGrid="0" snapToObjects="1">
      <p:cViewPr varScale="1">
        <p:scale>
          <a:sx n="91" d="100"/>
          <a:sy n="91" d="100"/>
        </p:scale>
        <p:origin x="157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31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079284-32CC-45DA-A658-B3FDA320E6D6}" type="doc">
      <dgm:prSet loTypeId="urn:microsoft.com/office/officeart/2005/8/layout/cycle6" loCatId="relationship" qsTypeId="urn:microsoft.com/office/officeart/2005/8/quickstyle/3d9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E02681E3-7647-45C6-9137-9E9541F080E1}">
      <dgm:prSet phldrT="[Text]" custT="1"/>
      <dgm:spPr>
        <a:solidFill>
          <a:srgbClr val="96D1F2"/>
        </a:solidFill>
      </dgm:spPr>
      <dgm:t>
        <a:bodyPr/>
        <a:lstStyle/>
        <a:p>
          <a:r>
            <a:rPr lang="en-US" sz="2800" b="1" dirty="0" smtClean="0"/>
            <a:t>Natural Gas</a:t>
          </a:r>
          <a:endParaRPr lang="en-US" sz="2800" b="1" dirty="0"/>
        </a:p>
      </dgm:t>
    </dgm:pt>
    <dgm:pt modelId="{8222C161-BDC9-409B-A6B5-85604173DD1D}" type="parTrans" cxnId="{A53E24A7-0C3B-48A7-8981-72E105FA155F}">
      <dgm:prSet/>
      <dgm:spPr/>
      <dgm:t>
        <a:bodyPr/>
        <a:lstStyle/>
        <a:p>
          <a:endParaRPr lang="en-US"/>
        </a:p>
      </dgm:t>
    </dgm:pt>
    <dgm:pt modelId="{A8F8B4F3-E684-4045-8BBD-716481515625}" type="sibTrans" cxnId="{A53E24A7-0C3B-48A7-8981-72E105FA155F}">
      <dgm:prSet/>
      <dgm:spPr/>
      <dgm:t>
        <a:bodyPr/>
        <a:lstStyle/>
        <a:p>
          <a:endParaRPr lang="en-US"/>
        </a:p>
      </dgm:t>
    </dgm:pt>
    <dgm:pt modelId="{2385AAAF-884B-46D7-8BFA-2D8F0A8B1299}">
      <dgm:prSet phldrT="[Text]" custT="1"/>
      <dgm:spPr>
        <a:solidFill>
          <a:srgbClr val="0077BE"/>
        </a:solidFill>
      </dgm:spPr>
      <dgm:t>
        <a:bodyPr/>
        <a:lstStyle/>
        <a:p>
          <a:r>
            <a:rPr lang="en-US" sz="2800" b="1" dirty="0" smtClean="0">
              <a:solidFill>
                <a:schemeClr val="bg1"/>
              </a:solidFill>
            </a:rPr>
            <a:t>Hydro</a:t>
          </a:r>
          <a:endParaRPr lang="en-US" sz="2800" b="1" dirty="0">
            <a:solidFill>
              <a:schemeClr val="bg1"/>
            </a:solidFill>
          </a:endParaRPr>
        </a:p>
      </dgm:t>
    </dgm:pt>
    <dgm:pt modelId="{22F5929D-739A-4721-9DE2-D3F1250AB290}" type="parTrans" cxnId="{08D2763A-D7E6-4629-8525-40D1EE7FEED7}">
      <dgm:prSet/>
      <dgm:spPr/>
      <dgm:t>
        <a:bodyPr/>
        <a:lstStyle/>
        <a:p>
          <a:endParaRPr lang="en-US"/>
        </a:p>
      </dgm:t>
    </dgm:pt>
    <dgm:pt modelId="{3302F12A-5FF4-4986-8432-DD86A50F3DD5}" type="sibTrans" cxnId="{08D2763A-D7E6-4629-8525-40D1EE7FEED7}">
      <dgm:prSet/>
      <dgm:spPr/>
      <dgm:t>
        <a:bodyPr/>
        <a:lstStyle/>
        <a:p>
          <a:endParaRPr lang="en-US"/>
        </a:p>
      </dgm:t>
    </dgm:pt>
    <dgm:pt modelId="{BA0C98FD-FE90-4084-AF50-863457141F8E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3200" b="1" dirty="0" smtClean="0"/>
            <a:t>Coal</a:t>
          </a:r>
          <a:endParaRPr lang="en-US" sz="3200" b="1" dirty="0"/>
        </a:p>
      </dgm:t>
    </dgm:pt>
    <dgm:pt modelId="{D7B5D66E-BB16-4563-B897-6F604CBF605F}" type="parTrans" cxnId="{E2C468C3-871D-4AB9-9CB5-84DB148DFE25}">
      <dgm:prSet/>
      <dgm:spPr/>
      <dgm:t>
        <a:bodyPr/>
        <a:lstStyle/>
        <a:p>
          <a:endParaRPr lang="en-US"/>
        </a:p>
      </dgm:t>
    </dgm:pt>
    <dgm:pt modelId="{5700DD33-16BA-476B-9EAA-5C45DECFF38F}" type="sibTrans" cxnId="{E2C468C3-871D-4AB9-9CB5-84DB148DFE25}">
      <dgm:prSet/>
      <dgm:spPr/>
      <dgm:t>
        <a:bodyPr/>
        <a:lstStyle/>
        <a:p>
          <a:endParaRPr lang="en-US"/>
        </a:p>
      </dgm:t>
    </dgm:pt>
    <dgm:pt modelId="{89C1CD71-6C7B-4C6A-B603-D52D708C3981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3200" b="1" dirty="0" smtClean="0"/>
            <a:t>Wind</a:t>
          </a:r>
          <a:endParaRPr lang="en-US" sz="3200" b="1" dirty="0"/>
        </a:p>
      </dgm:t>
    </dgm:pt>
    <dgm:pt modelId="{A79CF973-671C-42E3-B4E7-8D29429CD15E}" type="parTrans" cxnId="{86A87369-CA3A-4C89-BB08-8C16DCA6913E}">
      <dgm:prSet/>
      <dgm:spPr/>
      <dgm:t>
        <a:bodyPr/>
        <a:lstStyle/>
        <a:p>
          <a:endParaRPr lang="en-US"/>
        </a:p>
      </dgm:t>
    </dgm:pt>
    <dgm:pt modelId="{9A11EA7E-1D66-4170-806F-149E2479D06F}" type="sibTrans" cxnId="{86A87369-CA3A-4C89-BB08-8C16DCA6913E}">
      <dgm:prSet/>
      <dgm:spPr/>
      <dgm:t>
        <a:bodyPr/>
        <a:lstStyle/>
        <a:p>
          <a:endParaRPr lang="en-US"/>
        </a:p>
      </dgm:t>
    </dgm:pt>
    <dgm:pt modelId="{84BB5665-B6C9-4132-BE0A-4EDC785D18CC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Solar</a:t>
          </a:r>
          <a:endParaRPr lang="en-US" sz="2000" b="1" dirty="0">
            <a:solidFill>
              <a:schemeClr val="tx1"/>
            </a:solidFill>
          </a:endParaRPr>
        </a:p>
      </dgm:t>
    </dgm:pt>
    <dgm:pt modelId="{8A0E956D-AE75-460A-BBD5-57C2A7D420B8}" type="parTrans" cxnId="{4E539974-8846-4A35-9577-36D75051711D}">
      <dgm:prSet/>
      <dgm:spPr/>
      <dgm:t>
        <a:bodyPr/>
        <a:lstStyle/>
        <a:p>
          <a:endParaRPr lang="en-US"/>
        </a:p>
      </dgm:t>
    </dgm:pt>
    <dgm:pt modelId="{F723CA02-70EB-4DB2-9C8F-0DD507F98570}" type="sibTrans" cxnId="{4E539974-8846-4A35-9577-36D75051711D}">
      <dgm:prSet/>
      <dgm:spPr/>
      <dgm:t>
        <a:bodyPr/>
        <a:lstStyle/>
        <a:p>
          <a:endParaRPr lang="en-US"/>
        </a:p>
      </dgm:t>
    </dgm:pt>
    <dgm:pt modelId="{5728B5DE-95F9-47A2-8718-642CAAFDDD83}">
      <dgm:prSet phldrT="[Text]" custT="1"/>
      <dgm:spPr>
        <a:solidFill>
          <a:srgbClr val="EE9722"/>
        </a:solidFill>
      </dgm:spPr>
      <dgm:t>
        <a:bodyPr/>
        <a:lstStyle/>
        <a:p>
          <a:r>
            <a:rPr lang="en-US" sz="2800" b="1" dirty="0" smtClean="0"/>
            <a:t>Nuclear</a:t>
          </a:r>
          <a:endParaRPr lang="en-US" sz="2800" b="1" dirty="0"/>
        </a:p>
      </dgm:t>
    </dgm:pt>
    <dgm:pt modelId="{028E4331-C5E5-479A-8F1F-D3F50843ED37}" type="parTrans" cxnId="{1992AD48-82A2-42FC-9992-9851C2CC89E1}">
      <dgm:prSet/>
      <dgm:spPr/>
      <dgm:t>
        <a:bodyPr/>
        <a:lstStyle/>
        <a:p>
          <a:endParaRPr lang="en-US"/>
        </a:p>
      </dgm:t>
    </dgm:pt>
    <dgm:pt modelId="{06C8EEFF-6EA9-4E3C-9774-87540215319C}" type="sibTrans" cxnId="{1992AD48-82A2-42FC-9992-9851C2CC89E1}">
      <dgm:prSet/>
      <dgm:spPr/>
      <dgm:t>
        <a:bodyPr/>
        <a:lstStyle/>
        <a:p>
          <a:endParaRPr lang="en-US"/>
        </a:p>
      </dgm:t>
    </dgm:pt>
    <dgm:pt modelId="{7E7D5F52-ECE4-40EB-BD63-AF45FFA96989}">
      <dgm:prSet phldrT="[Text]" custT="1"/>
      <dgm:spPr>
        <a:solidFill>
          <a:srgbClr val="2CB34A"/>
        </a:solidFill>
      </dgm:spPr>
      <dgm:t>
        <a:bodyPr/>
        <a:lstStyle/>
        <a:p>
          <a:r>
            <a:rPr lang="en-US" sz="2800" b="1" dirty="0" err="1" smtClean="0"/>
            <a:t>Conser-vation</a:t>
          </a:r>
          <a:endParaRPr lang="en-US" sz="2800" b="1" dirty="0"/>
        </a:p>
      </dgm:t>
    </dgm:pt>
    <dgm:pt modelId="{9A3C357F-CC4E-4E94-BD34-4168BB4503FA}" type="parTrans" cxnId="{A4094AC4-EBF0-4659-98C9-4EB3B6650F2A}">
      <dgm:prSet/>
      <dgm:spPr/>
      <dgm:t>
        <a:bodyPr/>
        <a:lstStyle/>
        <a:p>
          <a:endParaRPr lang="en-US"/>
        </a:p>
      </dgm:t>
    </dgm:pt>
    <dgm:pt modelId="{137FF8D9-366D-4D25-A24E-07D6DCF22358}" type="sibTrans" cxnId="{A4094AC4-EBF0-4659-98C9-4EB3B6650F2A}">
      <dgm:prSet/>
      <dgm:spPr/>
      <dgm:t>
        <a:bodyPr/>
        <a:lstStyle/>
        <a:p>
          <a:endParaRPr lang="en-US"/>
        </a:p>
      </dgm:t>
    </dgm:pt>
    <dgm:pt modelId="{8495F330-327E-41F3-A99A-C7BC1D21DE50}">
      <dgm:prSet phldrT="[Text]" custT="1"/>
      <dgm:spPr>
        <a:solidFill>
          <a:srgbClr val="7E6246"/>
        </a:solidFill>
      </dgm:spPr>
      <dgm:t>
        <a:bodyPr/>
        <a:lstStyle/>
        <a:p>
          <a:r>
            <a:rPr lang="en-US" sz="2400" b="1" dirty="0" smtClean="0"/>
            <a:t>Biomass</a:t>
          </a:r>
          <a:endParaRPr lang="en-US" sz="2400" b="1" dirty="0"/>
        </a:p>
      </dgm:t>
    </dgm:pt>
    <dgm:pt modelId="{3978754D-C84F-40DA-BDD1-FC815C561C7C}" type="parTrans" cxnId="{F4B5B7E4-5939-4492-B4BB-9E67DF76CF28}">
      <dgm:prSet/>
      <dgm:spPr/>
      <dgm:t>
        <a:bodyPr/>
        <a:lstStyle/>
        <a:p>
          <a:endParaRPr lang="en-US"/>
        </a:p>
      </dgm:t>
    </dgm:pt>
    <dgm:pt modelId="{679CCB25-E5B6-4C7B-970F-84D397079FF1}" type="sibTrans" cxnId="{F4B5B7E4-5939-4492-B4BB-9E67DF76CF28}">
      <dgm:prSet/>
      <dgm:spPr/>
      <dgm:t>
        <a:bodyPr/>
        <a:lstStyle/>
        <a:p>
          <a:endParaRPr lang="en-US"/>
        </a:p>
      </dgm:t>
    </dgm:pt>
    <dgm:pt modelId="{880C3777-DEAE-492B-93BD-E07645FFCFD5}" type="pres">
      <dgm:prSet presAssocID="{0F079284-32CC-45DA-A658-B3FDA320E6D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E815C5-28A0-4061-A210-433561F52EF9}" type="pres">
      <dgm:prSet presAssocID="{E02681E3-7647-45C6-9137-9E9541F080E1}" presName="node" presStyleLbl="node1" presStyleIdx="0" presStyleCnt="8" custScaleX="138422" custScaleY="206034" custRadScaleRad="114551" custRadScaleInc="6493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56D1BE-0F81-4BC1-B05D-8AC96B29F7E1}" type="pres">
      <dgm:prSet presAssocID="{E02681E3-7647-45C6-9137-9E9541F080E1}" presName="spNode" presStyleCnt="0"/>
      <dgm:spPr/>
    </dgm:pt>
    <dgm:pt modelId="{600C2328-1394-424E-B05A-D7D6F621D86E}" type="pres">
      <dgm:prSet presAssocID="{A8F8B4F3-E684-4045-8BBD-716481515625}" presName="sibTrans" presStyleLbl="sibTrans1D1" presStyleIdx="0" presStyleCnt="8"/>
      <dgm:spPr/>
      <dgm:t>
        <a:bodyPr/>
        <a:lstStyle/>
        <a:p>
          <a:endParaRPr lang="en-US"/>
        </a:p>
      </dgm:t>
    </dgm:pt>
    <dgm:pt modelId="{E64747D9-2E6A-454A-9D1A-6C26423789D4}" type="pres">
      <dgm:prSet presAssocID="{2385AAAF-884B-46D7-8BFA-2D8F0A8B1299}" presName="node" presStyleLbl="node1" presStyleIdx="1" presStyleCnt="8" custScaleX="138422" custScaleY="206034" custRadScaleRad="91704" custRadScaleInc="-9053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97A94C-0FDA-4FBC-A82E-4714E3349F47}" type="pres">
      <dgm:prSet presAssocID="{2385AAAF-884B-46D7-8BFA-2D8F0A8B1299}" presName="spNode" presStyleCnt="0"/>
      <dgm:spPr/>
    </dgm:pt>
    <dgm:pt modelId="{3DA92D0F-4140-4A2C-B914-68D27358EC1F}" type="pres">
      <dgm:prSet presAssocID="{3302F12A-5FF4-4986-8432-DD86A50F3DD5}" presName="sibTrans" presStyleLbl="sibTrans1D1" presStyleIdx="1" presStyleCnt="8"/>
      <dgm:spPr/>
      <dgm:t>
        <a:bodyPr/>
        <a:lstStyle/>
        <a:p>
          <a:endParaRPr lang="en-US"/>
        </a:p>
      </dgm:t>
    </dgm:pt>
    <dgm:pt modelId="{95611F0D-8173-4C14-B3EF-9950FFA6EE8F}" type="pres">
      <dgm:prSet presAssocID="{BA0C98FD-FE90-4084-AF50-863457141F8E}" presName="node" presStyleLbl="node1" presStyleIdx="2" presStyleCnt="8" custScaleX="138422" custScaleY="206034" custRadScaleRad="111396" custRadScaleInc="3164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CFCFB8-F63C-4595-929B-BF5B9579F15D}" type="pres">
      <dgm:prSet presAssocID="{BA0C98FD-FE90-4084-AF50-863457141F8E}" presName="spNode" presStyleCnt="0"/>
      <dgm:spPr/>
    </dgm:pt>
    <dgm:pt modelId="{3CAEE4CA-E792-4C36-90AD-9C4DD9EB1F44}" type="pres">
      <dgm:prSet presAssocID="{5700DD33-16BA-476B-9EAA-5C45DECFF38F}" presName="sibTrans" presStyleLbl="sibTrans1D1" presStyleIdx="2" presStyleCnt="8"/>
      <dgm:spPr/>
      <dgm:t>
        <a:bodyPr/>
        <a:lstStyle/>
        <a:p>
          <a:endParaRPr lang="en-US"/>
        </a:p>
      </dgm:t>
    </dgm:pt>
    <dgm:pt modelId="{8998EB0B-7366-4D2E-A7C8-F5C70B734B96}" type="pres">
      <dgm:prSet presAssocID="{89C1CD71-6C7B-4C6A-B603-D52D708C3981}" presName="node" presStyleLbl="node1" presStyleIdx="3" presStyleCnt="8" custScaleX="138422" custScaleY="206034" custRadScaleRad="97004" custRadScaleInc="-11516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A3495-712C-4CB4-8981-54D3F2082C47}" type="pres">
      <dgm:prSet presAssocID="{89C1CD71-6C7B-4C6A-B603-D52D708C3981}" presName="spNode" presStyleCnt="0"/>
      <dgm:spPr/>
    </dgm:pt>
    <dgm:pt modelId="{39FEE664-8B6C-4121-8F00-9925F98868DD}" type="pres">
      <dgm:prSet presAssocID="{9A11EA7E-1D66-4170-806F-149E2479D06F}" presName="sibTrans" presStyleLbl="sibTrans1D1" presStyleIdx="3" presStyleCnt="8"/>
      <dgm:spPr/>
      <dgm:t>
        <a:bodyPr/>
        <a:lstStyle/>
        <a:p>
          <a:endParaRPr lang="en-US"/>
        </a:p>
      </dgm:t>
    </dgm:pt>
    <dgm:pt modelId="{CBBA6174-7834-4750-B8CB-31A7B586C51F}" type="pres">
      <dgm:prSet presAssocID="{84BB5665-B6C9-4132-BE0A-4EDC785D18CC}" presName="node" presStyleLbl="node1" presStyleIdx="4" presStyleCnt="8" custScaleX="138422" custScaleY="2060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6DD881-E7FE-4667-B2EB-E74D0CFF084E}" type="pres">
      <dgm:prSet presAssocID="{84BB5665-B6C9-4132-BE0A-4EDC785D18CC}" presName="spNode" presStyleCnt="0"/>
      <dgm:spPr/>
    </dgm:pt>
    <dgm:pt modelId="{AD6FF565-D28C-45EF-A51D-C52D0ADF56BC}" type="pres">
      <dgm:prSet presAssocID="{F723CA02-70EB-4DB2-9C8F-0DD507F98570}" presName="sibTrans" presStyleLbl="sibTrans1D1" presStyleIdx="4" presStyleCnt="8"/>
      <dgm:spPr/>
      <dgm:t>
        <a:bodyPr/>
        <a:lstStyle/>
        <a:p>
          <a:endParaRPr lang="en-US"/>
        </a:p>
      </dgm:t>
    </dgm:pt>
    <dgm:pt modelId="{9CE00922-23EE-432E-9406-220EFB55111F}" type="pres">
      <dgm:prSet presAssocID="{5728B5DE-95F9-47A2-8718-642CAAFDDD83}" presName="node" presStyleLbl="node1" presStyleIdx="5" presStyleCnt="8" custScaleX="138422" custScaleY="2060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DEC058-6431-4973-BF90-9E9B0B416B98}" type="pres">
      <dgm:prSet presAssocID="{5728B5DE-95F9-47A2-8718-642CAAFDDD83}" presName="spNode" presStyleCnt="0"/>
      <dgm:spPr/>
    </dgm:pt>
    <dgm:pt modelId="{7C4C46EA-C50A-415F-992E-B4E3D2FFB87B}" type="pres">
      <dgm:prSet presAssocID="{06C8EEFF-6EA9-4E3C-9774-87540215319C}" presName="sibTrans" presStyleLbl="sibTrans1D1" presStyleIdx="5" presStyleCnt="8"/>
      <dgm:spPr/>
      <dgm:t>
        <a:bodyPr/>
        <a:lstStyle/>
        <a:p>
          <a:endParaRPr lang="en-US"/>
        </a:p>
      </dgm:t>
    </dgm:pt>
    <dgm:pt modelId="{BDD2FC9E-AB6E-424F-8E40-DDD5F73AE565}" type="pres">
      <dgm:prSet presAssocID="{7E7D5F52-ECE4-40EB-BD63-AF45FFA96989}" presName="node" presStyleLbl="node1" presStyleIdx="6" presStyleCnt="8" custScaleX="138422" custScaleY="206034" custRadScaleRad="109631" custRadScaleInc="9986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4F9262-1C64-4F96-B6AC-7C353A3A0AE4}" type="pres">
      <dgm:prSet presAssocID="{7E7D5F52-ECE4-40EB-BD63-AF45FFA96989}" presName="spNode" presStyleCnt="0"/>
      <dgm:spPr/>
    </dgm:pt>
    <dgm:pt modelId="{EE0D505A-23CA-4266-BD2C-D65AFC85DD79}" type="pres">
      <dgm:prSet presAssocID="{137FF8D9-366D-4D25-A24E-07D6DCF22358}" presName="sibTrans" presStyleLbl="sibTrans1D1" presStyleIdx="6" presStyleCnt="8"/>
      <dgm:spPr/>
      <dgm:t>
        <a:bodyPr/>
        <a:lstStyle/>
        <a:p>
          <a:endParaRPr lang="en-US"/>
        </a:p>
      </dgm:t>
    </dgm:pt>
    <dgm:pt modelId="{DE604E21-8B1B-4C70-BB75-A11AA01C5FC2}" type="pres">
      <dgm:prSet presAssocID="{8495F330-327E-41F3-A99A-C7BC1D21DE50}" presName="node" presStyleLbl="node1" presStyleIdx="7" presStyleCnt="8" custScaleX="138422" custScaleY="206034" custRadScaleRad="89466" custRadScaleInc="3805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FFCBD0-F207-4C71-9289-14D5A2C9264A}" type="pres">
      <dgm:prSet presAssocID="{8495F330-327E-41F3-A99A-C7BC1D21DE50}" presName="spNode" presStyleCnt="0"/>
      <dgm:spPr/>
    </dgm:pt>
    <dgm:pt modelId="{E971DDC7-94C5-4A45-A623-484A60E78D75}" type="pres">
      <dgm:prSet presAssocID="{679CCB25-E5B6-4C7B-970F-84D397079FF1}" presName="sibTrans" presStyleLbl="sibTrans1D1" presStyleIdx="7" presStyleCnt="8"/>
      <dgm:spPr/>
      <dgm:t>
        <a:bodyPr/>
        <a:lstStyle/>
        <a:p>
          <a:endParaRPr lang="en-US"/>
        </a:p>
      </dgm:t>
    </dgm:pt>
  </dgm:ptLst>
  <dgm:cxnLst>
    <dgm:cxn modelId="{F4B5B7E4-5939-4492-B4BB-9E67DF76CF28}" srcId="{0F079284-32CC-45DA-A658-B3FDA320E6D6}" destId="{8495F330-327E-41F3-A99A-C7BC1D21DE50}" srcOrd="7" destOrd="0" parTransId="{3978754D-C84F-40DA-BDD1-FC815C561C7C}" sibTransId="{679CCB25-E5B6-4C7B-970F-84D397079FF1}"/>
    <dgm:cxn modelId="{3FF84C50-349C-4E08-BE80-C457CA92D8ED}" type="presOf" srcId="{2385AAAF-884B-46D7-8BFA-2D8F0A8B1299}" destId="{E64747D9-2E6A-454A-9D1A-6C26423789D4}" srcOrd="0" destOrd="0" presId="urn:microsoft.com/office/officeart/2005/8/layout/cycle6"/>
    <dgm:cxn modelId="{505CA809-15A3-425D-9439-893DC020AEFA}" type="presOf" srcId="{F723CA02-70EB-4DB2-9C8F-0DD507F98570}" destId="{AD6FF565-D28C-45EF-A51D-C52D0ADF56BC}" srcOrd="0" destOrd="0" presId="urn:microsoft.com/office/officeart/2005/8/layout/cycle6"/>
    <dgm:cxn modelId="{9CEEAB50-B003-49A5-BCE9-ADC8CAC12FFC}" type="presOf" srcId="{06C8EEFF-6EA9-4E3C-9774-87540215319C}" destId="{7C4C46EA-C50A-415F-992E-B4E3D2FFB87B}" srcOrd="0" destOrd="0" presId="urn:microsoft.com/office/officeart/2005/8/layout/cycle6"/>
    <dgm:cxn modelId="{496E0235-D7FE-48BD-A5CC-8FB763616928}" type="presOf" srcId="{BA0C98FD-FE90-4084-AF50-863457141F8E}" destId="{95611F0D-8173-4C14-B3EF-9950FFA6EE8F}" srcOrd="0" destOrd="0" presId="urn:microsoft.com/office/officeart/2005/8/layout/cycle6"/>
    <dgm:cxn modelId="{BA73F0E0-55FB-43BA-B2F5-163437262549}" type="presOf" srcId="{0F079284-32CC-45DA-A658-B3FDA320E6D6}" destId="{880C3777-DEAE-492B-93BD-E07645FFCFD5}" srcOrd="0" destOrd="0" presId="urn:microsoft.com/office/officeart/2005/8/layout/cycle6"/>
    <dgm:cxn modelId="{7D23B552-2F9F-4DAA-8DE7-DAC1D452F6C2}" type="presOf" srcId="{A8F8B4F3-E684-4045-8BBD-716481515625}" destId="{600C2328-1394-424E-B05A-D7D6F621D86E}" srcOrd="0" destOrd="0" presId="urn:microsoft.com/office/officeart/2005/8/layout/cycle6"/>
    <dgm:cxn modelId="{1992AD48-82A2-42FC-9992-9851C2CC89E1}" srcId="{0F079284-32CC-45DA-A658-B3FDA320E6D6}" destId="{5728B5DE-95F9-47A2-8718-642CAAFDDD83}" srcOrd="5" destOrd="0" parTransId="{028E4331-C5E5-479A-8F1F-D3F50843ED37}" sibTransId="{06C8EEFF-6EA9-4E3C-9774-87540215319C}"/>
    <dgm:cxn modelId="{7A87058E-052A-4FD2-B249-4283B0FA80E6}" type="presOf" srcId="{9A11EA7E-1D66-4170-806F-149E2479D06F}" destId="{39FEE664-8B6C-4121-8F00-9925F98868DD}" srcOrd="0" destOrd="0" presId="urn:microsoft.com/office/officeart/2005/8/layout/cycle6"/>
    <dgm:cxn modelId="{762FFB4D-EFDA-41C0-B4B6-799863AD0D06}" type="presOf" srcId="{89C1CD71-6C7B-4C6A-B603-D52D708C3981}" destId="{8998EB0B-7366-4D2E-A7C8-F5C70B734B96}" srcOrd="0" destOrd="0" presId="urn:microsoft.com/office/officeart/2005/8/layout/cycle6"/>
    <dgm:cxn modelId="{5AB7B0BC-80B7-4C20-8FBD-5BF26B7EA00C}" type="presOf" srcId="{3302F12A-5FF4-4986-8432-DD86A50F3DD5}" destId="{3DA92D0F-4140-4A2C-B914-68D27358EC1F}" srcOrd="0" destOrd="0" presId="urn:microsoft.com/office/officeart/2005/8/layout/cycle6"/>
    <dgm:cxn modelId="{C74FBFD0-9837-4AB7-ADA5-CE310B78DBF0}" type="presOf" srcId="{137FF8D9-366D-4D25-A24E-07D6DCF22358}" destId="{EE0D505A-23CA-4266-BD2C-D65AFC85DD79}" srcOrd="0" destOrd="0" presId="urn:microsoft.com/office/officeart/2005/8/layout/cycle6"/>
    <dgm:cxn modelId="{17A7014B-7225-4B20-BCA4-50B50DCB4A31}" type="presOf" srcId="{5700DD33-16BA-476B-9EAA-5C45DECFF38F}" destId="{3CAEE4CA-E792-4C36-90AD-9C4DD9EB1F44}" srcOrd="0" destOrd="0" presId="urn:microsoft.com/office/officeart/2005/8/layout/cycle6"/>
    <dgm:cxn modelId="{98338221-C0FF-4A6A-BBB9-91F30BFC0BBC}" type="presOf" srcId="{E02681E3-7647-45C6-9137-9E9541F080E1}" destId="{6DE815C5-28A0-4061-A210-433561F52EF9}" srcOrd="0" destOrd="0" presId="urn:microsoft.com/office/officeart/2005/8/layout/cycle6"/>
    <dgm:cxn modelId="{4E539974-8846-4A35-9577-36D75051711D}" srcId="{0F079284-32CC-45DA-A658-B3FDA320E6D6}" destId="{84BB5665-B6C9-4132-BE0A-4EDC785D18CC}" srcOrd="4" destOrd="0" parTransId="{8A0E956D-AE75-460A-BBD5-57C2A7D420B8}" sibTransId="{F723CA02-70EB-4DB2-9C8F-0DD507F98570}"/>
    <dgm:cxn modelId="{A53E24A7-0C3B-48A7-8981-72E105FA155F}" srcId="{0F079284-32CC-45DA-A658-B3FDA320E6D6}" destId="{E02681E3-7647-45C6-9137-9E9541F080E1}" srcOrd="0" destOrd="0" parTransId="{8222C161-BDC9-409B-A6B5-85604173DD1D}" sibTransId="{A8F8B4F3-E684-4045-8BBD-716481515625}"/>
    <dgm:cxn modelId="{4A45AB74-219A-4860-B940-0C5EB54E089A}" type="presOf" srcId="{679CCB25-E5B6-4C7B-970F-84D397079FF1}" destId="{E971DDC7-94C5-4A45-A623-484A60E78D75}" srcOrd="0" destOrd="0" presId="urn:microsoft.com/office/officeart/2005/8/layout/cycle6"/>
    <dgm:cxn modelId="{A955773E-AB05-4439-9452-D611630C3AB5}" type="presOf" srcId="{84BB5665-B6C9-4132-BE0A-4EDC785D18CC}" destId="{CBBA6174-7834-4750-B8CB-31A7B586C51F}" srcOrd="0" destOrd="0" presId="urn:microsoft.com/office/officeart/2005/8/layout/cycle6"/>
    <dgm:cxn modelId="{E2C468C3-871D-4AB9-9CB5-84DB148DFE25}" srcId="{0F079284-32CC-45DA-A658-B3FDA320E6D6}" destId="{BA0C98FD-FE90-4084-AF50-863457141F8E}" srcOrd="2" destOrd="0" parTransId="{D7B5D66E-BB16-4563-B897-6F604CBF605F}" sibTransId="{5700DD33-16BA-476B-9EAA-5C45DECFF38F}"/>
    <dgm:cxn modelId="{0E7CD30E-7A34-4AE8-8336-67FBC26C3C9A}" type="presOf" srcId="{8495F330-327E-41F3-A99A-C7BC1D21DE50}" destId="{DE604E21-8B1B-4C70-BB75-A11AA01C5FC2}" srcOrd="0" destOrd="0" presId="urn:microsoft.com/office/officeart/2005/8/layout/cycle6"/>
    <dgm:cxn modelId="{A86C51C8-B8F4-4EE0-B730-E87ED6F27FBF}" type="presOf" srcId="{7E7D5F52-ECE4-40EB-BD63-AF45FFA96989}" destId="{BDD2FC9E-AB6E-424F-8E40-DDD5F73AE565}" srcOrd="0" destOrd="0" presId="urn:microsoft.com/office/officeart/2005/8/layout/cycle6"/>
    <dgm:cxn modelId="{86A87369-CA3A-4C89-BB08-8C16DCA6913E}" srcId="{0F079284-32CC-45DA-A658-B3FDA320E6D6}" destId="{89C1CD71-6C7B-4C6A-B603-D52D708C3981}" srcOrd="3" destOrd="0" parTransId="{A79CF973-671C-42E3-B4E7-8D29429CD15E}" sibTransId="{9A11EA7E-1D66-4170-806F-149E2479D06F}"/>
    <dgm:cxn modelId="{08D2763A-D7E6-4629-8525-40D1EE7FEED7}" srcId="{0F079284-32CC-45DA-A658-B3FDA320E6D6}" destId="{2385AAAF-884B-46D7-8BFA-2D8F0A8B1299}" srcOrd="1" destOrd="0" parTransId="{22F5929D-739A-4721-9DE2-D3F1250AB290}" sibTransId="{3302F12A-5FF4-4986-8432-DD86A50F3DD5}"/>
    <dgm:cxn modelId="{8E6ADAA0-DBF0-4562-9391-60FB439139CB}" type="presOf" srcId="{5728B5DE-95F9-47A2-8718-642CAAFDDD83}" destId="{9CE00922-23EE-432E-9406-220EFB55111F}" srcOrd="0" destOrd="0" presId="urn:microsoft.com/office/officeart/2005/8/layout/cycle6"/>
    <dgm:cxn modelId="{A4094AC4-EBF0-4659-98C9-4EB3B6650F2A}" srcId="{0F079284-32CC-45DA-A658-B3FDA320E6D6}" destId="{7E7D5F52-ECE4-40EB-BD63-AF45FFA96989}" srcOrd="6" destOrd="0" parTransId="{9A3C357F-CC4E-4E94-BD34-4168BB4503FA}" sibTransId="{137FF8D9-366D-4D25-A24E-07D6DCF22358}"/>
    <dgm:cxn modelId="{6C2860AF-BA0F-4FE5-B46D-5998AFBBFEF3}" type="presParOf" srcId="{880C3777-DEAE-492B-93BD-E07645FFCFD5}" destId="{6DE815C5-28A0-4061-A210-433561F52EF9}" srcOrd="0" destOrd="0" presId="urn:microsoft.com/office/officeart/2005/8/layout/cycle6"/>
    <dgm:cxn modelId="{44111B9F-C74C-42B9-A739-BA99FF76E6DC}" type="presParOf" srcId="{880C3777-DEAE-492B-93BD-E07645FFCFD5}" destId="{E356D1BE-0F81-4BC1-B05D-8AC96B29F7E1}" srcOrd="1" destOrd="0" presId="urn:microsoft.com/office/officeart/2005/8/layout/cycle6"/>
    <dgm:cxn modelId="{12A2EA1D-86F3-48E6-8C0D-2530AA1CEDE2}" type="presParOf" srcId="{880C3777-DEAE-492B-93BD-E07645FFCFD5}" destId="{600C2328-1394-424E-B05A-D7D6F621D86E}" srcOrd="2" destOrd="0" presId="urn:microsoft.com/office/officeart/2005/8/layout/cycle6"/>
    <dgm:cxn modelId="{C3573755-09DD-4826-978F-673007B5C432}" type="presParOf" srcId="{880C3777-DEAE-492B-93BD-E07645FFCFD5}" destId="{E64747D9-2E6A-454A-9D1A-6C26423789D4}" srcOrd="3" destOrd="0" presId="urn:microsoft.com/office/officeart/2005/8/layout/cycle6"/>
    <dgm:cxn modelId="{EA92562B-9D1D-4854-8897-E0874D740519}" type="presParOf" srcId="{880C3777-DEAE-492B-93BD-E07645FFCFD5}" destId="{0297A94C-0FDA-4FBC-A82E-4714E3349F47}" srcOrd="4" destOrd="0" presId="urn:microsoft.com/office/officeart/2005/8/layout/cycle6"/>
    <dgm:cxn modelId="{9E886A38-6DF2-403D-AAD7-FB9E87DACFA6}" type="presParOf" srcId="{880C3777-DEAE-492B-93BD-E07645FFCFD5}" destId="{3DA92D0F-4140-4A2C-B914-68D27358EC1F}" srcOrd="5" destOrd="0" presId="urn:microsoft.com/office/officeart/2005/8/layout/cycle6"/>
    <dgm:cxn modelId="{F3CBEB20-DBF9-4AD1-BCB0-8626680E58B4}" type="presParOf" srcId="{880C3777-DEAE-492B-93BD-E07645FFCFD5}" destId="{95611F0D-8173-4C14-B3EF-9950FFA6EE8F}" srcOrd="6" destOrd="0" presId="urn:microsoft.com/office/officeart/2005/8/layout/cycle6"/>
    <dgm:cxn modelId="{B417CB37-ABD3-4C94-8876-7ACD7C0923F0}" type="presParOf" srcId="{880C3777-DEAE-492B-93BD-E07645FFCFD5}" destId="{BBCFCFB8-F63C-4595-929B-BF5B9579F15D}" srcOrd="7" destOrd="0" presId="urn:microsoft.com/office/officeart/2005/8/layout/cycle6"/>
    <dgm:cxn modelId="{F23315E9-8CC9-47C3-A2B2-48084FA8EE5D}" type="presParOf" srcId="{880C3777-DEAE-492B-93BD-E07645FFCFD5}" destId="{3CAEE4CA-E792-4C36-90AD-9C4DD9EB1F44}" srcOrd="8" destOrd="0" presId="urn:microsoft.com/office/officeart/2005/8/layout/cycle6"/>
    <dgm:cxn modelId="{3A493A69-F132-4806-BC78-CDCCAA3197C9}" type="presParOf" srcId="{880C3777-DEAE-492B-93BD-E07645FFCFD5}" destId="{8998EB0B-7366-4D2E-A7C8-F5C70B734B96}" srcOrd="9" destOrd="0" presId="urn:microsoft.com/office/officeart/2005/8/layout/cycle6"/>
    <dgm:cxn modelId="{D42A828D-5843-43F8-A5E4-257538DF79DB}" type="presParOf" srcId="{880C3777-DEAE-492B-93BD-E07645FFCFD5}" destId="{826A3495-712C-4CB4-8981-54D3F2082C47}" srcOrd="10" destOrd="0" presId="urn:microsoft.com/office/officeart/2005/8/layout/cycle6"/>
    <dgm:cxn modelId="{E3416DB5-7A92-48CE-9262-263CF2F31D5B}" type="presParOf" srcId="{880C3777-DEAE-492B-93BD-E07645FFCFD5}" destId="{39FEE664-8B6C-4121-8F00-9925F98868DD}" srcOrd="11" destOrd="0" presId="urn:microsoft.com/office/officeart/2005/8/layout/cycle6"/>
    <dgm:cxn modelId="{72F4562F-40E4-4920-9F3F-56FC8BC4EF6C}" type="presParOf" srcId="{880C3777-DEAE-492B-93BD-E07645FFCFD5}" destId="{CBBA6174-7834-4750-B8CB-31A7B586C51F}" srcOrd="12" destOrd="0" presId="urn:microsoft.com/office/officeart/2005/8/layout/cycle6"/>
    <dgm:cxn modelId="{3ABED36D-65A9-4D4C-B64E-11866AD50B4B}" type="presParOf" srcId="{880C3777-DEAE-492B-93BD-E07645FFCFD5}" destId="{DC6DD881-E7FE-4667-B2EB-E74D0CFF084E}" srcOrd="13" destOrd="0" presId="urn:microsoft.com/office/officeart/2005/8/layout/cycle6"/>
    <dgm:cxn modelId="{3270DC98-8AE3-4E3E-9A9E-BD8447D8FCA9}" type="presParOf" srcId="{880C3777-DEAE-492B-93BD-E07645FFCFD5}" destId="{AD6FF565-D28C-45EF-A51D-C52D0ADF56BC}" srcOrd="14" destOrd="0" presId="urn:microsoft.com/office/officeart/2005/8/layout/cycle6"/>
    <dgm:cxn modelId="{5829530E-A5B5-417D-B4C9-4607AF2BA6A6}" type="presParOf" srcId="{880C3777-DEAE-492B-93BD-E07645FFCFD5}" destId="{9CE00922-23EE-432E-9406-220EFB55111F}" srcOrd="15" destOrd="0" presId="urn:microsoft.com/office/officeart/2005/8/layout/cycle6"/>
    <dgm:cxn modelId="{DEBD87F1-DAE4-4B3A-B810-3739D520CCD2}" type="presParOf" srcId="{880C3777-DEAE-492B-93BD-E07645FFCFD5}" destId="{13DEC058-6431-4973-BF90-9E9B0B416B98}" srcOrd="16" destOrd="0" presId="urn:microsoft.com/office/officeart/2005/8/layout/cycle6"/>
    <dgm:cxn modelId="{B9395980-3404-4C32-9F92-696E26684D18}" type="presParOf" srcId="{880C3777-DEAE-492B-93BD-E07645FFCFD5}" destId="{7C4C46EA-C50A-415F-992E-B4E3D2FFB87B}" srcOrd="17" destOrd="0" presId="urn:microsoft.com/office/officeart/2005/8/layout/cycle6"/>
    <dgm:cxn modelId="{FF3E1B00-8E52-4466-9858-63A115185E20}" type="presParOf" srcId="{880C3777-DEAE-492B-93BD-E07645FFCFD5}" destId="{BDD2FC9E-AB6E-424F-8E40-DDD5F73AE565}" srcOrd="18" destOrd="0" presId="urn:microsoft.com/office/officeart/2005/8/layout/cycle6"/>
    <dgm:cxn modelId="{8646F712-B633-428C-9498-EAFEB4EC3B57}" type="presParOf" srcId="{880C3777-DEAE-492B-93BD-E07645FFCFD5}" destId="{D44F9262-1C64-4F96-B6AC-7C353A3A0AE4}" srcOrd="19" destOrd="0" presId="urn:microsoft.com/office/officeart/2005/8/layout/cycle6"/>
    <dgm:cxn modelId="{960F4D7D-221F-463A-858D-3B0258CD450F}" type="presParOf" srcId="{880C3777-DEAE-492B-93BD-E07645FFCFD5}" destId="{EE0D505A-23CA-4266-BD2C-D65AFC85DD79}" srcOrd="20" destOrd="0" presId="urn:microsoft.com/office/officeart/2005/8/layout/cycle6"/>
    <dgm:cxn modelId="{A5AC2D6D-8671-4AB0-9F98-6C2997B5B2A4}" type="presParOf" srcId="{880C3777-DEAE-492B-93BD-E07645FFCFD5}" destId="{DE604E21-8B1B-4C70-BB75-A11AA01C5FC2}" srcOrd="21" destOrd="0" presId="urn:microsoft.com/office/officeart/2005/8/layout/cycle6"/>
    <dgm:cxn modelId="{3264DAE2-7C04-4590-B830-74CCE96C3DA8}" type="presParOf" srcId="{880C3777-DEAE-492B-93BD-E07645FFCFD5}" destId="{50FFCBD0-F207-4C71-9289-14D5A2C9264A}" srcOrd="22" destOrd="0" presId="urn:microsoft.com/office/officeart/2005/8/layout/cycle6"/>
    <dgm:cxn modelId="{D4806E65-5359-4038-BEFA-B4AD19A20289}" type="presParOf" srcId="{880C3777-DEAE-492B-93BD-E07645FFCFD5}" destId="{E971DDC7-94C5-4A45-A623-484A60E78D75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66BF07-B324-4C7F-BB11-32A0946440DE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3B9FD0-B6B5-4056-BEE6-9FE1963D3967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Meets Wash. </a:t>
          </a:r>
          <a:br>
            <a:rPr lang="en-US" dirty="0" smtClean="0">
              <a:solidFill>
                <a:schemeClr val="bg1"/>
              </a:solidFill>
            </a:rPr>
          </a:br>
          <a:r>
            <a:rPr lang="en-US" dirty="0" smtClean="0">
              <a:solidFill>
                <a:schemeClr val="bg1"/>
              </a:solidFill>
            </a:rPr>
            <a:t>Renewable Portfolio Standards</a:t>
          </a:r>
          <a:endParaRPr lang="en-US" dirty="0">
            <a:solidFill>
              <a:schemeClr val="bg1"/>
            </a:solidFill>
          </a:endParaRPr>
        </a:p>
      </dgm:t>
    </dgm:pt>
    <dgm:pt modelId="{B07FA56D-4A1E-4B18-9A2B-D4F3E44DF83F}" type="parTrans" cxnId="{516F9271-6088-4B5D-9623-0B86FCCE91AD}">
      <dgm:prSet/>
      <dgm:spPr/>
      <dgm:t>
        <a:bodyPr/>
        <a:lstStyle/>
        <a:p>
          <a:endParaRPr lang="en-US"/>
        </a:p>
      </dgm:t>
    </dgm:pt>
    <dgm:pt modelId="{E3B9F2CC-2052-4CF9-B1A0-F52D76089B93}" type="sibTrans" cxnId="{516F9271-6088-4B5D-9623-0B86FCCE91AD}">
      <dgm:prSet/>
      <dgm:spPr/>
      <dgm:t>
        <a:bodyPr/>
        <a:lstStyle/>
        <a:p>
          <a:endParaRPr lang="en-US"/>
        </a:p>
      </dgm:t>
    </dgm:pt>
    <dgm:pt modelId="{4B3EBD6A-5E54-44F3-B78E-5BFFB4B5D856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Dependable/can be generated on demand to meet peak demand</a:t>
          </a:r>
          <a:endParaRPr lang="en-US" dirty="0">
            <a:solidFill>
              <a:schemeClr val="bg1"/>
            </a:solidFill>
          </a:endParaRPr>
        </a:p>
      </dgm:t>
    </dgm:pt>
    <dgm:pt modelId="{69E01EC9-2850-417C-AB5D-5936F917A7FC}" type="parTrans" cxnId="{4EB82359-AD5D-4FCD-B36A-AAEFB3BB1CC2}">
      <dgm:prSet/>
      <dgm:spPr/>
      <dgm:t>
        <a:bodyPr/>
        <a:lstStyle/>
        <a:p>
          <a:endParaRPr lang="en-US"/>
        </a:p>
      </dgm:t>
    </dgm:pt>
    <dgm:pt modelId="{97867044-AB31-4386-819D-1108BC4AD871}" type="sibTrans" cxnId="{4EB82359-AD5D-4FCD-B36A-AAEFB3BB1CC2}">
      <dgm:prSet/>
      <dgm:spPr/>
      <dgm:t>
        <a:bodyPr/>
        <a:lstStyle/>
        <a:p>
          <a:endParaRPr lang="en-US"/>
        </a:p>
      </dgm:t>
    </dgm:pt>
    <dgm:pt modelId="{BA794076-3116-415E-B167-3CDB0D2AF715}" type="pres">
      <dgm:prSet presAssocID="{4566BF07-B324-4C7F-BB11-32A0946440D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B38AA9-4FA4-416B-9D86-502BCE11B704}" type="pres">
      <dgm:prSet presAssocID="{A33B9FD0-B6B5-4056-BEE6-9FE1963D3967}" presName="arrow" presStyleLbl="node1" presStyleIdx="0" presStyleCnt="2" custScaleX="72040" custScaleY="1001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1260BF-70F0-4499-8338-0429B8B32DF0}" type="pres">
      <dgm:prSet presAssocID="{4B3EBD6A-5E54-44F3-B78E-5BFFB4B5D856}" presName="arrow" presStyleLbl="node1" presStyleIdx="1" presStyleCnt="2" custScaleX="72040" custScaleY="1001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92CAE8-1E05-419B-8C31-65F804734BCA}" type="presOf" srcId="{4566BF07-B324-4C7F-BB11-32A0946440DE}" destId="{BA794076-3116-415E-B167-3CDB0D2AF715}" srcOrd="0" destOrd="0" presId="urn:microsoft.com/office/officeart/2005/8/layout/arrow5"/>
    <dgm:cxn modelId="{C398411A-F40B-4659-8430-CD938C784F77}" type="presOf" srcId="{4B3EBD6A-5E54-44F3-B78E-5BFFB4B5D856}" destId="{EB1260BF-70F0-4499-8338-0429B8B32DF0}" srcOrd="0" destOrd="0" presId="urn:microsoft.com/office/officeart/2005/8/layout/arrow5"/>
    <dgm:cxn modelId="{A4710BB1-B7CA-4BEA-8FDF-81334ABE9505}" type="presOf" srcId="{A33B9FD0-B6B5-4056-BEE6-9FE1963D3967}" destId="{E9B38AA9-4FA4-416B-9D86-502BCE11B704}" srcOrd="0" destOrd="0" presId="urn:microsoft.com/office/officeart/2005/8/layout/arrow5"/>
    <dgm:cxn modelId="{4EB82359-AD5D-4FCD-B36A-AAEFB3BB1CC2}" srcId="{4566BF07-B324-4C7F-BB11-32A0946440DE}" destId="{4B3EBD6A-5E54-44F3-B78E-5BFFB4B5D856}" srcOrd="1" destOrd="0" parTransId="{69E01EC9-2850-417C-AB5D-5936F917A7FC}" sibTransId="{97867044-AB31-4386-819D-1108BC4AD871}"/>
    <dgm:cxn modelId="{516F9271-6088-4B5D-9623-0B86FCCE91AD}" srcId="{4566BF07-B324-4C7F-BB11-32A0946440DE}" destId="{A33B9FD0-B6B5-4056-BEE6-9FE1963D3967}" srcOrd="0" destOrd="0" parTransId="{B07FA56D-4A1E-4B18-9A2B-D4F3E44DF83F}" sibTransId="{E3B9F2CC-2052-4CF9-B1A0-F52D76089B93}"/>
    <dgm:cxn modelId="{B2D05D43-BACA-4841-9B92-4321C988011E}" type="presParOf" srcId="{BA794076-3116-415E-B167-3CDB0D2AF715}" destId="{E9B38AA9-4FA4-416B-9D86-502BCE11B704}" srcOrd="0" destOrd="0" presId="urn:microsoft.com/office/officeart/2005/8/layout/arrow5"/>
    <dgm:cxn modelId="{5D900F75-8533-4178-BA21-0D52E00775D2}" type="presParOf" srcId="{BA794076-3116-415E-B167-3CDB0D2AF715}" destId="{EB1260BF-70F0-4499-8338-0429B8B32DF0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998A0B2-4CF5-464D-8844-F80C95CEC7EA}" type="datetime1">
              <a:rPr lang="en-US"/>
              <a:pPr/>
              <a:t>6/8/2017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D2A8943-5A8B-4EB4-BA7C-DBCC1C5D3A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403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9985935-2770-4B98-A836-CCA1173D8DD2}" type="datetime1">
              <a:rPr lang="en-US"/>
              <a:pPr/>
              <a:t>6/8/2017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44A7D8-F3D1-405D-94FA-FF63A22A09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711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A7D8-F3D1-405D-94FA-FF63A22A09A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34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u="sng" dirty="0" smtClean="0"/>
              <a:t>Sources of Power</a:t>
            </a:r>
            <a:r>
              <a:rPr lang="en-US" sz="1400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Dependable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Renewable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Both!</a:t>
            </a:r>
          </a:p>
          <a:p>
            <a:pPr lvl="1"/>
            <a:endParaRPr lang="en-US" sz="1400" b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We are </a:t>
            </a:r>
            <a:r>
              <a:rPr lang="en-US" sz="1400" b="1" u="sng" dirty="0" smtClean="0"/>
              <a:t>Legally Required</a:t>
            </a:r>
            <a:r>
              <a:rPr lang="en-US" sz="1400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Some Conservation/Energy Efficiency</a:t>
            </a:r>
          </a:p>
          <a:p>
            <a:pPr lvl="1"/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A7D8-F3D1-405D-94FA-FF63A22A09A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3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James?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A7D8-F3D1-405D-94FA-FF63A22A09A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079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06">
              <a:defRPr/>
            </a:pPr>
            <a:r>
              <a:rPr lang="en-US" sz="1400" b="1" u="sng" dirty="0" smtClean="0"/>
              <a:t>Instructions, Set-up </a:t>
            </a:r>
            <a:r>
              <a:rPr lang="en-US" sz="1400" b="1" dirty="0" smtClean="0"/>
              <a:t>:</a:t>
            </a:r>
            <a:endParaRPr lang="en-US" sz="1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 this exercise, you’ll </a:t>
            </a:r>
            <a:r>
              <a:rPr lang="en-US" sz="1400" b="1" u="sng" dirty="0" smtClean="0">
                <a:solidFill>
                  <a:srgbClr val="0000CC"/>
                </a:solidFill>
              </a:rPr>
              <a:t>imagine</a:t>
            </a:r>
            <a:r>
              <a:rPr lang="en-US" sz="1400" dirty="0" smtClean="0">
                <a:solidFill>
                  <a:srgbClr val="0000CC"/>
                </a:solidFill>
              </a:rPr>
              <a:t> </a:t>
            </a:r>
            <a:r>
              <a:rPr lang="en-US" sz="1400" b="1" dirty="0" smtClean="0">
                <a:solidFill>
                  <a:srgbClr val="0000CC"/>
                </a:solidFill>
              </a:rPr>
              <a:t>you’re</a:t>
            </a:r>
            <a:r>
              <a:rPr lang="en-US" sz="1400" b="1" dirty="0" smtClean="0"/>
              <a:t> a utility company </a:t>
            </a:r>
            <a:r>
              <a:rPr lang="en-US" sz="1400" b="1" dirty="0" smtClean="0">
                <a:solidFill>
                  <a:srgbClr val="0000CC"/>
                </a:solidFill>
              </a:rPr>
              <a:t>planning</a:t>
            </a:r>
            <a:r>
              <a:rPr lang="en-US" sz="1400" dirty="0" smtClean="0"/>
              <a:t> how you will </a:t>
            </a:r>
            <a:r>
              <a:rPr lang="en-US" sz="1400" b="1" dirty="0" smtClean="0">
                <a:solidFill>
                  <a:srgbClr val="FF0000"/>
                </a:solidFill>
              </a:rPr>
              <a:t>meet the energy needs </a:t>
            </a:r>
            <a:r>
              <a:rPr lang="en-US" sz="1400" dirty="0" smtClean="0"/>
              <a:t>of your customers over the </a:t>
            </a:r>
            <a:r>
              <a:rPr lang="en-US" sz="1400" b="1" dirty="0" smtClean="0"/>
              <a:t>next 20 years</a:t>
            </a:r>
            <a:r>
              <a:rPr lang="en-US" sz="1400" dirty="0" smtClean="0"/>
              <a:t>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ea typeface="+mn-ea"/>
                <a:cs typeface="+mn-cs"/>
              </a:rPr>
              <a:t>Your utility is </a:t>
            </a:r>
            <a:r>
              <a:rPr lang="en-US" sz="1400" u="sng" dirty="0" smtClean="0">
                <a:ea typeface="+mn-ea"/>
                <a:cs typeface="+mn-cs"/>
              </a:rPr>
              <a:t>located</a:t>
            </a:r>
            <a:r>
              <a:rPr lang="en-US" sz="1400" dirty="0" smtClean="0">
                <a:ea typeface="+mn-ea"/>
                <a:cs typeface="+mn-cs"/>
              </a:rPr>
              <a:t> in the </a:t>
            </a:r>
            <a:r>
              <a:rPr lang="en-US" sz="1400" b="1" dirty="0" smtClean="0">
                <a:solidFill>
                  <a:srgbClr val="0000CC"/>
                </a:solidFill>
                <a:ea typeface="+mn-ea"/>
                <a:cs typeface="+mn-cs"/>
              </a:rPr>
              <a:t>Pacific Northwest, </a:t>
            </a:r>
            <a:r>
              <a:rPr lang="en-US" sz="1400" dirty="0" smtClean="0">
                <a:ea typeface="+mn-ea"/>
                <a:cs typeface="+mn-cs"/>
              </a:rPr>
              <a:t>where there is </a:t>
            </a:r>
            <a:r>
              <a:rPr lang="en-US" sz="1400" b="1" dirty="0" smtClean="0">
                <a:solidFill>
                  <a:srgbClr val="006600"/>
                </a:solidFill>
                <a:ea typeface="+mn-ea"/>
                <a:cs typeface="+mn-cs"/>
              </a:rPr>
              <a:t>plenty</a:t>
            </a:r>
            <a:r>
              <a:rPr lang="en-US" sz="1400" dirty="0" smtClean="0">
                <a:ea typeface="+mn-ea"/>
                <a:cs typeface="+mn-cs"/>
              </a:rPr>
              <a:t> of </a:t>
            </a:r>
            <a:r>
              <a:rPr lang="en-US" sz="1400" b="1" dirty="0" smtClean="0">
                <a:solidFill>
                  <a:srgbClr val="0000CC"/>
                </a:solidFill>
                <a:ea typeface="+mn-ea"/>
                <a:cs typeface="+mn-cs"/>
              </a:rPr>
              <a:t>hydroelectric power</a:t>
            </a:r>
            <a:r>
              <a:rPr lang="en-US" sz="1400" dirty="0" smtClean="0">
                <a:ea typeface="+mn-ea"/>
                <a:cs typeface="+mn-cs"/>
              </a:rPr>
              <a:t>, </a:t>
            </a:r>
            <a:r>
              <a:rPr lang="en-US" sz="1400" b="1" dirty="0" smtClean="0">
                <a:solidFill>
                  <a:srgbClr val="006600"/>
                </a:solidFill>
                <a:ea typeface="+mn-ea"/>
                <a:cs typeface="+mn-cs"/>
              </a:rPr>
              <a:t>growing wind development </a:t>
            </a:r>
            <a:r>
              <a:rPr lang="en-US" sz="1400" dirty="0" smtClean="0">
                <a:ea typeface="+mn-ea"/>
                <a:cs typeface="+mn-cs"/>
              </a:rPr>
              <a:t>and </a:t>
            </a:r>
            <a:r>
              <a:rPr lang="en-US" sz="1400" b="1" dirty="0" smtClean="0">
                <a:solidFill>
                  <a:srgbClr val="6600CC"/>
                </a:solidFill>
                <a:ea typeface="+mn-ea"/>
                <a:cs typeface="+mn-cs"/>
              </a:rPr>
              <a:t>access to abundant natural gas sources</a:t>
            </a:r>
            <a:r>
              <a:rPr lang="en-US" sz="1400" dirty="0" smtClean="0">
                <a:ea typeface="+mn-ea"/>
                <a:cs typeface="+mn-cs"/>
              </a:rPr>
              <a:t> to power generation plants.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ea typeface="+mn-ea"/>
                <a:cs typeface="+mn-cs"/>
              </a:rPr>
              <a:t>You </a:t>
            </a:r>
            <a:r>
              <a:rPr lang="en-US" sz="1400" b="1" u="sng" dirty="0" smtClean="0">
                <a:ea typeface="+mn-ea"/>
                <a:cs typeface="+mn-cs"/>
              </a:rPr>
              <a:t>also serve customers </a:t>
            </a:r>
            <a:r>
              <a:rPr lang="en-US" sz="1400" dirty="0" smtClean="0">
                <a:ea typeface="+mn-ea"/>
                <a:cs typeface="+mn-cs"/>
              </a:rPr>
              <a:t>in the </a:t>
            </a:r>
            <a:r>
              <a:rPr lang="en-US" sz="1400" b="1" u="sng" dirty="0" smtClean="0">
                <a:ea typeface="+mn-ea"/>
                <a:cs typeface="+mn-cs"/>
              </a:rPr>
              <a:t>state of Washington</a:t>
            </a:r>
            <a:r>
              <a:rPr lang="en-US" sz="1400" dirty="0" smtClean="0">
                <a:ea typeface="+mn-ea"/>
                <a:cs typeface="+mn-cs"/>
              </a:rPr>
              <a:t>, which has </a:t>
            </a:r>
            <a:r>
              <a:rPr lang="en-US" sz="1400" b="1" dirty="0" smtClean="0">
                <a:solidFill>
                  <a:srgbClr val="FF0000"/>
                </a:solidFill>
                <a:ea typeface="+mn-ea"/>
                <a:cs typeface="+mn-cs"/>
              </a:rPr>
              <a:t>renewable portfolio standards </a:t>
            </a:r>
            <a:r>
              <a:rPr lang="en-US" sz="1400" b="1" u="sng" dirty="0" smtClean="0">
                <a:ea typeface="+mn-ea"/>
                <a:cs typeface="+mn-cs"/>
              </a:rPr>
              <a:t>requiring</a:t>
            </a:r>
            <a:r>
              <a:rPr lang="en-US" sz="1400" dirty="0" smtClean="0">
                <a:ea typeface="+mn-ea"/>
                <a:cs typeface="+mn-cs"/>
              </a:rPr>
              <a:t> utilities to meet </a:t>
            </a:r>
            <a:r>
              <a:rPr lang="en-US" sz="1400" b="1" dirty="0" smtClean="0">
                <a:solidFill>
                  <a:srgbClr val="FF0000"/>
                </a:solidFill>
                <a:ea typeface="+mn-ea"/>
                <a:cs typeface="+mn-cs"/>
              </a:rPr>
              <a:t>part</a:t>
            </a:r>
            <a:r>
              <a:rPr lang="en-US" sz="1400" dirty="0" smtClean="0">
                <a:ea typeface="+mn-ea"/>
                <a:cs typeface="+mn-cs"/>
              </a:rPr>
              <a:t> of customer </a:t>
            </a:r>
            <a:r>
              <a:rPr lang="en-US" sz="1400" b="1" dirty="0" smtClean="0">
                <a:solidFill>
                  <a:srgbClr val="FF0000"/>
                </a:solidFill>
                <a:ea typeface="+mn-ea"/>
                <a:cs typeface="+mn-cs"/>
              </a:rPr>
              <a:t>demand</a:t>
            </a:r>
            <a:r>
              <a:rPr lang="en-US" sz="1400" dirty="0" smtClean="0">
                <a:solidFill>
                  <a:srgbClr val="FF0000"/>
                </a:solidFill>
                <a:ea typeface="+mn-ea"/>
                <a:cs typeface="+mn-cs"/>
              </a:rPr>
              <a:t> </a:t>
            </a:r>
            <a:r>
              <a:rPr lang="en-US" sz="1400" dirty="0" smtClean="0">
                <a:ea typeface="+mn-ea"/>
                <a:cs typeface="+mn-cs"/>
              </a:rPr>
              <a:t>with </a:t>
            </a:r>
            <a:r>
              <a:rPr lang="en-US" sz="1400" b="1" dirty="0" smtClean="0">
                <a:solidFill>
                  <a:srgbClr val="FF0066"/>
                </a:solidFill>
                <a:ea typeface="+mn-ea"/>
                <a:cs typeface="+mn-cs"/>
              </a:rPr>
              <a:t>qualifying</a:t>
            </a:r>
            <a:r>
              <a:rPr lang="en-US" sz="1400" dirty="0" smtClean="0">
                <a:ea typeface="+mn-ea"/>
                <a:cs typeface="+mn-cs"/>
              </a:rPr>
              <a:t> </a:t>
            </a:r>
            <a:r>
              <a:rPr lang="en-US" sz="1400" u="sng" dirty="0" smtClean="0">
                <a:ea typeface="+mn-ea"/>
                <a:cs typeface="+mn-cs"/>
              </a:rPr>
              <a:t>renewable energy</a:t>
            </a:r>
            <a:r>
              <a:rPr lang="en-US" sz="1400" dirty="0" smtClean="0">
                <a:ea typeface="+mn-ea"/>
                <a:cs typeface="+mn-cs"/>
              </a:rPr>
              <a:t>.</a:t>
            </a:r>
          </a:p>
          <a:p>
            <a:pPr lvl="0"/>
            <a:endParaRPr lang="en-US" sz="1400" dirty="0" smtClean="0">
              <a:ea typeface="+mn-ea"/>
              <a:cs typeface="+mn-cs"/>
            </a:endParaRPr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31D0-080F-431D-AC9B-A05329ACFF7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47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06">
              <a:defRPr/>
            </a:pPr>
            <a:r>
              <a:rPr lang="en-US" sz="1400" b="1" u="sng" dirty="0" smtClean="0"/>
              <a:t>Instructions, Set-up: </a:t>
            </a:r>
          </a:p>
          <a:p>
            <a:pPr marL="285750" indent="-285750" defTabSz="931706">
              <a:buFont typeface="Arial" panose="020B0604020202020204" pitchFamily="34" charset="0"/>
              <a:buChar char="•"/>
              <a:defRPr/>
            </a:pPr>
            <a:r>
              <a:rPr lang="en-US" sz="1400" dirty="0" smtClean="0"/>
              <a:t>Please break </a:t>
            </a:r>
            <a:r>
              <a:rPr lang="en-US" sz="1400" dirty="0"/>
              <a:t>u</a:t>
            </a:r>
            <a:r>
              <a:rPr lang="en-US" sz="1400" dirty="0" smtClean="0"/>
              <a:t>p in groups of approximately ________</a:t>
            </a:r>
          </a:p>
          <a:p>
            <a:pPr marL="285750" indent="-285750" defTabSz="931706">
              <a:buFont typeface="Arial" panose="020B0604020202020204" pitchFamily="34" charset="0"/>
              <a:buChar char="•"/>
              <a:defRPr/>
            </a:pPr>
            <a:r>
              <a:rPr lang="en-US" sz="1400" dirty="0" smtClean="0"/>
              <a:t>At </a:t>
            </a:r>
            <a:r>
              <a:rPr lang="en-US" sz="1400" b="1" u="sng" dirty="0" smtClean="0">
                <a:solidFill>
                  <a:srgbClr val="FF0000"/>
                </a:solidFill>
              </a:rPr>
              <a:t>your table </a:t>
            </a:r>
            <a:r>
              <a:rPr lang="en-US" sz="1400" dirty="0" smtClean="0"/>
              <a:t>you have </a:t>
            </a:r>
            <a:r>
              <a:rPr lang="en-US" sz="1400" b="1" u="sng" dirty="0" smtClean="0">
                <a:solidFill>
                  <a:srgbClr val="FF0000"/>
                </a:solidFill>
              </a:rPr>
              <a:t>several items</a:t>
            </a:r>
            <a:r>
              <a:rPr lang="en-US" sz="1400" dirty="0" smtClean="0">
                <a:solidFill>
                  <a:srgbClr val="FF0000"/>
                </a:solidFill>
              </a:rPr>
              <a:t>: </a:t>
            </a:r>
          </a:p>
          <a:p>
            <a:pPr marL="285750" indent="-285750" defTabSz="931706">
              <a:buFont typeface="Arial" panose="020B0604020202020204" pitchFamily="34" charset="0"/>
              <a:buChar char="•"/>
              <a:defRPr/>
            </a:pPr>
            <a:r>
              <a:rPr lang="en-US" sz="1400" dirty="0" smtClean="0"/>
              <a:t>There’s a </a:t>
            </a:r>
            <a:r>
              <a:rPr lang="en-US" sz="1400" b="1" u="sng" dirty="0" smtClean="0">
                <a:solidFill>
                  <a:srgbClr val="FF0066"/>
                </a:solidFill>
              </a:rPr>
              <a:t>game board </a:t>
            </a:r>
            <a:r>
              <a:rPr lang="en-US" sz="1400" dirty="0" smtClean="0"/>
              <a:t>that shows your </a:t>
            </a:r>
            <a:r>
              <a:rPr lang="en-US" sz="1400" b="1" u="sng" dirty="0" smtClean="0">
                <a:solidFill>
                  <a:srgbClr val="FF0066"/>
                </a:solidFill>
              </a:rPr>
              <a:t>current (2012) energy generation</a:t>
            </a:r>
            <a:r>
              <a:rPr lang="en-US" sz="1400" dirty="0" smtClean="0"/>
              <a:t> in the </a:t>
            </a:r>
            <a:r>
              <a:rPr lang="en-US" sz="1400" b="1" dirty="0" smtClean="0">
                <a:solidFill>
                  <a:srgbClr val="FF0066"/>
                </a:solidFill>
              </a:rPr>
              <a:t>big pie chart </a:t>
            </a:r>
            <a:r>
              <a:rPr lang="en-US" sz="1400" dirty="0" smtClean="0"/>
              <a:t>in the </a:t>
            </a:r>
            <a:r>
              <a:rPr lang="en-US" sz="1400" b="1" u="sng" dirty="0" smtClean="0">
                <a:solidFill>
                  <a:srgbClr val="FF0066"/>
                </a:solidFill>
              </a:rPr>
              <a:t>middle</a:t>
            </a:r>
            <a:r>
              <a:rPr lang="en-US" sz="1400" dirty="0" smtClean="0"/>
              <a:t> (we also </a:t>
            </a:r>
            <a:r>
              <a:rPr lang="en-US" sz="1400" b="1" u="sng" dirty="0" smtClean="0">
                <a:solidFill>
                  <a:srgbClr val="0000CC"/>
                </a:solidFill>
              </a:rPr>
              <a:t>refer</a:t>
            </a:r>
            <a:r>
              <a:rPr lang="en-US" sz="1400" dirty="0" smtClean="0"/>
              <a:t> to this as </a:t>
            </a:r>
            <a:r>
              <a:rPr lang="en-US" sz="1400" b="1" u="sng" dirty="0" smtClean="0">
                <a:solidFill>
                  <a:srgbClr val="0000CC"/>
                </a:solidFill>
              </a:rPr>
              <a:t>resource</a:t>
            </a:r>
            <a:r>
              <a:rPr lang="en-US" sz="1400" b="1" u="sng" baseline="0" dirty="0" smtClean="0">
                <a:solidFill>
                  <a:srgbClr val="0000CC"/>
                </a:solidFill>
              </a:rPr>
              <a:t> mix or portfolio</a:t>
            </a:r>
            <a:r>
              <a:rPr lang="en-US" sz="1400" baseline="0" dirty="0" smtClean="0"/>
              <a:t>)</a:t>
            </a:r>
            <a:r>
              <a:rPr lang="en-US" sz="1400" dirty="0" smtClean="0"/>
              <a:t>. </a:t>
            </a:r>
          </a:p>
          <a:p>
            <a:pPr defTabSz="931706">
              <a:defRPr/>
            </a:pPr>
            <a:endParaRPr lang="en-US" sz="1400" dirty="0" smtClean="0"/>
          </a:p>
          <a:p>
            <a:pPr marL="285750" indent="-285750" defTabSz="931706">
              <a:buFont typeface="Arial" panose="020B0604020202020204" pitchFamily="34" charset="0"/>
              <a:buChar char="•"/>
              <a:defRPr/>
            </a:pPr>
            <a:r>
              <a:rPr lang="en-US" sz="1400" dirty="0" smtClean="0"/>
              <a:t>There are also </a:t>
            </a:r>
            <a:r>
              <a:rPr lang="en-US" sz="1400" b="1" u="sng" dirty="0" smtClean="0"/>
              <a:t>spaces for generation </a:t>
            </a:r>
            <a:r>
              <a:rPr lang="en-US" sz="1400" dirty="0" smtClean="0"/>
              <a:t>like </a:t>
            </a:r>
            <a:r>
              <a:rPr lang="en-US" sz="1400" b="1" u="sng" dirty="0" smtClean="0">
                <a:solidFill>
                  <a:srgbClr val="FF0000"/>
                </a:solidFill>
              </a:rPr>
              <a:t>nuclear</a:t>
            </a:r>
            <a:r>
              <a:rPr lang="en-US" sz="1400" dirty="0" smtClean="0"/>
              <a:t> and </a:t>
            </a:r>
            <a:r>
              <a:rPr lang="en-US" sz="1400" b="1" u="sng" dirty="0" smtClean="0">
                <a:solidFill>
                  <a:srgbClr val="FF0000"/>
                </a:solidFill>
              </a:rPr>
              <a:t>solar energy</a:t>
            </a:r>
            <a:r>
              <a:rPr lang="en-US" sz="1400" dirty="0" smtClean="0"/>
              <a:t>, which you </a:t>
            </a:r>
            <a:r>
              <a:rPr lang="en-US" sz="1400" b="1" u="sng" dirty="0" smtClean="0">
                <a:solidFill>
                  <a:srgbClr val="FF0000"/>
                </a:solidFill>
              </a:rPr>
              <a:t>don’t currently have. </a:t>
            </a:r>
          </a:p>
          <a:p>
            <a:pPr defTabSz="931706">
              <a:defRPr/>
            </a:pPr>
            <a:endParaRPr lang="en-US" sz="1400" dirty="0" smtClean="0"/>
          </a:p>
          <a:p>
            <a:pPr marL="285750" indent="-285750" defTabSz="931706">
              <a:buFont typeface="Arial" panose="020B0604020202020204" pitchFamily="34" charset="0"/>
              <a:buChar char="•"/>
              <a:defRPr/>
            </a:pPr>
            <a:r>
              <a:rPr lang="en-US" sz="1400" dirty="0" smtClean="0"/>
              <a:t>The board includes </a:t>
            </a:r>
            <a:r>
              <a:rPr lang="en-US" sz="1400" b="1" u="sng" dirty="0" smtClean="0">
                <a:solidFill>
                  <a:srgbClr val="6600CC"/>
                </a:solidFill>
              </a:rPr>
              <a:t>short descriptions </a:t>
            </a:r>
            <a:r>
              <a:rPr lang="en-US" sz="1400" dirty="0" smtClean="0"/>
              <a:t>of the </a:t>
            </a:r>
            <a:r>
              <a:rPr lang="en-US" sz="1400" b="1" u="sng" dirty="0" smtClean="0">
                <a:solidFill>
                  <a:srgbClr val="6600CC"/>
                </a:solidFill>
              </a:rPr>
              <a:t>various resources</a:t>
            </a:r>
            <a:r>
              <a:rPr lang="en-US" sz="1400" dirty="0" smtClean="0"/>
              <a:t>, which can give you </a:t>
            </a:r>
            <a:r>
              <a:rPr lang="en-US" sz="1400" b="1" u="sng" dirty="0" smtClean="0">
                <a:solidFill>
                  <a:srgbClr val="6600CC"/>
                </a:solidFill>
              </a:rPr>
              <a:t>information on cost </a:t>
            </a:r>
            <a:r>
              <a:rPr lang="en-US" sz="1400" dirty="0" smtClean="0"/>
              <a:t>and </a:t>
            </a:r>
            <a:r>
              <a:rPr lang="en-US" sz="1400" u="sng" dirty="0" smtClean="0"/>
              <a:t>whether</a:t>
            </a:r>
            <a:r>
              <a:rPr lang="en-US" sz="1400" dirty="0" smtClean="0"/>
              <a:t> the </a:t>
            </a:r>
            <a:r>
              <a:rPr lang="en-US" sz="1400" u="sng" dirty="0" smtClean="0"/>
              <a:t>resource</a:t>
            </a:r>
            <a:r>
              <a:rPr lang="en-US" sz="1400" dirty="0" smtClean="0"/>
              <a:t> is </a:t>
            </a:r>
            <a:r>
              <a:rPr lang="en-US" sz="1400" b="1" u="sng" dirty="0" smtClean="0">
                <a:solidFill>
                  <a:srgbClr val="6600CC"/>
                </a:solidFill>
              </a:rPr>
              <a:t>renewable</a:t>
            </a:r>
            <a:r>
              <a:rPr lang="en-US" sz="1400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31D0-080F-431D-AC9B-A05329ACFF70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76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You</a:t>
            </a:r>
            <a:r>
              <a:rPr lang="en-US" sz="1400" baseline="0" dirty="0" smtClean="0"/>
              <a:t> also have </a:t>
            </a:r>
            <a:r>
              <a:rPr lang="en-US" sz="1400" b="1" u="sng" baseline="0" dirty="0" smtClean="0">
                <a:solidFill>
                  <a:srgbClr val="6600CC"/>
                </a:solidFill>
              </a:rPr>
              <a:t>colored blocks </a:t>
            </a:r>
            <a:r>
              <a:rPr lang="en-US" sz="1400" baseline="0" dirty="0" smtClean="0"/>
              <a:t>on your table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aseline="0" dirty="0" smtClean="0"/>
              <a:t>that </a:t>
            </a:r>
            <a:r>
              <a:rPr lang="en-US" sz="1400" b="1" u="sng" baseline="0" dirty="0" smtClean="0"/>
              <a:t>represent</a:t>
            </a:r>
            <a:r>
              <a:rPr lang="en-US" sz="1400" baseline="0" dirty="0" smtClean="0"/>
              <a:t> </a:t>
            </a:r>
            <a:r>
              <a:rPr lang="en-US" sz="1400" b="1" u="sng" baseline="0" dirty="0" smtClean="0">
                <a:solidFill>
                  <a:srgbClr val="6600CC"/>
                </a:solidFill>
              </a:rPr>
              <a:t>different types </a:t>
            </a:r>
            <a:r>
              <a:rPr lang="en-US" sz="1400" b="1" u="sng" baseline="0" dirty="0" smtClean="0"/>
              <a:t>of generation.</a:t>
            </a:r>
            <a:endParaRPr lang="en-US" sz="14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A7D8-F3D1-405D-94FA-FF63A22A09A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0566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defTabSz="9317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* </a:t>
            </a:r>
            <a:r>
              <a:rPr lang="en-US" sz="1400" b="1" u="sng" dirty="0" smtClean="0"/>
              <a:t>Review materials</a:t>
            </a:r>
            <a:r>
              <a:rPr lang="en-US" sz="1400" b="1" u="sng" baseline="0" dirty="0" smtClean="0"/>
              <a:t> on table.</a:t>
            </a:r>
          </a:p>
          <a:p>
            <a:pPr marL="285750" indent="-285750" defTabSz="931706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smtClean="0"/>
              <a:t>“I want you to </a:t>
            </a:r>
            <a:r>
              <a:rPr lang="en-US" sz="1400" b="1" u="sng" dirty="0" smtClean="0"/>
              <a:t>take 5 minutes to review the materials </a:t>
            </a:r>
            <a:r>
              <a:rPr lang="en-US" sz="1400" dirty="0" smtClean="0"/>
              <a:t>at your table, </a:t>
            </a:r>
            <a:r>
              <a:rPr lang="en-US" sz="1400" b="1" u="sng" dirty="0" smtClean="0">
                <a:solidFill>
                  <a:srgbClr val="FF0000"/>
                </a:solidFill>
              </a:rPr>
              <a:t>then</a:t>
            </a:r>
            <a:r>
              <a:rPr lang="en-US" sz="1400" dirty="0" smtClean="0"/>
              <a:t> </a:t>
            </a:r>
            <a:r>
              <a:rPr lang="en-US" sz="1400" b="1" u="sng" dirty="0" smtClean="0">
                <a:solidFill>
                  <a:srgbClr val="FF0000"/>
                </a:solidFill>
              </a:rPr>
              <a:t>choose</a:t>
            </a:r>
            <a:r>
              <a:rPr lang="en-US" sz="1400" dirty="0" smtClean="0"/>
              <a:t> a </a:t>
            </a:r>
            <a:r>
              <a:rPr lang="en-US" sz="1400" b="1" u="sng" dirty="0" smtClean="0">
                <a:solidFill>
                  <a:srgbClr val="006600"/>
                </a:solidFill>
              </a:rPr>
              <a:t>note taker </a:t>
            </a:r>
            <a:r>
              <a:rPr lang="en-US" sz="1400" b="1" u="sng" dirty="0" smtClean="0"/>
              <a:t>and</a:t>
            </a:r>
            <a:r>
              <a:rPr lang="en-US" sz="1400" dirty="0" smtClean="0"/>
              <a:t> a </a:t>
            </a:r>
            <a:r>
              <a:rPr lang="en-US" sz="1400" b="1" u="sng" dirty="0" smtClean="0">
                <a:solidFill>
                  <a:srgbClr val="FF0000"/>
                </a:solidFill>
              </a:rPr>
              <a:t>spokesperson</a:t>
            </a:r>
            <a:r>
              <a:rPr lang="en-US" sz="1400" dirty="0" smtClean="0"/>
              <a:t> from your table. The </a:t>
            </a:r>
            <a:r>
              <a:rPr lang="en-US" sz="1400" b="1" u="sng" dirty="0" smtClean="0">
                <a:solidFill>
                  <a:srgbClr val="006600"/>
                </a:solidFill>
              </a:rPr>
              <a:t>note taker </a:t>
            </a:r>
            <a:r>
              <a:rPr lang="en-US" sz="1400" dirty="0" smtClean="0"/>
              <a:t>will be responsible to </a:t>
            </a:r>
            <a:r>
              <a:rPr lang="en-US" sz="1400" b="1" dirty="0" smtClean="0">
                <a:solidFill>
                  <a:srgbClr val="006600"/>
                </a:solidFill>
              </a:rPr>
              <a:t>record your information </a:t>
            </a:r>
            <a:r>
              <a:rPr lang="en-US" sz="1400" dirty="0" smtClean="0"/>
              <a:t>and </a:t>
            </a:r>
            <a:r>
              <a:rPr lang="en-US" sz="1400" b="1" dirty="0" smtClean="0">
                <a:solidFill>
                  <a:srgbClr val="006600"/>
                </a:solidFill>
              </a:rPr>
              <a:t>jot</a:t>
            </a:r>
            <a:r>
              <a:rPr lang="en-US" sz="1400" dirty="0" smtClean="0"/>
              <a:t> </a:t>
            </a:r>
            <a:r>
              <a:rPr lang="en-US" sz="1400" b="1" dirty="0" smtClean="0">
                <a:solidFill>
                  <a:srgbClr val="006600"/>
                </a:solidFill>
              </a:rPr>
              <a:t>any notes</a:t>
            </a:r>
            <a:r>
              <a:rPr lang="en-US" sz="1400" dirty="0" smtClean="0"/>
              <a:t> down. The </a:t>
            </a:r>
            <a:r>
              <a:rPr lang="en-US" sz="1400" b="1" u="sng" dirty="0" smtClean="0">
                <a:solidFill>
                  <a:srgbClr val="FF0000"/>
                </a:solidFill>
              </a:rPr>
              <a:t>spokesperson</a:t>
            </a:r>
            <a:r>
              <a:rPr lang="en-US" sz="1400" dirty="0" smtClean="0"/>
              <a:t> should be prepared to </a:t>
            </a:r>
            <a:r>
              <a:rPr lang="en-US" sz="1400" b="1" u="sng" dirty="0" smtClean="0">
                <a:solidFill>
                  <a:srgbClr val="FF0000"/>
                </a:solidFill>
              </a:rPr>
              <a:t>report out </a:t>
            </a:r>
            <a:r>
              <a:rPr lang="en-US" sz="1400" dirty="0" smtClean="0"/>
              <a:t>to this group </a:t>
            </a:r>
            <a:r>
              <a:rPr lang="en-US" sz="1400" b="1" u="sng" dirty="0" smtClean="0"/>
              <a:t>and</a:t>
            </a:r>
            <a:r>
              <a:rPr lang="en-US" sz="1400" dirty="0" smtClean="0"/>
              <a:t> to the larger group later today.”  </a:t>
            </a:r>
            <a:r>
              <a:rPr lang="en-US" sz="1400" b="1" u="sng" dirty="0" smtClean="0">
                <a:solidFill>
                  <a:srgbClr val="FF0066"/>
                </a:solidFill>
              </a:rPr>
              <a:t>(SET TIMER)</a:t>
            </a:r>
          </a:p>
          <a:p>
            <a:pPr defTabSz="9317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 smtClean="0"/>
          </a:p>
          <a:p>
            <a:pPr marL="285750" indent="-285750" defTabSz="931706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u="sng" dirty="0" smtClean="0">
                <a:solidFill>
                  <a:srgbClr val="0000CC"/>
                </a:solidFill>
              </a:rPr>
              <a:t>For this round, </a:t>
            </a:r>
            <a:r>
              <a:rPr lang="en-US" sz="1400" dirty="0" smtClean="0"/>
              <a:t>you again must </a:t>
            </a:r>
            <a:r>
              <a:rPr lang="en-US" sz="1400" b="1" u="sng" dirty="0" smtClean="0">
                <a:solidFill>
                  <a:srgbClr val="0000CC"/>
                </a:solidFill>
              </a:rPr>
              <a:t>add</a:t>
            </a:r>
            <a:r>
              <a:rPr lang="en-US" sz="1400" dirty="0" smtClean="0"/>
              <a:t> to your existing portfolio with </a:t>
            </a:r>
            <a:r>
              <a:rPr lang="en-US" sz="1400" b="1" u="sng" dirty="0" smtClean="0">
                <a:solidFill>
                  <a:srgbClr val="0000CC"/>
                </a:solidFill>
              </a:rPr>
              <a:t>enough energy </a:t>
            </a:r>
            <a:r>
              <a:rPr lang="en-US" sz="1400" dirty="0" smtClean="0"/>
              <a:t>to </a:t>
            </a:r>
            <a:r>
              <a:rPr lang="en-US" sz="1400" b="1" u="sng" dirty="0" smtClean="0">
                <a:solidFill>
                  <a:srgbClr val="0000CC"/>
                </a:solidFill>
              </a:rPr>
              <a:t>meet electric demand </a:t>
            </a:r>
            <a:r>
              <a:rPr lang="en-US" sz="1400" dirty="0" smtClean="0"/>
              <a:t>and </a:t>
            </a:r>
            <a:r>
              <a:rPr lang="en-US" sz="1400" b="1" u="sng" dirty="0" smtClean="0">
                <a:solidFill>
                  <a:srgbClr val="FF0000"/>
                </a:solidFill>
              </a:rPr>
              <a:t>also meet renewable portfolio requirements over the next 20 years. </a:t>
            </a:r>
            <a:r>
              <a:rPr lang="en-US" sz="1400" b="1" u="sng" dirty="0" smtClean="0">
                <a:solidFill>
                  <a:srgbClr val="006600"/>
                </a:solidFill>
              </a:rPr>
              <a:t>Consider</a:t>
            </a:r>
            <a:r>
              <a:rPr lang="en-US" sz="1400" dirty="0" smtClean="0"/>
              <a:t> </a:t>
            </a:r>
            <a:r>
              <a:rPr lang="en-US" sz="1400" b="1" u="sng" dirty="0" smtClean="0">
                <a:solidFill>
                  <a:srgbClr val="006600"/>
                </a:solidFill>
              </a:rPr>
              <a:t>how</a:t>
            </a:r>
            <a:r>
              <a:rPr lang="en-US" sz="1400" dirty="0" smtClean="0"/>
              <a:t> your </a:t>
            </a:r>
            <a:r>
              <a:rPr lang="en-US" sz="1400" b="1" u="sng" dirty="0" smtClean="0">
                <a:solidFill>
                  <a:srgbClr val="006600"/>
                </a:solidFill>
              </a:rPr>
              <a:t>choices</a:t>
            </a:r>
            <a:r>
              <a:rPr lang="en-US" sz="1400" dirty="0" smtClean="0">
                <a:solidFill>
                  <a:srgbClr val="006600"/>
                </a:solidFill>
              </a:rPr>
              <a:t> </a:t>
            </a:r>
            <a:r>
              <a:rPr lang="en-US" sz="1400" b="1" u="sng" dirty="0" smtClean="0">
                <a:solidFill>
                  <a:srgbClr val="006600"/>
                </a:solidFill>
              </a:rPr>
              <a:t>could affect </a:t>
            </a:r>
            <a:r>
              <a:rPr lang="en-US" sz="1400" dirty="0" smtClean="0"/>
              <a:t>customers’ bills, </a:t>
            </a:r>
            <a:r>
              <a:rPr lang="en-US" sz="1400" u="sng" dirty="0" smtClean="0"/>
              <a:t>carbon emissions</a:t>
            </a:r>
            <a:r>
              <a:rPr lang="en-US" sz="1400" dirty="0" smtClean="0"/>
              <a:t>, and your </a:t>
            </a:r>
            <a:r>
              <a:rPr lang="en-US" sz="1400" u="sng" dirty="0" smtClean="0"/>
              <a:t>ability</a:t>
            </a:r>
            <a:r>
              <a:rPr lang="en-US" sz="1400" dirty="0" smtClean="0"/>
              <a:t> to </a:t>
            </a:r>
            <a:r>
              <a:rPr lang="en-US" sz="1400" u="sng" dirty="0" smtClean="0"/>
              <a:t>generate</a:t>
            </a:r>
            <a:r>
              <a:rPr lang="en-US" sz="1400" dirty="0" smtClean="0"/>
              <a:t> </a:t>
            </a:r>
            <a:r>
              <a:rPr lang="en-US" sz="1400" u="sng" dirty="0" smtClean="0"/>
              <a:t>enough power </a:t>
            </a:r>
            <a:r>
              <a:rPr lang="en-US" sz="1400" dirty="0" smtClean="0"/>
              <a:t>to </a:t>
            </a:r>
            <a:r>
              <a:rPr lang="en-US" sz="1400" b="1" dirty="0" smtClean="0"/>
              <a:t>serve</a:t>
            </a:r>
            <a:r>
              <a:rPr lang="en-US" sz="1400" dirty="0" smtClean="0"/>
              <a:t> all your customers during </a:t>
            </a:r>
            <a:r>
              <a:rPr lang="en-US" sz="1400" b="1" dirty="0" smtClean="0"/>
              <a:t>peak</a:t>
            </a:r>
            <a:r>
              <a:rPr lang="en-US" sz="1400" dirty="0" smtClean="0"/>
              <a:t> demand times.”</a:t>
            </a:r>
          </a:p>
          <a:p>
            <a:pPr marL="285750" indent="-285750" defTabSz="931706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400" dirty="0"/>
          </a:p>
          <a:p>
            <a:pPr marL="285750" indent="-285750" defTabSz="931706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 smtClean="0">
                <a:solidFill>
                  <a:srgbClr val="0000CC"/>
                </a:solidFill>
              </a:rPr>
              <a:t>Using your blocks</a:t>
            </a:r>
            <a:r>
              <a:rPr lang="en-US" sz="1400" dirty="0" smtClean="0"/>
              <a:t>, </a:t>
            </a:r>
            <a:r>
              <a:rPr lang="en-US" sz="1400" b="1" u="sng" dirty="0" smtClean="0">
                <a:solidFill>
                  <a:srgbClr val="0000CC"/>
                </a:solidFill>
              </a:rPr>
              <a:t>choose any mix </a:t>
            </a:r>
            <a:r>
              <a:rPr lang="en-US" sz="1400" dirty="0" smtClean="0"/>
              <a:t>you like, </a:t>
            </a:r>
            <a:r>
              <a:rPr lang="en-US" sz="1400" u="sng" dirty="0" smtClean="0"/>
              <a:t>placing</a:t>
            </a:r>
            <a:r>
              <a:rPr lang="en-US" sz="1400" dirty="0" smtClean="0"/>
              <a:t> them on the </a:t>
            </a:r>
            <a:r>
              <a:rPr lang="en-US" sz="1400" u="sng" dirty="0" smtClean="0"/>
              <a:t>corresponding</a:t>
            </a:r>
            <a:r>
              <a:rPr lang="en-US" sz="1400" dirty="0" smtClean="0"/>
              <a:t> </a:t>
            </a:r>
            <a:r>
              <a:rPr lang="en-US" sz="1400" u="sng" dirty="0" smtClean="0"/>
              <a:t>spaces</a:t>
            </a:r>
            <a:r>
              <a:rPr lang="en-US" sz="1400" dirty="0" smtClean="0"/>
              <a:t> on your game </a:t>
            </a:r>
            <a:r>
              <a:rPr lang="en-US" sz="1400" u="sng" dirty="0" smtClean="0"/>
              <a:t>board</a:t>
            </a:r>
            <a:r>
              <a:rPr lang="en-US" sz="1400" dirty="0" smtClean="0"/>
              <a:t>. Again, </a:t>
            </a:r>
            <a:r>
              <a:rPr lang="en-US" sz="1400" b="1" u="sng" dirty="0" smtClean="0">
                <a:solidFill>
                  <a:srgbClr val="0000CC"/>
                </a:solidFill>
              </a:rPr>
              <a:t>each block </a:t>
            </a:r>
            <a:r>
              <a:rPr lang="en-US" sz="1400" dirty="0" smtClean="0"/>
              <a:t>signifies </a:t>
            </a:r>
            <a:r>
              <a:rPr lang="en-US" sz="1400" b="1" u="sng" dirty="0" smtClean="0">
                <a:solidFill>
                  <a:srgbClr val="0000CC"/>
                </a:solidFill>
              </a:rPr>
              <a:t>10 percent </a:t>
            </a:r>
            <a:r>
              <a:rPr lang="en-US" sz="1400" dirty="0" smtClean="0"/>
              <a:t>of your </a:t>
            </a:r>
            <a:r>
              <a:rPr lang="en-US" sz="1400" b="1" u="sng" dirty="0" smtClean="0">
                <a:solidFill>
                  <a:srgbClr val="0000CC"/>
                </a:solidFill>
              </a:rPr>
              <a:t>total new resources </a:t>
            </a:r>
            <a:r>
              <a:rPr lang="en-US" sz="1400" dirty="0" smtClean="0"/>
              <a:t>and you may </a:t>
            </a:r>
            <a:r>
              <a:rPr lang="en-US" sz="1400" b="1" u="sng" dirty="0" smtClean="0">
                <a:solidFill>
                  <a:srgbClr val="FF0000"/>
                </a:solidFill>
              </a:rPr>
              <a:t>only use </a:t>
            </a:r>
            <a:r>
              <a:rPr lang="en-US" sz="1400" b="1" dirty="0" smtClean="0">
                <a:solidFill>
                  <a:srgbClr val="FF0000"/>
                </a:solidFill>
              </a:rPr>
              <a:t>a total of 10 blocks (or 100%). </a:t>
            </a:r>
            <a:r>
              <a:rPr lang="en-US" sz="1400" dirty="0" smtClean="0"/>
              <a:t>You should </a:t>
            </a:r>
            <a:r>
              <a:rPr lang="en-US" sz="1400" b="1" u="sng" dirty="0" smtClean="0">
                <a:solidFill>
                  <a:srgbClr val="006600"/>
                </a:solidFill>
              </a:rPr>
              <a:t>use a combination of resources </a:t>
            </a:r>
            <a:r>
              <a:rPr lang="en-US" sz="1400" dirty="0" smtClean="0"/>
              <a:t>that </a:t>
            </a:r>
            <a:r>
              <a:rPr lang="en-US" sz="1400" b="1" u="sng" dirty="0" smtClean="0">
                <a:solidFill>
                  <a:srgbClr val="006600"/>
                </a:solidFill>
              </a:rPr>
              <a:t>meet Renewable Portfolio Mandates </a:t>
            </a:r>
            <a:r>
              <a:rPr lang="en-US" sz="1400" b="1" u="sng" dirty="0" smtClean="0">
                <a:solidFill>
                  <a:srgbClr val="FF0000"/>
                </a:solidFill>
              </a:rPr>
              <a:t>AND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u="sng" dirty="0" smtClean="0"/>
              <a:t>resources</a:t>
            </a:r>
            <a:r>
              <a:rPr lang="en-US" sz="1400" dirty="0" smtClean="0"/>
              <a:t> that are </a:t>
            </a:r>
            <a:r>
              <a:rPr lang="en-US" sz="1400" u="sng" dirty="0" smtClean="0"/>
              <a:t>considered</a:t>
            </a:r>
            <a:r>
              <a:rPr lang="en-US" sz="1400" dirty="0" smtClean="0"/>
              <a:t> </a:t>
            </a:r>
            <a:r>
              <a:rPr lang="en-US" sz="1400" b="1" u="sng" dirty="0" smtClean="0">
                <a:solidFill>
                  <a:srgbClr val="006600"/>
                </a:solidFill>
              </a:rPr>
              <a:t>dependable</a:t>
            </a:r>
            <a:r>
              <a:rPr lang="en-US" sz="1400" dirty="0" smtClean="0"/>
              <a:t> </a:t>
            </a:r>
            <a:r>
              <a:rPr lang="en-US" sz="1400" b="1" u="sng" dirty="0" smtClean="0">
                <a:solidFill>
                  <a:srgbClr val="FF0000"/>
                </a:solidFill>
              </a:rPr>
              <a:t>AND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/>
              <a:t>will </a:t>
            </a:r>
            <a:r>
              <a:rPr lang="en-US" sz="1400" b="1" u="sng" dirty="0" smtClean="0">
                <a:solidFill>
                  <a:srgbClr val="006600"/>
                </a:solidFill>
              </a:rPr>
              <a:t>meet peak demand</a:t>
            </a:r>
            <a:r>
              <a:rPr lang="en-US" sz="1400" dirty="0" smtClean="0"/>
              <a:t>. You have </a:t>
            </a:r>
            <a:r>
              <a:rPr lang="en-US" sz="1400" b="1" u="sng" dirty="0" smtClean="0">
                <a:solidFill>
                  <a:srgbClr val="0000CC"/>
                </a:solidFill>
              </a:rPr>
              <a:t>five minutes </a:t>
            </a:r>
            <a:r>
              <a:rPr lang="en-US" sz="1400" dirty="0" smtClean="0"/>
              <a:t>for this.” </a:t>
            </a:r>
            <a:r>
              <a:rPr lang="en-US" sz="1400" b="1" u="sng" dirty="0" smtClean="0">
                <a:solidFill>
                  <a:srgbClr val="FF0066"/>
                </a:solidFill>
              </a:rPr>
              <a:t>(SET TIMER)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31D0-080F-431D-AC9B-A05329ACFF70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257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u="sng" dirty="0" smtClean="0">
                <a:solidFill>
                  <a:srgbClr val="FF0066"/>
                </a:solidFill>
              </a:rPr>
              <a:t>Round 1 Conclusion: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Have groups </a:t>
            </a:r>
            <a:r>
              <a:rPr lang="en-US" sz="1400" b="1" u="sng" dirty="0" smtClean="0">
                <a:solidFill>
                  <a:srgbClr val="FF0066"/>
                </a:solidFill>
              </a:rPr>
              <a:t>record</a:t>
            </a:r>
            <a:r>
              <a:rPr lang="en-US" sz="1400" dirty="0" smtClean="0"/>
              <a:t> their ‘resource mix’ on the </a:t>
            </a:r>
            <a:r>
              <a:rPr lang="en-US" sz="1400" b="1" u="sng" dirty="0" smtClean="0">
                <a:solidFill>
                  <a:srgbClr val="FF0066"/>
                </a:solidFill>
              </a:rPr>
              <a:t>“Round 1” Worksheet.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smtClean="0"/>
              <a:t>Give</a:t>
            </a:r>
            <a:r>
              <a:rPr lang="en-US" sz="1400" dirty="0" smtClean="0"/>
              <a:t> them </a:t>
            </a:r>
            <a:r>
              <a:rPr lang="en-US" sz="1400" b="1" u="sng" dirty="0" smtClean="0"/>
              <a:t>5 minutes </a:t>
            </a:r>
            <a:r>
              <a:rPr lang="en-US" sz="1400" dirty="0"/>
              <a:t> </a:t>
            </a:r>
            <a:r>
              <a:rPr lang="en-US" sz="1400" dirty="0" smtClean="0"/>
              <a:t> </a:t>
            </a:r>
            <a:r>
              <a:rPr lang="en-US" sz="1400" b="1" dirty="0" smtClean="0">
                <a:solidFill>
                  <a:srgbClr val="FF0066"/>
                </a:solidFill>
              </a:rPr>
              <a:t>(SET TIMER)</a:t>
            </a:r>
            <a:br>
              <a:rPr lang="en-US" sz="1400" b="1" dirty="0" smtClean="0">
                <a:solidFill>
                  <a:srgbClr val="FF0066"/>
                </a:solidFill>
              </a:rPr>
            </a:br>
            <a:endParaRPr lang="en-US" sz="1400" b="1" dirty="0">
              <a:solidFill>
                <a:srgbClr val="FF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31D0-080F-431D-AC9B-A05329ACFF70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6325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19150" y="4292905"/>
            <a:ext cx="5608320" cy="4183380"/>
          </a:xfrm>
        </p:spPr>
        <p:txBody>
          <a:bodyPr>
            <a:normAutofit/>
          </a:bodyPr>
          <a:lstStyle/>
          <a:p>
            <a:r>
              <a:rPr lang="en-US" sz="1400" b="1" u="sng" dirty="0" smtClean="0">
                <a:solidFill>
                  <a:srgbClr val="FF0066"/>
                </a:solidFill>
              </a:rPr>
              <a:t>Round 1 Discussion: </a:t>
            </a:r>
          </a:p>
          <a:p>
            <a:endParaRPr lang="en-US" dirty="0" smtClean="0"/>
          </a:p>
          <a:p>
            <a:pPr defTabSz="931706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31D0-080F-431D-AC9B-A05329ACFF70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9921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400" b="0" dirty="0" smtClean="0">
                <a:ea typeface="+mn-ea"/>
                <a:cs typeface="+mn-cs"/>
              </a:rPr>
              <a:t>There are a </a:t>
            </a:r>
            <a:r>
              <a:rPr lang="en-US" sz="1400" b="1" u="sng" dirty="0" smtClean="0">
                <a:solidFill>
                  <a:srgbClr val="6600CC"/>
                </a:solidFill>
                <a:ea typeface="+mn-ea"/>
                <a:cs typeface="+mn-cs"/>
              </a:rPr>
              <a:t>couple of changes for Round 2</a:t>
            </a:r>
            <a:r>
              <a:rPr lang="en-US" sz="1400" b="0" dirty="0" smtClean="0">
                <a:ea typeface="+mn-ea"/>
                <a:cs typeface="+mn-cs"/>
              </a:rPr>
              <a:t>. </a:t>
            </a:r>
          </a:p>
          <a:p>
            <a:pPr lvl="0"/>
            <a:endParaRPr lang="en-US" sz="1400" b="0" dirty="0" smtClean="0">
              <a:ea typeface="+mn-ea"/>
              <a:cs typeface="+mn-cs"/>
            </a:endParaRPr>
          </a:p>
          <a:p>
            <a:pPr marL="572154" indent="-285750">
              <a:buFont typeface="Arial" panose="020B0604020202020204" pitchFamily="34" charset="0"/>
              <a:buChar char="•"/>
              <a:tabLst>
                <a:tab pos="114561" algn="l"/>
              </a:tabLst>
            </a:pPr>
            <a:r>
              <a:rPr lang="en-US" sz="1400" b="0" dirty="0" smtClean="0">
                <a:ea typeface="+mn-ea"/>
                <a:cs typeface="+mn-cs"/>
              </a:rPr>
              <a:t>We’ve provided you with a </a:t>
            </a:r>
            <a:r>
              <a:rPr lang="en-US" sz="1400" b="1" u="sng" dirty="0" smtClean="0">
                <a:solidFill>
                  <a:srgbClr val="6600CC"/>
                </a:solidFill>
                <a:ea typeface="+mn-ea"/>
                <a:cs typeface="+mn-cs"/>
              </a:rPr>
              <a:t>handout</a:t>
            </a:r>
            <a:r>
              <a:rPr lang="en-US" sz="1400" b="0" dirty="0" smtClean="0">
                <a:ea typeface="+mn-ea"/>
                <a:cs typeface="+mn-cs"/>
              </a:rPr>
              <a:t> that </a:t>
            </a:r>
            <a:r>
              <a:rPr lang="en-US" sz="1400" b="0" u="sng" dirty="0" smtClean="0">
                <a:ea typeface="+mn-ea"/>
                <a:cs typeface="+mn-cs"/>
              </a:rPr>
              <a:t>shows</a:t>
            </a:r>
            <a:r>
              <a:rPr lang="en-US" sz="1400" b="0" dirty="0" smtClean="0">
                <a:ea typeface="+mn-ea"/>
                <a:cs typeface="+mn-cs"/>
              </a:rPr>
              <a:t> the </a:t>
            </a:r>
            <a:r>
              <a:rPr lang="en-US" sz="1400" b="1" u="sng" dirty="0" smtClean="0">
                <a:solidFill>
                  <a:srgbClr val="6600CC"/>
                </a:solidFill>
                <a:ea typeface="+mn-ea"/>
                <a:cs typeface="+mn-cs"/>
              </a:rPr>
              <a:t>relative cos</a:t>
            </a:r>
            <a:r>
              <a:rPr lang="en-US" sz="1400" b="0" dirty="0" smtClean="0">
                <a:ea typeface="+mn-ea"/>
                <a:cs typeface="+mn-cs"/>
              </a:rPr>
              <a:t>ts of </a:t>
            </a:r>
            <a:r>
              <a:rPr lang="en-US" sz="1400" b="0" u="sng" dirty="0" smtClean="0">
                <a:ea typeface="+mn-ea"/>
                <a:cs typeface="+mn-cs"/>
              </a:rPr>
              <a:t>each</a:t>
            </a:r>
            <a:r>
              <a:rPr lang="en-US" sz="1400" b="0" dirty="0" smtClean="0">
                <a:ea typeface="+mn-ea"/>
                <a:cs typeface="+mn-cs"/>
              </a:rPr>
              <a:t> of your </a:t>
            </a:r>
            <a:r>
              <a:rPr lang="en-US" sz="1400" b="1" u="sng" dirty="0" smtClean="0">
                <a:solidFill>
                  <a:srgbClr val="6600CC"/>
                </a:solidFill>
                <a:ea typeface="+mn-ea"/>
                <a:cs typeface="+mn-cs"/>
              </a:rPr>
              <a:t>resources</a:t>
            </a:r>
            <a:r>
              <a:rPr lang="en-US" sz="1400" b="0" dirty="0" smtClean="0">
                <a:ea typeface="+mn-ea"/>
                <a:cs typeface="+mn-cs"/>
              </a:rPr>
              <a:t>, </a:t>
            </a:r>
          </a:p>
          <a:p>
            <a:pPr marL="1029354" lvl="1" indent="-285750">
              <a:buFont typeface="Arial" panose="020B0604020202020204" pitchFamily="34" charset="0"/>
              <a:buChar char="•"/>
              <a:tabLst>
                <a:tab pos="114561" algn="l"/>
              </a:tabLst>
            </a:pPr>
            <a:r>
              <a:rPr lang="en-US" sz="1400" b="0" dirty="0" smtClean="0">
                <a:ea typeface="+mn-ea"/>
                <a:cs typeface="+mn-cs"/>
              </a:rPr>
              <a:t>as well as </a:t>
            </a:r>
            <a:r>
              <a:rPr lang="en-US" sz="1400" b="0" u="sng" dirty="0" smtClean="0">
                <a:ea typeface="+mn-ea"/>
                <a:cs typeface="+mn-cs"/>
              </a:rPr>
              <a:t>whether they </a:t>
            </a:r>
            <a:r>
              <a:rPr lang="en-US" sz="1400" b="1" u="sng" dirty="0" smtClean="0">
                <a:solidFill>
                  <a:srgbClr val="6600CC"/>
                </a:solidFill>
                <a:ea typeface="+mn-ea"/>
                <a:cs typeface="+mn-cs"/>
              </a:rPr>
              <a:t>meet</a:t>
            </a:r>
            <a:r>
              <a:rPr lang="en-US" sz="1400" b="0" u="sng" dirty="0" smtClean="0">
                <a:ea typeface="+mn-ea"/>
                <a:cs typeface="+mn-cs"/>
              </a:rPr>
              <a:t> renewable portfolio mandates </a:t>
            </a:r>
            <a:r>
              <a:rPr lang="en-US" sz="1400" b="1" u="sng" dirty="0" smtClean="0">
                <a:solidFill>
                  <a:srgbClr val="FF0000"/>
                </a:solidFill>
                <a:ea typeface="+mn-ea"/>
              </a:rPr>
              <a:t>AND</a:t>
            </a:r>
            <a:r>
              <a:rPr lang="en-US" sz="1400" b="0" dirty="0" smtClean="0">
                <a:solidFill>
                  <a:srgbClr val="FF0000"/>
                </a:solidFill>
                <a:ea typeface="+mn-ea"/>
                <a:cs typeface="+mn-cs"/>
              </a:rPr>
              <a:t> </a:t>
            </a:r>
            <a:r>
              <a:rPr lang="en-US" sz="1400" b="0" dirty="0" smtClean="0">
                <a:ea typeface="+mn-ea"/>
                <a:cs typeface="+mn-cs"/>
              </a:rPr>
              <a:t>can be </a:t>
            </a:r>
            <a:r>
              <a:rPr lang="en-US" sz="1400" b="0" u="sng" dirty="0" smtClean="0">
                <a:ea typeface="+mn-ea"/>
                <a:cs typeface="+mn-cs"/>
              </a:rPr>
              <a:t>used</a:t>
            </a:r>
            <a:r>
              <a:rPr lang="en-US" sz="1400" b="0" dirty="0" smtClean="0">
                <a:ea typeface="+mn-ea"/>
                <a:cs typeface="+mn-cs"/>
              </a:rPr>
              <a:t> to </a:t>
            </a:r>
            <a:r>
              <a:rPr lang="en-US" sz="1400" b="1" u="sng" dirty="0" smtClean="0">
                <a:solidFill>
                  <a:srgbClr val="6600CC"/>
                </a:solidFill>
                <a:ea typeface="+mn-ea"/>
                <a:cs typeface="+mn-cs"/>
              </a:rPr>
              <a:t>generate</a:t>
            </a:r>
            <a:r>
              <a:rPr lang="en-US" sz="1400" b="0" dirty="0" smtClean="0">
                <a:solidFill>
                  <a:srgbClr val="6600CC"/>
                </a:solidFill>
                <a:ea typeface="+mn-ea"/>
                <a:cs typeface="+mn-cs"/>
              </a:rPr>
              <a:t> </a:t>
            </a:r>
            <a:r>
              <a:rPr lang="en-US" sz="1400" b="0" dirty="0" smtClean="0">
                <a:ea typeface="+mn-ea"/>
                <a:cs typeface="+mn-cs"/>
              </a:rPr>
              <a:t>during times of </a:t>
            </a:r>
            <a:r>
              <a:rPr lang="en-US" sz="1400" b="1" u="sng" dirty="0" smtClean="0">
                <a:solidFill>
                  <a:srgbClr val="6600CC"/>
                </a:solidFill>
                <a:ea typeface="+mn-ea"/>
                <a:cs typeface="+mn-cs"/>
              </a:rPr>
              <a:t>peak</a:t>
            </a:r>
            <a:r>
              <a:rPr lang="en-US" sz="1400" b="0" dirty="0" smtClean="0">
                <a:ea typeface="+mn-ea"/>
                <a:cs typeface="+mn-cs"/>
              </a:rPr>
              <a:t> demand.</a:t>
            </a:r>
          </a:p>
          <a:p>
            <a:pPr marL="1029354" lvl="1" indent="-285750">
              <a:buFont typeface="Arial" panose="020B0604020202020204" pitchFamily="34" charset="0"/>
              <a:buChar char="•"/>
              <a:tabLst>
                <a:tab pos="114561" algn="l"/>
              </a:tabLst>
            </a:pPr>
            <a:endParaRPr lang="en-US" sz="1400" b="0" dirty="0" smtClean="0">
              <a:ea typeface="+mn-ea"/>
              <a:cs typeface="+mn-cs"/>
            </a:endParaRPr>
          </a:p>
          <a:p>
            <a:pPr marL="572154" indent="-285750">
              <a:buFont typeface="Arial" panose="020B0604020202020204" pitchFamily="34" charset="0"/>
              <a:buChar char="•"/>
              <a:tabLst>
                <a:tab pos="114561" algn="l"/>
              </a:tabLst>
            </a:pPr>
            <a:r>
              <a:rPr lang="en-US" sz="1400" b="0" dirty="0" smtClean="0">
                <a:ea typeface="+mn-ea"/>
                <a:cs typeface="+mn-cs"/>
              </a:rPr>
              <a:t>The </a:t>
            </a:r>
            <a:r>
              <a:rPr lang="en-US" sz="1400" b="1" u="sng" dirty="0" smtClean="0">
                <a:ea typeface="+mn-ea"/>
                <a:cs typeface="+mn-cs"/>
              </a:rPr>
              <a:t>costs</a:t>
            </a:r>
            <a:r>
              <a:rPr lang="en-US" sz="1400" b="0" dirty="0" smtClean="0">
                <a:ea typeface="+mn-ea"/>
                <a:cs typeface="+mn-cs"/>
              </a:rPr>
              <a:t> are </a:t>
            </a:r>
            <a:r>
              <a:rPr lang="en-US" sz="1400" b="1" u="sng" dirty="0" smtClean="0">
                <a:solidFill>
                  <a:srgbClr val="FF0000"/>
                </a:solidFill>
                <a:ea typeface="+mn-ea"/>
                <a:cs typeface="+mn-cs"/>
              </a:rPr>
              <a:t>not incremental</a:t>
            </a:r>
            <a:r>
              <a:rPr lang="en-US" sz="1400" b="0" dirty="0" smtClean="0">
                <a:ea typeface="+mn-ea"/>
                <a:cs typeface="+mn-cs"/>
              </a:rPr>
              <a:t>, </a:t>
            </a:r>
            <a:r>
              <a:rPr lang="en-US" sz="1400" b="1" u="sng" dirty="0" smtClean="0">
                <a:ea typeface="+mn-ea"/>
                <a:cs typeface="+mn-cs"/>
              </a:rPr>
              <a:t>but all-in new costs</a:t>
            </a:r>
            <a:r>
              <a:rPr lang="en-US" sz="1400" b="1" u="sng" baseline="0" dirty="0" smtClean="0">
                <a:ea typeface="+mn-ea"/>
                <a:cs typeface="+mn-cs"/>
              </a:rPr>
              <a:t> </a:t>
            </a:r>
            <a:r>
              <a:rPr lang="en-US" sz="1400" b="0" baseline="0" dirty="0" smtClean="0">
                <a:ea typeface="+mn-ea"/>
                <a:cs typeface="+mn-cs"/>
              </a:rPr>
              <a:t>(e.g., </a:t>
            </a:r>
            <a:r>
              <a:rPr lang="en-US" sz="1400" b="0" u="sng" baseline="0" dirty="0" smtClean="0">
                <a:ea typeface="+mn-ea"/>
                <a:cs typeface="+mn-cs"/>
              </a:rPr>
              <a:t>existing</a:t>
            </a:r>
            <a:r>
              <a:rPr lang="en-US" sz="1400" b="0" baseline="0" dirty="0" smtClean="0">
                <a:ea typeface="+mn-ea"/>
                <a:cs typeface="+mn-cs"/>
              </a:rPr>
              <a:t> </a:t>
            </a:r>
            <a:r>
              <a:rPr lang="en-US" sz="1400" b="0" u="sng" baseline="0" dirty="0" smtClean="0">
                <a:ea typeface="+mn-ea"/>
                <a:cs typeface="+mn-cs"/>
              </a:rPr>
              <a:t>coal</a:t>
            </a:r>
            <a:r>
              <a:rPr lang="en-US" sz="1400" b="0" baseline="0" dirty="0" smtClean="0">
                <a:ea typeface="+mn-ea"/>
                <a:cs typeface="+mn-cs"/>
              </a:rPr>
              <a:t> is </a:t>
            </a:r>
            <a:r>
              <a:rPr lang="en-US" sz="1400" b="1" u="sng" baseline="0" dirty="0" smtClean="0">
                <a:solidFill>
                  <a:srgbClr val="006600"/>
                </a:solidFill>
                <a:ea typeface="+mn-ea"/>
                <a:cs typeface="+mn-cs"/>
              </a:rPr>
              <a:t>among our cheapest </a:t>
            </a:r>
            <a:r>
              <a:rPr lang="en-US" sz="1400" b="0" baseline="0" dirty="0" smtClean="0">
                <a:ea typeface="+mn-ea"/>
                <a:cs typeface="+mn-cs"/>
              </a:rPr>
              <a:t>generating resources, </a:t>
            </a:r>
          </a:p>
          <a:p>
            <a:pPr marL="1029354" lvl="1" indent="-285750">
              <a:buFont typeface="Arial" panose="020B0604020202020204" pitchFamily="34" charset="0"/>
              <a:buChar char="•"/>
              <a:tabLst>
                <a:tab pos="114561" algn="l"/>
              </a:tabLst>
            </a:pPr>
            <a:r>
              <a:rPr lang="en-US" sz="1400" b="0" baseline="0" dirty="0" smtClean="0">
                <a:ea typeface="+mn-ea"/>
                <a:cs typeface="+mn-cs"/>
              </a:rPr>
              <a:t>but a </a:t>
            </a:r>
            <a:r>
              <a:rPr lang="en-US" sz="1400" b="1" u="sng" baseline="0" dirty="0" smtClean="0">
                <a:solidFill>
                  <a:srgbClr val="FF0000"/>
                </a:solidFill>
                <a:ea typeface="+mn-ea"/>
                <a:cs typeface="+mn-cs"/>
              </a:rPr>
              <a:t>new plant </a:t>
            </a:r>
            <a:r>
              <a:rPr lang="en-US" sz="1400" b="0" baseline="0" dirty="0" smtClean="0">
                <a:ea typeface="+mn-ea"/>
                <a:cs typeface="+mn-cs"/>
              </a:rPr>
              <a:t>would be </a:t>
            </a:r>
            <a:r>
              <a:rPr lang="en-US" sz="1400" b="1" u="sng" baseline="0" dirty="0" smtClean="0">
                <a:solidFill>
                  <a:srgbClr val="FF0000"/>
                </a:solidFill>
                <a:ea typeface="+mn-ea"/>
                <a:cs typeface="+mn-cs"/>
              </a:rPr>
              <a:t>expensive</a:t>
            </a:r>
            <a:r>
              <a:rPr lang="en-US" sz="1400" b="0" baseline="0" dirty="0" smtClean="0">
                <a:ea typeface="+mn-ea"/>
                <a:cs typeface="+mn-cs"/>
              </a:rPr>
              <a:t> </a:t>
            </a:r>
            <a:r>
              <a:rPr lang="en-US" sz="1400" b="0" u="sng" baseline="0" dirty="0" smtClean="0">
                <a:ea typeface="+mn-ea"/>
                <a:cs typeface="+mn-cs"/>
              </a:rPr>
              <a:t>relative</a:t>
            </a:r>
            <a:r>
              <a:rPr lang="en-US" sz="1400" b="0" baseline="0" dirty="0" smtClean="0">
                <a:ea typeface="+mn-ea"/>
                <a:cs typeface="+mn-cs"/>
              </a:rPr>
              <a:t> to </a:t>
            </a:r>
            <a:r>
              <a:rPr lang="en-US" sz="1400" b="0" u="sng" baseline="0" dirty="0" smtClean="0">
                <a:ea typeface="+mn-ea"/>
                <a:cs typeface="+mn-cs"/>
              </a:rPr>
              <a:t>other</a:t>
            </a:r>
            <a:r>
              <a:rPr lang="en-US" sz="1400" b="0" baseline="0" dirty="0" smtClean="0">
                <a:ea typeface="+mn-ea"/>
                <a:cs typeface="+mn-cs"/>
              </a:rPr>
              <a:t> </a:t>
            </a:r>
            <a:r>
              <a:rPr lang="en-US" sz="1400" b="0" u="sng" baseline="0" dirty="0" smtClean="0">
                <a:ea typeface="+mn-ea"/>
                <a:cs typeface="+mn-cs"/>
              </a:rPr>
              <a:t>options</a:t>
            </a:r>
            <a:r>
              <a:rPr lang="en-US" sz="1400" b="0" baseline="0" dirty="0" smtClean="0">
                <a:ea typeface="+mn-ea"/>
                <a:cs typeface="+mn-cs"/>
              </a:rPr>
              <a:t>).</a:t>
            </a:r>
            <a:endParaRPr lang="en-US" sz="1400" b="0" dirty="0" smtClean="0"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31D0-080F-431D-AC9B-A05329ACFF70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7058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u="sng" dirty="0" smtClean="0">
                <a:solidFill>
                  <a:srgbClr val="006600"/>
                </a:solidFill>
              </a:rPr>
              <a:t>Renewable Resources: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Wind, Solar</a:t>
            </a:r>
          </a:p>
          <a:p>
            <a:pPr lvl="1"/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u="sng" dirty="0" smtClean="0">
                <a:solidFill>
                  <a:srgbClr val="0000CC"/>
                </a:solidFill>
              </a:rPr>
              <a:t>Dependable Resources: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Natural Gas, Coal, Nuclear</a:t>
            </a:r>
          </a:p>
          <a:p>
            <a:pPr lvl="1"/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u="sng" dirty="0" smtClean="0"/>
              <a:t>Both – Renewable &amp; Dependable: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Biomass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Upgrades to Hydropower Plants</a:t>
            </a:r>
          </a:p>
          <a:p>
            <a:pPr lvl="1"/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u="sng" dirty="0" smtClean="0">
                <a:solidFill>
                  <a:srgbClr val="FF0000"/>
                </a:solidFill>
              </a:rPr>
              <a:t>Conservation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A7D8-F3D1-405D-94FA-FF63A22A09A5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944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2281" indent="-232281"/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77B618-1BAA-4852-A2A5-43CD220155C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9044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u="sng" dirty="0" smtClean="0"/>
              <a:t>For Round 2</a:t>
            </a:r>
            <a:r>
              <a:rPr lang="en-US" sz="1400" b="1" u="sng" dirty="0"/>
              <a:t>:</a:t>
            </a:r>
            <a:endParaRPr lang="en-US" sz="1400" b="1" u="sng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0" kern="1200" dirty="0" smtClean="0">
                <a:solidFill>
                  <a:schemeClr val="tx1"/>
                </a:solidFill>
              </a:rPr>
              <a:t>You also have </a:t>
            </a:r>
            <a:r>
              <a:rPr lang="en-US" sz="1400" b="1" u="sng" kern="1200" dirty="0" smtClean="0">
                <a:solidFill>
                  <a:srgbClr val="FF0000"/>
                </a:solidFill>
              </a:rPr>
              <a:t>fewer blocks </a:t>
            </a:r>
            <a:r>
              <a:rPr lang="en-US" sz="1400" kern="1200" dirty="0" smtClean="0"/>
              <a:t>of</a:t>
            </a:r>
            <a:r>
              <a:rPr lang="en-US" sz="1400" b="1" kern="1200" dirty="0" smtClean="0"/>
              <a:t> </a:t>
            </a:r>
            <a:r>
              <a:rPr lang="en-US" sz="1400" b="1" u="sng" kern="1200" dirty="0" smtClean="0">
                <a:solidFill>
                  <a:srgbClr val="FF0000"/>
                </a:solidFill>
              </a:rPr>
              <a:t>some</a:t>
            </a:r>
            <a:r>
              <a:rPr lang="en-US" sz="1400" b="0" kern="1200" dirty="0" smtClean="0">
                <a:solidFill>
                  <a:srgbClr val="FF0000"/>
                </a:solidFill>
              </a:rPr>
              <a:t> </a:t>
            </a:r>
            <a:r>
              <a:rPr lang="en-US" sz="1400" b="0" kern="1200" dirty="0" smtClean="0">
                <a:solidFill>
                  <a:schemeClr val="tx1"/>
                </a:solidFill>
              </a:rPr>
              <a:t>resources </a:t>
            </a:r>
            <a:r>
              <a:rPr lang="en-US" sz="1400" b="1" u="sng" kern="1200" dirty="0" smtClean="0">
                <a:solidFill>
                  <a:srgbClr val="FF0000"/>
                </a:solidFill>
              </a:rPr>
              <a:t>now</a:t>
            </a:r>
            <a:r>
              <a:rPr lang="en-US" sz="1400" b="0" kern="1200" dirty="0" smtClean="0">
                <a:solidFill>
                  <a:schemeClr val="tx1"/>
                </a:solidFill>
              </a:rPr>
              <a:t>,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="0" kern="1200" dirty="0" smtClean="0">
                <a:solidFill>
                  <a:schemeClr val="tx1"/>
                </a:solidFill>
                <a:cs typeface="ＭＳ Ｐゴシック" charset="-128"/>
              </a:rPr>
              <a:t> based on the fact that </a:t>
            </a:r>
            <a:r>
              <a:rPr lang="en-US" sz="1400" b="1" u="sng" kern="1200" dirty="0" smtClean="0">
                <a:solidFill>
                  <a:srgbClr val="FF0000"/>
                </a:solidFill>
                <a:cs typeface="ＭＳ Ｐゴシック" charset="-128"/>
              </a:rPr>
              <a:t>not all of these resources </a:t>
            </a:r>
            <a:r>
              <a:rPr lang="en-US" sz="1400" b="0" kern="1200" dirty="0" smtClean="0">
                <a:solidFill>
                  <a:schemeClr val="tx1"/>
                </a:solidFill>
                <a:cs typeface="ＭＳ Ｐゴシック" charset="-128"/>
              </a:rPr>
              <a:t>are </a:t>
            </a:r>
            <a:r>
              <a:rPr lang="en-US" sz="1400" b="0" u="sng" kern="1200" dirty="0" smtClean="0">
                <a:solidFill>
                  <a:schemeClr val="tx1"/>
                </a:solidFill>
                <a:cs typeface="ＭＳ Ｐゴシック" charset="-128"/>
              </a:rPr>
              <a:t>available</a:t>
            </a:r>
            <a:r>
              <a:rPr lang="en-US" sz="1400" b="0" kern="1200" dirty="0" smtClean="0">
                <a:solidFill>
                  <a:schemeClr val="tx1"/>
                </a:solidFill>
                <a:cs typeface="ＭＳ Ｐゴシック" charset="-128"/>
              </a:rPr>
              <a:t> in </a:t>
            </a:r>
            <a:r>
              <a:rPr lang="en-US" sz="1400" b="1" u="sng" kern="1200" dirty="0" smtClean="0">
                <a:solidFill>
                  <a:srgbClr val="FF0000"/>
                </a:solidFill>
                <a:cs typeface="ＭＳ Ｐゴシック" charset="-128"/>
              </a:rPr>
              <a:t>unlimited amounts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400" i="1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="1" i="1" u="sng" kern="1200" dirty="0" smtClean="0">
                <a:solidFill>
                  <a:srgbClr val="FF0000"/>
                </a:solidFill>
              </a:rPr>
              <a:t>Please Remove: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="1" kern="1200" dirty="0" smtClean="0">
                <a:solidFill>
                  <a:schemeClr val="tx1"/>
                </a:solidFill>
              </a:rPr>
              <a:t>5 coal (black),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="1" kern="1200" dirty="0" smtClean="0">
                <a:solidFill>
                  <a:srgbClr val="006600"/>
                </a:solidFill>
              </a:rPr>
              <a:t>5 conservation (green),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="1" kern="1200" dirty="0" smtClean="0">
                <a:solidFill>
                  <a:srgbClr val="CCCC00"/>
                </a:solidFill>
              </a:rPr>
              <a:t>7 solar (yellow), </a:t>
            </a:r>
            <a:r>
              <a:rPr lang="en-US" sz="1400" b="0" kern="1200" dirty="0" smtClean="0"/>
              <a:t>and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="0" kern="1200" dirty="0" smtClean="0">
                <a:solidFill>
                  <a:schemeClr val="tx1"/>
                </a:solidFill>
              </a:rPr>
              <a:t> </a:t>
            </a:r>
            <a:r>
              <a:rPr lang="en-US" sz="1400" b="1" kern="1200" dirty="0" smtClean="0">
                <a:solidFill>
                  <a:srgbClr val="0000CC"/>
                </a:solidFill>
              </a:rPr>
              <a:t>8 each of hydro (dark blue), </a:t>
            </a:r>
            <a:r>
              <a:rPr lang="en-US" sz="1400" b="1" kern="1200" dirty="0" smtClean="0">
                <a:solidFill>
                  <a:srgbClr val="FF0000"/>
                </a:solidFill>
              </a:rPr>
              <a:t>nuclear (orange), </a:t>
            </a:r>
            <a:r>
              <a:rPr lang="en-US" sz="1400" b="0" kern="1200" dirty="0" smtClean="0">
                <a:solidFill>
                  <a:schemeClr val="tx1"/>
                </a:solidFill>
              </a:rPr>
              <a:t>and </a:t>
            </a:r>
            <a:r>
              <a:rPr lang="en-US" sz="1400" b="1" kern="1200" dirty="0" smtClean="0">
                <a:solidFill>
                  <a:srgbClr val="663300"/>
                </a:solidFill>
              </a:rPr>
              <a:t>biomass (brown).</a:t>
            </a:r>
            <a:endParaRPr lang="en-US" sz="1400" b="1" dirty="0" smtClean="0">
              <a:solidFill>
                <a:srgbClr val="6633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31D0-080F-431D-AC9B-A05329ACFF70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667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u="sng" dirty="0" smtClean="0"/>
              <a:t>Round 2:</a:t>
            </a:r>
            <a:endParaRPr lang="en-US" sz="1400" b="1" u="sng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Please </a:t>
            </a:r>
            <a:r>
              <a:rPr lang="en-US" sz="1400" b="1" dirty="0" smtClean="0"/>
              <a:t>record your group’s ‘resource mix’ </a:t>
            </a:r>
            <a:r>
              <a:rPr lang="en-US" sz="1400" dirty="0" smtClean="0"/>
              <a:t>on the </a:t>
            </a:r>
            <a:r>
              <a:rPr lang="en-US" sz="1400" b="1" u="sng" dirty="0" smtClean="0">
                <a:solidFill>
                  <a:srgbClr val="FF0000"/>
                </a:solidFill>
              </a:rPr>
              <a:t>“Round 2” side of the worksheet.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You have </a:t>
            </a:r>
            <a:r>
              <a:rPr lang="en-US" sz="1400" b="1" u="sng" dirty="0" smtClean="0">
                <a:solidFill>
                  <a:srgbClr val="FF0066"/>
                </a:solidFill>
              </a:rPr>
              <a:t>5 minutes </a:t>
            </a:r>
            <a:r>
              <a:rPr lang="en-US" sz="1400" b="1" dirty="0" smtClean="0">
                <a:solidFill>
                  <a:srgbClr val="FF0066"/>
                </a:solidFill>
              </a:rPr>
              <a:t>(SET TIMER)</a:t>
            </a:r>
            <a:endParaRPr lang="en-US" sz="1400" b="1" dirty="0">
              <a:solidFill>
                <a:srgbClr val="FF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31D0-080F-431D-AC9B-A05329ACFF70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0213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65887">
              <a:defRPr/>
            </a:pPr>
            <a:r>
              <a:rPr lang="en-US" sz="1400" b="1" u="sng" dirty="0" smtClean="0"/>
              <a:t>James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u="sng" baseline="0" dirty="0" smtClean="0"/>
              <a:t>Discuss</a:t>
            </a:r>
            <a:r>
              <a:rPr lang="en-US" sz="1400" baseline="0" dirty="0" smtClean="0"/>
              <a:t> Exercise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u="sng" dirty="0">
                <a:solidFill>
                  <a:srgbClr val="FF0000"/>
                </a:solidFill>
              </a:rPr>
              <a:t>S</a:t>
            </a:r>
            <a:r>
              <a:rPr lang="en-US" sz="1400" b="1" u="sng" baseline="0" dirty="0" smtClean="0">
                <a:solidFill>
                  <a:srgbClr val="FF0000"/>
                </a:solidFill>
              </a:rPr>
              <a:t>how</a:t>
            </a:r>
            <a:r>
              <a:rPr lang="en-US" sz="1400" baseline="0" dirty="0" smtClean="0"/>
              <a:t> Avista’s </a:t>
            </a:r>
            <a:r>
              <a:rPr lang="en-US" sz="1400" b="1" u="sng" baseline="0" dirty="0" smtClean="0">
                <a:solidFill>
                  <a:srgbClr val="FF0000"/>
                </a:solidFill>
              </a:rPr>
              <a:t>Preferred Resource </a:t>
            </a:r>
            <a:r>
              <a:rPr lang="en-US" sz="1400" b="1" u="sng" dirty="0">
                <a:solidFill>
                  <a:srgbClr val="FF0000"/>
                </a:solidFill>
              </a:rPr>
              <a:t>S</a:t>
            </a:r>
            <a:r>
              <a:rPr lang="en-US" sz="1400" b="1" u="sng" baseline="0" dirty="0" smtClean="0">
                <a:solidFill>
                  <a:srgbClr val="FF0000"/>
                </a:solidFill>
              </a:rPr>
              <a:t>trategy </a:t>
            </a:r>
            <a:r>
              <a:rPr lang="en-US" sz="1400" baseline="0" dirty="0" smtClean="0"/>
              <a:t>in the model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3A5BA-8B48-42BC-847A-E9A5EFFB2B1A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1689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 smtClean="0"/>
              <a:t>James</a:t>
            </a:r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A7D8-F3D1-405D-94FA-FF63A22A09A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693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31D0-080F-431D-AC9B-A05329ACFF7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16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2281" indent="-232281"/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77B618-1BAA-4852-A2A5-43CD220155C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828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lvl="1" indent="-285750" defTabSz="458252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rgbClr val="002060"/>
                </a:solidFill>
              </a:rPr>
              <a:t>128 YEARS OLD, this</a:t>
            </a:r>
            <a:r>
              <a:rPr lang="en-US" sz="1600" baseline="0" dirty="0" smtClean="0">
                <a:solidFill>
                  <a:srgbClr val="002060"/>
                </a:solidFill>
              </a:rPr>
              <a:t> March</a:t>
            </a:r>
          </a:p>
          <a:p>
            <a:pPr marL="285750" lvl="1" indent="-285750" defTabSz="458252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rgbClr val="002060"/>
                </a:solidFill>
              </a:rPr>
              <a:t>LONG HISTORY in</a:t>
            </a:r>
            <a:r>
              <a:rPr lang="en-US" sz="1600" baseline="0" dirty="0" smtClean="0">
                <a:solidFill>
                  <a:srgbClr val="002060"/>
                </a:solidFill>
              </a:rPr>
              <a:t> Spokane and our Region.</a:t>
            </a:r>
            <a:endParaRPr lang="en-US" sz="1600" dirty="0" smtClean="0">
              <a:solidFill>
                <a:srgbClr val="002060"/>
              </a:solidFill>
            </a:endParaRPr>
          </a:p>
          <a:p>
            <a:pPr marL="232281" indent="-232281"/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77B618-1BAA-4852-A2A5-43CD220155C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665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u="sng" dirty="0" err="1" smtClean="0"/>
              <a:t>Electricty</a:t>
            </a:r>
            <a:r>
              <a:rPr lang="en-US" sz="1400" b="1" u="sng" baseline="0" dirty="0" smtClean="0"/>
              <a:t> and Natural Gas</a:t>
            </a:r>
            <a:r>
              <a:rPr lang="en-US" sz="1400" b="0" baseline="0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baseline="0" dirty="0" smtClean="0"/>
              <a:t>Eastern</a:t>
            </a:r>
            <a:r>
              <a:rPr lang="en-US" sz="1400" b="0" baseline="0" dirty="0" smtClean="0"/>
              <a:t> Washington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baseline="0" dirty="0" smtClean="0"/>
              <a:t>Northern</a:t>
            </a:r>
            <a:r>
              <a:rPr lang="en-US" sz="1400" b="0" baseline="0" dirty="0" smtClean="0"/>
              <a:t> Idaho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400" b="0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b="0" u="sng" baseline="0" dirty="0" smtClean="0"/>
              <a:t>Natural Gas</a:t>
            </a:r>
            <a:r>
              <a:rPr lang="en-US" sz="1400" b="0" baseline="0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0" baseline="0" dirty="0" smtClean="0"/>
              <a:t>Parts of </a:t>
            </a:r>
            <a:r>
              <a:rPr lang="en-US" sz="1400" b="1" baseline="0" dirty="0" smtClean="0"/>
              <a:t>Southern &amp; Eastern </a:t>
            </a:r>
            <a:r>
              <a:rPr lang="en-US" sz="1400" b="0" baseline="0" dirty="0" smtClean="0"/>
              <a:t>Oregon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b="0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b="1" u="sng" baseline="0" dirty="0" smtClean="0"/>
              <a:t>Largest Dam</a:t>
            </a:r>
            <a:r>
              <a:rPr lang="en-US" sz="1400" b="0" baseline="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baseline="0" dirty="0" err="1" smtClean="0"/>
              <a:t>Noxon</a:t>
            </a:r>
            <a:r>
              <a:rPr lang="en-US" sz="1400" b="0" baseline="0" dirty="0" smtClean="0"/>
              <a:t>, Montana</a:t>
            </a:r>
          </a:p>
          <a:p>
            <a:endParaRPr lang="en-US" sz="1400" b="0" dirty="0" smtClean="0"/>
          </a:p>
          <a:p>
            <a:endParaRPr lang="en-US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31D0-080F-431D-AC9B-A05329ACFF7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2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aseline="0" dirty="0" smtClean="0"/>
              <a:t>We </a:t>
            </a:r>
            <a:r>
              <a:rPr lang="en-US" sz="1400" b="1" baseline="0" dirty="0" smtClean="0"/>
              <a:t>acquired</a:t>
            </a:r>
            <a:r>
              <a:rPr lang="en-US" sz="1400" baseline="0" dirty="0" smtClean="0"/>
              <a:t> </a:t>
            </a:r>
            <a:r>
              <a:rPr lang="en-US" sz="1400" b="1" baseline="0" dirty="0" smtClean="0">
                <a:solidFill>
                  <a:srgbClr val="FF0000"/>
                </a:solidFill>
              </a:rPr>
              <a:t>Alaska Electric Light &amp; Power Company (AEL&amp;P)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aseline="0" dirty="0" smtClean="0"/>
              <a:t>July 1, 2014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u="sng" baseline="0" dirty="0" smtClean="0"/>
              <a:t>City and Borough of Juneau (CBJ)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aseline="0" dirty="0" smtClean="0"/>
              <a:t>Located in the </a:t>
            </a:r>
            <a:r>
              <a:rPr lang="en-US" sz="1400" b="1" u="sng" baseline="0" dirty="0" smtClean="0"/>
              <a:t>Panhandle</a:t>
            </a:r>
            <a:r>
              <a:rPr lang="en-US" sz="1400" baseline="0" dirty="0" smtClean="0"/>
              <a:t> of </a:t>
            </a:r>
            <a:r>
              <a:rPr lang="en-US" sz="1400" b="1" u="sng" baseline="0" dirty="0" smtClean="0"/>
              <a:t>SE Alaska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aseline="0" dirty="0" smtClean="0"/>
              <a:t>900 air miles N of Seattle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aseline="0" dirty="0" smtClean="0"/>
              <a:t>600 air miles SE of Anchorage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aseline="0" dirty="0" smtClean="0"/>
              <a:t>Serve </a:t>
            </a:r>
            <a:r>
              <a:rPr lang="en-US" sz="1400" b="1" u="sng" baseline="0" dirty="0" smtClean="0"/>
              <a:t>Electricity</a:t>
            </a:r>
            <a:r>
              <a:rPr lang="en-US" sz="1400" baseline="0" dirty="0" smtClean="0"/>
              <a:t> to: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400" b="1" baseline="0" dirty="0" smtClean="0"/>
              <a:t>Population of 32,739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31D0-080F-431D-AC9B-A05329ACFF7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28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A7D8-F3D1-405D-94FA-FF63A22A09A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50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A7D8-F3D1-405D-94FA-FF63A22A09A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23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A7D8-F3D1-405D-94FA-FF63A22A09A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96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6" y="3557791"/>
            <a:ext cx="8420469" cy="147002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046" y="5027816"/>
            <a:ext cx="8420470" cy="86199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6" y="3557791"/>
            <a:ext cx="8420469" cy="147002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046" y="5027816"/>
            <a:ext cx="8420470" cy="86199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337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236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311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311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392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9022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9022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051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435863"/>
          </a:xfrm>
        </p:spPr>
        <p:txBody>
          <a:bodyPr/>
          <a:lstStyle>
            <a:lvl1pPr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738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111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942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559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415807"/>
            <a:ext cx="8229600" cy="53261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983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9144000" cy="5741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804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388" y="3557792"/>
            <a:ext cx="8380128" cy="1088014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388" y="4645805"/>
            <a:ext cx="8380128" cy="10567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814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536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09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873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873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700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01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01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227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4808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31876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40B8-F8C9-4AA6-9656-9489E8D9F156}" type="slidenum">
              <a:rPr lang="en-US">
                <a:solidFill>
                  <a:prstClr val="black"/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1865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134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21948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427046"/>
            <a:ext cx="8229600" cy="53268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3151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753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43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311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311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9022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9022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435863"/>
          </a:xfrm>
        </p:spPr>
        <p:txBody>
          <a:bodyPr/>
          <a:lstStyle>
            <a:lvl1pPr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738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415807"/>
            <a:ext cx="8229600" cy="53261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9144000" cy="5741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1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0077BE"/>
          </a:solidFill>
          <a:latin typeface="Arial Bold"/>
          <a:ea typeface="ＭＳ Ｐゴシック" charset="-128"/>
          <a:cs typeface="Arial Bol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7BE"/>
          </a:solidFill>
          <a:latin typeface="Arial Bold" charset="0"/>
          <a:ea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7BE"/>
          </a:solidFill>
          <a:latin typeface="Arial Bold" charset="0"/>
          <a:ea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7BE"/>
          </a:solidFill>
          <a:latin typeface="Arial Bold" charset="0"/>
          <a:ea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7BE"/>
          </a:solidFill>
          <a:latin typeface="Arial Bold" charset="0"/>
          <a:ea typeface="ＭＳ Ｐゴシック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7BE"/>
          </a:solidFill>
          <a:latin typeface="Arial Bold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7BE"/>
          </a:solidFill>
          <a:latin typeface="Arial Bold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7BE"/>
          </a:solidFill>
          <a:latin typeface="Arial Bold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7BE"/>
          </a:solidFill>
          <a:latin typeface="Arial Bold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1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1048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0077BE"/>
          </a:solidFill>
          <a:latin typeface="Arial Bold"/>
          <a:ea typeface="ＭＳ Ｐゴシック" charset="-128"/>
          <a:cs typeface="Arial Bol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7BE"/>
          </a:solidFill>
          <a:latin typeface="Arial Bold" charset="0"/>
          <a:ea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7BE"/>
          </a:solidFill>
          <a:latin typeface="Arial Bold" charset="0"/>
          <a:ea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7BE"/>
          </a:solidFill>
          <a:latin typeface="Arial Bold" charset="0"/>
          <a:ea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7BE"/>
          </a:solidFill>
          <a:latin typeface="Arial Bold" charset="0"/>
          <a:ea typeface="ＭＳ Ｐゴシック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7BE"/>
          </a:solidFill>
          <a:latin typeface="Arial Bold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7BE"/>
          </a:solidFill>
          <a:latin typeface="Arial Bold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7BE"/>
          </a:solidFill>
          <a:latin typeface="Arial Bold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7BE"/>
          </a:solidFill>
          <a:latin typeface="Arial Bold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074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0822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0077BE"/>
          </a:solidFill>
          <a:latin typeface="Arial Bold"/>
          <a:ea typeface="ＭＳ Ｐゴシック" charset="-128"/>
          <a:cs typeface="Arial Bol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7BE"/>
          </a:solidFill>
          <a:latin typeface="Arial Bold" charset="0"/>
          <a:ea typeface="ＭＳ Ｐゴシック" charset="-128"/>
          <a:cs typeface="Arial Bold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7BE"/>
          </a:solidFill>
          <a:latin typeface="Arial Bold" charset="0"/>
          <a:ea typeface="ＭＳ Ｐゴシック" charset="-128"/>
          <a:cs typeface="Arial Bold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7BE"/>
          </a:solidFill>
          <a:latin typeface="Arial Bold" charset="0"/>
          <a:ea typeface="ＭＳ Ｐゴシック" charset="-128"/>
          <a:cs typeface="Arial Bold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7BE"/>
          </a:solidFill>
          <a:latin typeface="Arial Bold" charset="0"/>
          <a:ea typeface="ＭＳ Ｐゴシック" charset="-128"/>
          <a:cs typeface="Arial Bold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7BE"/>
          </a:solidFill>
          <a:latin typeface="Arial Bold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7BE"/>
          </a:solidFill>
          <a:latin typeface="Arial Bold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7BE"/>
          </a:solidFill>
          <a:latin typeface="Arial Bold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7BE"/>
          </a:solidFill>
          <a:latin typeface="Arial Bold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6.jpe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9.jpeg"/><Relationship Id="rId5" Type="http://schemas.openxmlformats.org/officeDocument/2006/relationships/diagramData" Target="../diagrams/data2.xml"/><Relationship Id="rId10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microsoft.com/office/2007/relationships/diagramDrawing" Target="../diagrams/drawin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4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Powering Our Future		</a:t>
            </a:r>
            <a:r>
              <a:rPr lang="en-US" smtClean="0"/>
              <a:t>	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Patty Shea, Todd Kiesbuy, James Gall</a:t>
            </a:r>
          </a:p>
          <a:p>
            <a:r>
              <a:rPr lang="en-US" b="1" dirty="0" smtClean="0"/>
              <a:t>2017 ISPE Annual Meeting</a:t>
            </a:r>
          </a:p>
          <a:p>
            <a:r>
              <a:rPr lang="en-US" b="1" dirty="0" smtClean="0"/>
              <a:t>June 9,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588484" y="1219200"/>
            <a:ext cx="5403115" cy="4114800"/>
          </a:xfrm>
          <a:prstGeom prst="ellipse">
            <a:avLst/>
          </a:prstGeom>
          <a:solidFill>
            <a:srgbClr val="92D050">
              <a:alpha val="4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91671" y="1210660"/>
            <a:ext cx="5745629" cy="4114800"/>
          </a:xfrm>
          <a:prstGeom prst="ellipse">
            <a:avLst/>
          </a:prstGeom>
          <a:solidFill>
            <a:srgbClr val="00B0F0">
              <a:alpha val="40000"/>
            </a:srgbClr>
          </a:solidFill>
          <a:ln>
            <a:solidFill>
              <a:srgbClr val="1971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678546" y="2735940"/>
            <a:ext cx="1206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Arial" pitchFamily="34" charset="0"/>
              <a:buChar char="•"/>
            </a:pPr>
            <a:r>
              <a:rPr lang="en-US" sz="2400" dirty="0" smtClean="0"/>
              <a:t> Wind</a:t>
            </a:r>
          </a:p>
          <a:p>
            <a:pPr algn="r">
              <a:buFont typeface="Arial" pitchFamily="34" charset="0"/>
              <a:buChar char="•"/>
            </a:pPr>
            <a:r>
              <a:rPr lang="en-US" sz="2400" dirty="0" smtClean="0"/>
              <a:t> Solar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00011" y="4411977"/>
            <a:ext cx="2737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Renewable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9732" y="2735939"/>
            <a:ext cx="2600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Biomass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Hydropower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99268" y="4335795"/>
            <a:ext cx="2899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Dependable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75433" y="2566631"/>
            <a:ext cx="2165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Natural Gas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Coal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Nuclear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499268" y="5520262"/>
            <a:ext cx="6244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Legally Required</a:t>
            </a:r>
          </a:p>
          <a:p>
            <a:pPr algn="ctr"/>
            <a:r>
              <a:rPr lang="en-US" sz="2400" dirty="0" smtClean="0"/>
              <a:t>Conservation/Energy Efficiency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4506250" y="4335794"/>
            <a:ext cx="1285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Both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4512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3091"/>
          </a:xfrm>
        </p:spPr>
        <p:txBody>
          <a:bodyPr anchor="t"/>
          <a:lstStyle/>
          <a:p>
            <a:r>
              <a:rPr lang="en-US" dirty="0" smtClean="0"/>
              <a:t>Integrated Resource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5568846" cy="312438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The IRP is a </a:t>
            </a:r>
            <a:r>
              <a:rPr lang="en-US" sz="2400" b="1" dirty="0" smtClean="0"/>
              <a:t>20-year look </a:t>
            </a:r>
            <a:r>
              <a:rPr lang="en-US" sz="2400" dirty="0" smtClean="0"/>
              <a:t>to our </a:t>
            </a:r>
            <a:r>
              <a:rPr lang="en-US" sz="2400" b="1" dirty="0" smtClean="0"/>
              <a:t>energy future</a:t>
            </a:r>
            <a:r>
              <a:rPr lang="en-US" sz="2400" dirty="0" smtClean="0"/>
              <a:t> that determines </a:t>
            </a:r>
            <a:r>
              <a:rPr lang="en-US" sz="2400" b="1" dirty="0" smtClean="0"/>
              <a:t>how we plan </a:t>
            </a:r>
            <a:r>
              <a:rPr lang="en-US" sz="2400" dirty="0" smtClean="0"/>
              <a:t>to meet the energy needs of our customers by:</a:t>
            </a:r>
          </a:p>
          <a:p>
            <a:pPr marL="0" indent="0">
              <a:buNone/>
            </a:pPr>
            <a:endParaRPr lang="en-US" sz="1800" dirty="0" smtClean="0"/>
          </a:p>
          <a:p>
            <a:pPr marL="509588" indent="-284163">
              <a:buFont typeface="Wingdings" pitchFamily="2" charset="2"/>
              <a:buChar char="Ø"/>
            </a:pPr>
            <a:r>
              <a:rPr lang="en-US" sz="2400" dirty="0" smtClean="0"/>
              <a:t>using a </a:t>
            </a:r>
            <a:r>
              <a:rPr lang="en-US" sz="2400" b="1" dirty="0" smtClean="0"/>
              <a:t>diverse energy mix </a:t>
            </a:r>
            <a:r>
              <a:rPr lang="en-US" sz="2400" dirty="0" smtClean="0"/>
              <a:t>of hydro, coal, natural gas, biomass, and wind that</a:t>
            </a:r>
          </a:p>
          <a:p>
            <a:pPr marL="509588" indent="-284163">
              <a:buFont typeface="Wingdings" pitchFamily="2" charset="2"/>
              <a:buChar char="Ø"/>
            </a:pPr>
            <a:endParaRPr lang="en-US" sz="2400" dirty="0" smtClean="0"/>
          </a:p>
          <a:p>
            <a:pPr marL="509588" indent="-284163">
              <a:buFont typeface="Wingdings" pitchFamily="2" charset="2"/>
              <a:buChar char="Ø"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57200" y="3917091"/>
            <a:ext cx="841697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 </a:t>
            </a:r>
            <a:endParaRPr lang="en-US" dirty="0" smtClean="0">
              <a:solidFill>
                <a:prstClr val="black"/>
              </a:solidFill>
            </a:endParaRPr>
          </a:p>
          <a:p>
            <a:pPr lvl="1"/>
            <a:endParaRPr lang="en-US" dirty="0" smtClean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542021"/>
            <a:ext cx="67080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prstClr val="black"/>
              </a:solidFill>
            </a:endParaRPr>
          </a:p>
          <a:p>
            <a:pPr marL="509588" indent="-284163">
              <a:buFont typeface="Wingdings" pitchFamily="2" charset="2"/>
              <a:buChar char="Ø"/>
            </a:pPr>
            <a:r>
              <a:rPr lang="en-US" sz="2400" b="1" dirty="0" smtClean="0">
                <a:solidFill>
                  <a:prstClr val="black"/>
                </a:solidFill>
              </a:rPr>
              <a:t>balances</a:t>
            </a:r>
            <a:r>
              <a:rPr lang="en-US" sz="2400" dirty="0" smtClean="0">
                <a:solidFill>
                  <a:prstClr val="black"/>
                </a:solidFill>
              </a:rPr>
              <a:t> customer </a:t>
            </a:r>
            <a:r>
              <a:rPr lang="en-US" sz="2400" u="sng" dirty="0" smtClean="0">
                <a:solidFill>
                  <a:prstClr val="black"/>
                </a:solidFill>
              </a:rPr>
              <a:t>rates</a:t>
            </a:r>
            <a:r>
              <a:rPr lang="en-US" sz="2400" dirty="0" smtClean="0">
                <a:solidFill>
                  <a:prstClr val="black"/>
                </a:solidFill>
              </a:rPr>
              <a:t>, the </a:t>
            </a:r>
            <a:r>
              <a:rPr lang="en-US" sz="2400" u="sng" dirty="0" smtClean="0">
                <a:solidFill>
                  <a:prstClr val="black"/>
                </a:solidFill>
              </a:rPr>
              <a:t>environment</a:t>
            </a:r>
            <a:r>
              <a:rPr lang="en-US" sz="2400" dirty="0" smtClean="0">
                <a:solidFill>
                  <a:prstClr val="black"/>
                </a:solidFill>
              </a:rPr>
              <a:t> and </a:t>
            </a:r>
            <a:r>
              <a:rPr lang="en-US" sz="2400" u="sng" dirty="0" smtClean="0">
                <a:solidFill>
                  <a:prstClr val="black"/>
                </a:solidFill>
              </a:rPr>
              <a:t>system reliability </a:t>
            </a:r>
            <a:r>
              <a:rPr lang="en-US" sz="2400" dirty="0" smtClean="0">
                <a:solidFill>
                  <a:prstClr val="black"/>
                </a:solidFill>
              </a:rPr>
              <a:t>while meeting Washington </a:t>
            </a:r>
            <a:r>
              <a:rPr lang="en-US" sz="2400" u="sng" dirty="0" smtClean="0">
                <a:solidFill>
                  <a:prstClr val="black"/>
                </a:solidFill>
              </a:rPr>
              <a:t>state-mandated</a:t>
            </a:r>
            <a:r>
              <a:rPr lang="en-US" sz="2400" dirty="0" smtClean="0">
                <a:solidFill>
                  <a:prstClr val="black"/>
                </a:solidFill>
              </a:rPr>
              <a:t> renewable portfolio standards</a:t>
            </a: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3498" y="1057729"/>
            <a:ext cx="2713226" cy="3484292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704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 anchor="t"/>
          <a:lstStyle/>
          <a:p>
            <a:r>
              <a:rPr lang="en-US" dirty="0" smtClean="0"/>
              <a:t>You’re the Power Planner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4085967" cy="4748384"/>
          </a:xfrm>
          <a:noFill/>
        </p:spPr>
        <p:txBody>
          <a:bodyPr/>
          <a:lstStyle/>
          <a:p>
            <a:pPr marL="509588" indent="-509588">
              <a:buFont typeface="Wingdings" pitchFamily="2" charset="2"/>
              <a:buChar char="ü"/>
            </a:pPr>
            <a:r>
              <a:rPr lang="en-US" dirty="0" smtClean="0"/>
              <a:t>Meet energy and peak demand</a:t>
            </a:r>
          </a:p>
          <a:p>
            <a:pPr>
              <a:buNone/>
            </a:pPr>
            <a:endParaRPr lang="en-US" dirty="0" smtClean="0"/>
          </a:p>
          <a:p>
            <a:pPr marL="509588" indent="-509588">
              <a:buFont typeface="Wingdings" pitchFamily="2" charset="2"/>
              <a:buChar char="ü"/>
            </a:pPr>
            <a:r>
              <a:rPr lang="en-US" dirty="0" smtClean="0"/>
              <a:t>Meet legal requirements</a:t>
            </a:r>
          </a:p>
          <a:p>
            <a:pPr marL="509588" indent="-509588">
              <a:buFont typeface="Wingdings" pitchFamily="2" charset="2"/>
              <a:buChar char="ü"/>
            </a:pPr>
            <a:endParaRPr lang="en-US" dirty="0" smtClean="0"/>
          </a:p>
          <a:p>
            <a:pPr marL="509588" indent="-509588">
              <a:buFont typeface="Wingdings" pitchFamily="2" charset="2"/>
              <a:buChar char="ü"/>
            </a:pPr>
            <a:r>
              <a:rPr lang="en-US" dirty="0" smtClean="0"/>
              <a:t>Greenhouse gas emissions</a:t>
            </a:r>
          </a:p>
          <a:p>
            <a:pPr marL="509588" indent="-509588">
              <a:buFont typeface="Wingdings" pitchFamily="2" charset="2"/>
              <a:buChar char="ü"/>
            </a:pPr>
            <a:endParaRPr lang="en-US" dirty="0" smtClean="0"/>
          </a:p>
          <a:p>
            <a:pPr marL="509588" indent="-509588">
              <a:buFont typeface="Wingdings" pitchFamily="2" charset="2"/>
              <a:buChar char="ü"/>
            </a:pPr>
            <a:r>
              <a:rPr lang="en-US" dirty="0" smtClean="0"/>
              <a:t>Cost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7304348">
            <a:off x="8037956" y="4645981"/>
            <a:ext cx="97843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 dirty="0" smtClean="0">
              <a:solidFill>
                <a:schemeClr val="bg1"/>
              </a:solidFill>
            </a:endParaRPr>
          </a:p>
          <a:p>
            <a:endParaRPr lang="en-US" sz="900" dirty="0" smtClean="0">
              <a:solidFill>
                <a:schemeClr val="bg1"/>
              </a:solidFill>
            </a:endParaRPr>
          </a:p>
          <a:p>
            <a:endParaRPr lang="en-US" sz="900" dirty="0" smtClean="0">
              <a:solidFill>
                <a:schemeClr val="bg1"/>
              </a:solidFill>
            </a:endParaRPr>
          </a:p>
          <a:p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110970" y="2650865"/>
            <a:ext cx="2929535" cy="2759762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Environment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897476" y="2650866"/>
            <a:ext cx="2714306" cy="2759762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Reliability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016174" y="1368645"/>
            <a:ext cx="2809969" cy="2564438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Cost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580" y="217868"/>
            <a:ext cx="8545948" cy="570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772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550834" y="-457200"/>
          <a:ext cx="8202227" cy="6288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260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Using your </a:t>
            </a:r>
            <a:r>
              <a:rPr lang="en-US" b="1" dirty="0" smtClean="0"/>
              <a:t>blocks</a:t>
            </a:r>
            <a:r>
              <a:rPr lang="en-US" dirty="0" smtClean="0"/>
              <a:t>, </a:t>
            </a:r>
            <a:r>
              <a:rPr lang="en-US" b="1" dirty="0" smtClean="0"/>
              <a:t>choose any mix</a:t>
            </a:r>
            <a:r>
              <a:rPr lang="en-US" dirty="0" smtClean="0"/>
              <a:t> you like,  </a:t>
            </a:r>
            <a:r>
              <a:rPr lang="en-US" b="1" u="sng" dirty="0" smtClean="0"/>
              <a:t>placing</a:t>
            </a:r>
            <a:r>
              <a:rPr lang="en-US" dirty="0" smtClean="0"/>
              <a:t> them on the </a:t>
            </a:r>
            <a:r>
              <a:rPr lang="en-US" b="1" u="sng" dirty="0" smtClean="0"/>
              <a:t>corresponding</a:t>
            </a:r>
            <a:r>
              <a:rPr lang="en-US" u="sng" dirty="0" smtClean="0"/>
              <a:t> </a:t>
            </a:r>
            <a:r>
              <a:rPr lang="en-US" b="1" u="sng" dirty="0" smtClean="0"/>
              <a:t>spaces</a:t>
            </a:r>
            <a:r>
              <a:rPr lang="en-US" u="sng" dirty="0" smtClean="0"/>
              <a:t> </a:t>
            </a:r>
            <a:r>
              <a:rPr lang="en-US" dirty="0" smtClean="0"/>
              <a:t>on your game board. </a:t>
            </a:r>
          </a:p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0000CC"/>
                </a:solidFill>
              </a:rPr>
              <a:t>Each block </a:t>
            </a:r>
            <a:r>
              <a:rPr lang="en-US" dirty="0" smtClean="0"/>
              <a:t>signifies </a:t>
            </a:r>
            <a:r>
              <a:rPr lang="en-US" b="1" dirty="0" smtClean="0">
                <a:solidFill>
                  <a:srgbClr val="0000CC"/>
                </a:solidFill>
              </a:rPr>
              <a:t>10 percent </a:t>
            </a:r>
            <a:r>
              <a:rPr lang="en-US" dirty="0" smtClean="0"/>
              <a:t>of your </a:t>
            </a:r>
            <a:r>
              <a:rPr lang="en-US" b="1" dirty="0" smtClean="0">
                <a:solidFill>
                  <a:srgbClr val="0000CC"/>
                </a:solidFill>
              </a:rPr>
              <a:t>total new resources </a:t>
            </a:r>
            <a:r>
              <a:rPr lang="en-US" dirty="0" smtClean="0"/>
              <a:t>and you may </a:t>
            </a:r>
            <a:r>
              <a:rPr lang="en-US" b="1" u="sng" dirty="0" smtClean="0">
                <a:solidFill>
                  <a:srgbClr val="FF0000"/>
                </a:solidFill>
              </a:rPr>
              <a:t>only use</a:t>
            </a:r>
            <a:r>
              <a:rPr lang="en-US" b="1" dirty="0" smtClean="0">
                <a:solidFill>
                  <a:srgbClr val="FF0000"/>
                </a:solidFill>
              </a:rPr>
              <a:t> a </a:t>
            </a:r>
            <a:r>
              <a:rPr lang="en-US" b="1" u="sng" dirty="0" smtClean="0">
                <a:solidFill>
                  <a:srgbClr val="FF0000"/>
                </a:solidFill>
              </a:rPr>
              <a:t>total</a:t>
            </a:r>
            <a:r>
              <a:rPr lang="en-US" b="1" dirty="0" smtClean="0">
                <a:solidFill>
                  <a:srgbClr val="FF0000"/>
                </a:solidFill>
              </a:rPr>
              <a:t> of </a:t>
            </a:r>
            <a:r>
              <a:rPr lang="en-US" b="1" u="sng" dirty="0" smtClean="0">
                <a:solidFill>
                  <a:srgbClr val="FF0000"/>
                </a:solidFill>
              </a:rPr>
              <a:t>10 blocks </a:t>
            </a:r>
            <a:r>
              <a:rPr lang="en-US" b="1" dirty="0" smtClean="0">
                <a:solidFill>
                  <a:srgbClr val="FF0000"/>
                </a:solidFill>
              </a:rPr>
              <a:t>(or 100 percent).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59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1:  Choosing your resource mix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4744995" cy="4141788"/>
          </a:xfrm>
        </p:spPr>
        <p:txBody>
          <a:bodyPr/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Record your ‘resource mix’ on the worksheet.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Report out your resource mix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7969" y="1417638"/>
            <a:ext cx="3268831" cy="4009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261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discussion</a:t>
            </a:r>
          </a:p>
        </p:txBody>
      </p:sp>
      <p:pic>
        <p:nvPicPr>
          <p:cNvPr id="3074" name="Picture 2" descr="\\c01u50\aas5184$\My Documents\Strengthening Customer Confidence\stock photos and graphics\iStock_000003915234Medium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4024" y="2187146"/>
            <a:ext cx="4947664" cy="38678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325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143000" y="381000"/>
          <a:ext cx="6919505" cy="4852426"/>
        </p:xfrm>
        <a:graphic>
          <a:graphicData uri="http://schemas.openxmlformats.org/drawingml/2006/table">
            <a:tbl>
              <a:tblPr/>
              <a:tblGrid>
                <a:gridCol w="2611908"/>
                <a:gridCol w="1572615"/>
                <a:gridCol w="1572615"/>
                <a:gridCol w="1162367"/>
              </a:tblGrid>
              <a:tr h="10274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049" marR="82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215868"/>
                          </a:solidFill>
                          <a:latin typeface="Calibri"/>
                          <a:ea typeface="Calibri"/>
                          <a:cs typeface="Times New Roman"/>
                        </a:rPr>
                        <a:t>RENEWABLE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215868"/>
                          </a:solidFill>
                          <a:latin typeface="Calibri"/>
                          <a:ea typeface="Calibri"/>
                          <a:cs typeface="Times New Roman"/>
                        </a:rPr>
                        <a:t>Meets Wash. Renewable Portfolio Mandates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049" marR="82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215868"/>
                          </a:solidFill>
                          <a:latin typeface="Calibri"/>
                          <a:ea typeface="Calibri"/>
                          <a:cs typeface="Times New Roman"/>
                        </a:rPr>
                        <a:t>DEPENDABLE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215868"/>
                          </a:solidFill>
                          <a:latin typeface="Calibri"/>
                          <a:ea typeface="Calibri"/>
                          <a:cs typeface="Times New Roman"/>
                        </a:rPr>
                        <a:t>Meets customer needs during peak demand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049" marR="82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215868"/>
                          </a:solidFill>
                          <a:latin typeface="Calibri"/>
                          <a:ea typeface="Calibri"/>
                          <a:cs typeface="Times New Roman"/>
                        </a:rPr>
                        <a:t>Relative Cost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049" marR="820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1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Conservation/Energy Efficiency*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049" marR="82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endParaRPr lang="en-US" sz="2600" kern="12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049" marR="82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2600" kern="12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82049" marR="82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Calibri"/>
                          <a:cs typeface="Times New Roman"/>
                        </a:rPr>
                        <a:t>$--$$$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049" marR="82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3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Natural Gas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049" marR="82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9144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049" marR="82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26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26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049" marR="82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049" marR="82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3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Hydroelectric**</a:t>
                      </a:r>
                      <a:endParaRPr lang="en-US" sz="13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049" marR="82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66"/>
                        </a:buClr>
                        <a:buSzPts val="2200"/>
                        <a:buFont typeface="Wingdings"/>
                        <a:buChar char=""/>
                      </a:pPr>
                      <a:r>
                        <a:rPr lang="en-US" sz="26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2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049" marR="82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2600" kern="12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2600" kern="12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049" marR="82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Calibri"/>
                          <a:cs typeface="Times New Roman"/>
                        </a:rPr>
                        <a:t>$$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049" marR="82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3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Wind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049" marR="82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66"/>
                        </a:buClr>
                        <a:buSzPts val="2200"/>
                        <a:buFont typeface="Wingdings"/>
                        <a:buChar char=""/>
                      </a:pPr>
                      <a:r>
                        <a:rPr lang="en-US" sz="26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2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049" marR="82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9144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049" marR="82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Calibri"/>
                          <a:cs typeface="Times New Roman"/>
                        </a:rPr>
                        <a:t>$$$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049" marR="82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3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Biomass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049" marR="82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695B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66"/>
                        </a:buClr>
                        <a:buSzPts val="2200"/>
                        <a:buFont typeface="Wingdings"/>
                        <a:buChar char=""/>
                      </a:pPr>
                      <a:r>
                        <a:rPr lang="en-US" sz="26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2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049" marR="82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26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26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049" marR="82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Calibri"/>
                          <a:cs typeface="Times New Roman"/>
                        </a:rPr>
                        <a:t>$$$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049" marR="82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3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Coal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049" marR="82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9144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049" marR="82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26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26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049" marR="82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Calibri"/>
                          <a:cs typeface="Times New Roman"/>
                        </a:rPr>
                        <a:t>$$$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049" marR="82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3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Nuclear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049" marR="82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9144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049" marR="82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260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26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049" marR="82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Calibri"/>
                          <a:cs typeface="Times New Roman"/>
                        </a:rPr>
                        <a:t>$$$$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049" marR="82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3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Solar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049" marR="82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66"/>
                        </a:buClr>
                        <a:buSzPts val="2200"/>
                        <a:buFont typeface="Wingdings"/>
                        <a:buChar char=""/>
                      </a:pPr>
                      <a:r>
                        <a:rPr lang="en-US" sz="26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2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049" marR="82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9144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049" marR="82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latin typeface="Calibri"/>
                          <a:ea typeface="Calibri"/>
                          <a:cs typeface="Times New Roman"/>
                        </a:rPr>
                        <a:t>$$$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049" marR="82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" y="5326559"/>
            <a:ext cx="8305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sz="1100" dirty="0" smtClean="0">
                <a:solidFill>
                  <a:srgbClr val="0099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*     Energy efficiency programs cost more as the amount of energy that is saved increases.</a:t>
            </a:r>
            <a:endParaRPr lang="en-US" sz="900" dirty="0" smtClean="0">
              <a:solidFill>
                <a:prstClr val="black"/>
              </a:solidFill>
              <a:latin typeface="Arial" pitchFamily="34" charset="0"/>
            </a:endParaRPr>
          </a:p>
          <a:p>
            <a:pPr marL="228600" indent="-228600" defTabSz="914400" eaLnBrk="0" hangingPunct="0"/>
            <a:r>
              <a:rPr lang="en-US" sz="11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**   Only new hydroelectric plants and the additional energy produced with upgrades performed after 1999 qualify as renewable under Washington State Renewable Portfolio Standards. </a:t>
            </a:r>
            <a:endParaRPr lang="en-US" sz="900" dirty="0" smtClean="0">
              <a:solidFill>
                <a:prstClr val="black"/>
              </a:solidFill>
              <a:latin typeface="Arial" pitchFamily="34" charset="0"/>
            </a:endParaRPr>
          </a:p>
          <a:p>
            <a:pPr marL="228600" indent="-228600" defTabSz="914400" eaLnBrk="0" hangingPunct="0"/>
            <a:r>
              <a:rPr lang="en-US" sz="1100" dirty="0" smtClean="0">
                <a:solidFill>
                  <a:srgbClr val="8D695B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46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429000" y="1219200"/>
            <a:ext cx="5562600" cy="4114800"/>
          </a:xfrm>
          <a:prstGeom prst="ellipse">
            <a:avLst/>
          </a:prstGeom>
          <a:solidFill>
            <a:srgbClr val="0070C0">
              <a:alpha val="4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04800" y="1219200"/>
            <a:ext cx="5562600" cy="4114800"/>
          </a:xfrm>
          <a:prstGeom prst="ellipse">
            <a:avLst/>
          </a:prstGeom>
          <a:solidFill>
            <a:srgbClr val="2CB34A">
              <a:alpha val="40000"/>
            </a:srgbClr>
          </a:solidFill>
          <a:ln>
            <a:solidFill>
              <a:srgbClr val="1971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 descr="N:\COMMON\istockphotos purchased\Wind turbine Portrait_1901025.Smal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28800" y="1676400"/>
            <a:ext cx="1063028" cy="1592098"/>
          </a:xfrm>
          <a:prstGeom prst="ellipse">
            <a:avLst/>
          </a:prstGeom>
          <a:noFill/>
        </p:spPr>
      </p:pic>
      <p:pic>
        <p:nvPicPr>
          <p:cNvPr id="6" name="Picture 2" descr="N:\COMMON\Photos\Transportation\Sun Car\Rooftop panle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28800" y="3268498"/>
            <a:ext cx="1422400" cy="1066800"/>
          </a:xfrm>
          <a:prstGeom prst="ellipse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1339644" y="-533400"/>
          <a:ext cx="66294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Picture 1" descr="NR1.jp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962400" y="3505200"/>
            <a:ext cx="1422400" cy="10668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73768" y="2538663"/>
            <a:ext cx="1307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 Wind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Solar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9644" y="4407170"/>
            <a:ext cx="2450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white"/>
                </a:solidFill>
                <a:latin typeface="Comic Sans MS" pitchFamily="66" charset="0"/>
              </a:rPr>
              <a:t>RENEWABLE</a:t>
            </a:r>
            <a:endParaRPr lang="en-US" sz="28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09475" y="2538663"/>
            <a:ext cx="2081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 Biomass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 Hydropower</a:t>
            </a:r>
          </a:p>
        </p:txBody>
      </p:sp>
      <p:pic>
        <p:nvPicPr>
          <p:cNvPr id="13" name="Picture 2" descr="N:\COMMON\Photos\IRP photos\Gas IRP\DCP_0444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315199" y="1836821"/>
            <a:ext cx="1143000" cy="875489"/>
          </a:xfrm>
          <a:prstGeom prst="ellipse">
            <a:avLst/>
          </a:prstGeom>
          <a:noFill/>
        </p:spPr>
      </p:pic>
      <p:pic>
        <p:nvPicPr>
          <p:cNvPr id="14" name="Picture 3" descr="N:\COMMON\Photos\Electric\Generation Plants\Other Generation\Thermal\Colstrip\09-12 MT Colstrip Scarlett\2011-09-21 16.11.23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413578" y="3492770"/>
            <a:ext cx="1110931" cy="914400"/>
          </a:xfrm>
          <a:prstGeom prst="ellipse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197642" y="4407170"/>
            <a:ext cx="3260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white"/>
                </a:solidFill>
                <a:latin typeface="Comic Sans MS" pitchFamily="66" charset="0"/>
              </a:rPr>
              <a:t>DEPENDABLE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67399" y="2712309"/>
            <a:ext cx="29517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Natural Gas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Coal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Nuclear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03600" y="5751095"/>
            <a:ext cx="3514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Conservation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03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8" name="Rectangle 4"/>
          <p:cNvSpPr>
            <a:spLocks noChangeArrowheads="1"/>
          </p:cNvSpPr>
          <p:nvPr/>
        </p:nvSpPr>
        <p:spPr bwMode="auto">
          <a:xfrm>
            <a:off x="277738" y="1801786"/>
            <a:ext cx="8229600" cy="249299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  <a:tabLst>
                <a:tab pos="3541713" algn="r"/>
              </a:tabLst>
            </a:pPr>
            <a:r>
              <a:rPr lang="en-US" sz="2400" dirty="0" smtClean="0">
                <a:solidFill>
                  <a:srgbClr val="002060"/>
                </a:solidFill>
              </a:rPr>
              <a:t>Facilitator Introductions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  <a:tabLst>
                <a:tab pos="3541713" algn="r"/>
              </a:tabLst>
            </a:pPr>
            <a:r>
              <a:rPr lang="en-US" sz="2400" dirty="0" smtClean="0">
                <a:solidFill>
                  <a:srgbClr val="002060"/>
                </a:solidFill>
              </a:rPr>
              <a:t>Brief Overview of Avista</a:t>
            </a:r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  <a:tabLst>
                <a:tab pos="3541713" algn="r"/>
              </a:tabLst>
            </a:pPr>
            <a:r>
              <a:rPr lang="en-US" sz="2400" dirty="0" smtClean="0">
                <a:solidFill>
                  <a:srgbClr val="002060"/>
                </a:solidFill>
              </a:rPr>
              <a:t>Powering Our Future Exercise</a:t>
            </a:r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  <a:tabLst>
                <a:tab pos="3541713" algn="r"/>
              </a:tabLst>
            </a:pPr>
            <a:r>
              <a:rPr lang="en-US" sz="2400" dirty="0" smtClean="0">
                <a:solidFill>
                  <a:srgbClr val="002060"/>
                </a:solidFill>
              </a:rPr>
              <a:t>Conclusion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7738" y="382425"/>
            <a:ext cx="8229600" cy="760575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6581001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2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86029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2:  A few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976" y="1417638"/>
            <a:ext cx="3926541" cy="432435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b="1" i="1" dirty="0" smtClean="0">
                <a:solidFill>
                  <a:srgbClr val="0070C0"/>
                </a:solidFill>
              </a:rPr>
              <a:t>Remove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 smtClean="0"/>
              <a:t>5 coal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5 conservation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7 solar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8 hydro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8 nuclear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8 biomass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7969" y="1417638"/>
            <a:ext cx="3268831" cy="4009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9866" y="2210595"/>
            <a:ext cx="257175" cy="247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8916" y="2931940"/>
            <a:ext cx="238125" cy="257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2643" y="3406086"/>
            <a:ext cx="219075" cy="228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9866" y="4453912"/>
            <a:ext cx="228600" cy="209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7966" y="4941246"/>
            <a:ext cx="219075" cy="228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2643" y="3946442"/>
            <a:ext cx="23812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2:  Choosing your resource mix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18807" cy="4141788"/>
          </a:xfrm>
        </p:spPr>
        <p:txBody>
          <a:bodyPr/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Record your ‘resource mix’ on the worksheet.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Report out your resource mix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7969" y="1417638"/>
            <a:ext cx="3268831" cy="4009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999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Avista’s Preferred Resource Mix</a:t>
            </a:r>
            <a:br>
              <a:rPr lang="en-US" dirty="0" smtClean="0"/>
            </a:br>
            <a:r>
              <a:rPr lang="en-US" sz="2400" i="1" dirty="0" smtClean="0"/>
              <a:t>2011 IRP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340069"/>
            <a:ext cx="9144000" cy="4603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346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Avista 2016 Resource Mix</a:t>
            </a:r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0" y="6400800"/>
            <a:ext cx="21336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00" b="1915"/>
          <a:stretch/>
        </p:blipFill>
        <p:spPr bwMode="auto">
          <a:xfrm>
            <a:off x="767322" y="1781175"/>
            <a:ext cx="357607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54" b="1915"/>
          <a:stretch/>
        </p:blipFill>
        <p:spPr bwMode="auto">
          <a:xfrm>
            <a:off x="4495800" y="1781175"/>
            <a:ext cx="344213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000" y="6181725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Arial" pitchFamily="34" charset="0"/>
              </a:rPr>
              <a:t>2,381 MW</a:t>
            </a:r>
            <a:endParaRPr lang="en-US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29275" y="6181725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Arial" pitchFamily="34" charset="0"/>
              </a:rPr>
              <a:t>1,576 aMW</a:t>
            </a:r>
            <a:endParaRPr lang="en-US" b="1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54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z="2800" dirty="0" smtClean="0"/>
              <a:t>Were there any surprises? 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What did you learn? 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What questions do you have?</a:t>
            </a:r>
          </a:p>
          <a:p>
            <a:pPr>
              <a:spcAft>
                <a:spcPts val="1200"/>
              </a:spcAft>
            </a:pPr>
            <a:endParaRPr lang="en-US" sz="2800" dirty="0" smtClean="0"/>
          </a:p>
          <a:p>
            <a:pPr>
              <a:spcAft>
                <a:spcPts val="1200"/>
              </a:spcAft>
              <a:buNone/>
            </a:pPr>
            <a:r>
              <a:rPr lang="en-US" dirty="0" smtClean="0">
                <a:solidFill>
                  <a:srgbClr val="0077BE"/>
                </a:solidFill>
              </a:rPr>
              <a:t>You can learn more at avistautilities.com/</a:t>
            </a:r>
            <a:r>
              <a:rPr lang="en-US" dirty="0" err="1" smtClean="0">
                <a:solidFill>
                  <a:srgbClr val="0077BE"/>
                </a:solidFill>
              </a:rPr>
              <a:t>IRP</a:t>
            </a:r>
            <a:endParaRPr lang="en-US" sz="2800" dirty="0" smtClean="0">
              <a:solidFill>
                <a:srgbClr val="0077B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8" name="Rectangle 4"/>
          <p:cNvSpPr>
            <a:spLocks noChangeArrowheads="1"/>
          </p:cNvSpPr>
          <p:nvPr/>
        </p:nvSpPr>
        <p:spPr bwMode="auto">
          <a:xfrm>
            <a:off x="277738" y="1801786"/>
            <a:ext cx="8229600" cy="218521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  <a:tabLst>
                <a:tab pos="3541713" algn="r"/>
              </a:tabLst>
            </a:pPr>
            <a:r>
              <a:rPr lang="en-US" sz="2400" b="1" dirty="0" smtClean="0">
                <a:solidFill>
                  <a:srgbClr val="002060"/>
                </a:solidFill>
              </a:rPr>
              <a:t>Patty Shea, </a:t>
            </a:r>
            <a:r>
              <a:rPr lang="en-US" sz="2400" dirty="0" smtClean="0">
                <a:solidFill>
                  <a:srgbClr val="002060"/>
                </a:solidFill>
              </a:rPr>
              <a:t>North Idaho Regional Business Manager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  <a:tabLst>
                <a:tab pos="3541713" algn="r"/>
              </a:tabLst>
            </a:pPr>
            <a:r>
              <a:rPr lang="en-US" sz="2400" b="1" dirty="0" smtClean="0">
                <a:solidFill>
                  <a:srgbClr val="002060"/>
                </a:solidFill>
              </a:rPr>
              <a:t>Todd Kiesbuy,</a:t>
            </a:r>
            <a:r>
              <a:rPr lang="en-US" sz="2400" dirty="0" smtClean="0">
                <a:solidFill>
                  <a:srgbClr val="002060"/>
                </a:solidFill>
              </a:rPr>
              <a:t> Spokane Valley-West Plains Regional Business Manager 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  <a:tabLst>
                <a:tab pos="3541713" algn="r"/>
              </a:tabLst>
            </a:pPr>
            <a:r>
              <a:rPr lang="en-US" sz="2400" b="1" dirty="0" smtClean="0">
                <a:solidFill>
                  <a:srgbClr val="002060"/>
                </a:solidFill>
              </a:rPr>
              <a:t>James Gall, </a:t>
            </a:r>
            <a:r>
              <a:rPr lang="en-US" sz="2400" dirty="0" smtClean="0">
                <a:solidFill>
                  <a:srgbClr val="002060"/>
                </a:solidFill>
              </a:rPr>
              <a:t>Integrated Resource Plan (IRP) Manager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7738" y="382425"/>
            <a:ext cx="8229600" cy="760575"/>
          </a:xfrm>
        </p:spPr>
        <p:txBody>
          <a:bodyPr/>
          <a:lstStyle/>
          <a:p>
            <a:r>
              <a:rPr lang="en-US" dirty="0" smtClean="0"/>
              <a:t>Facilitators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6581001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2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45853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8" name="Rectangle 4"/>
          <p:cNvSpPr>
            <a:spLocks noChangeArrowheads="1"/>
          </p:cNvSpPr>
          <p:nvPr/>
        </p:nvSpPr>
        <p:spPr bwMode="auto">
          <a:xfrm>
            <a:off x="277738" y="1379096"/>
            <a:ext cx="5553436" cy="472437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04813" indent="-404813">
              <a:spcAft>
                <a:spcPts val="2400"/>
              </a:spcAft>
              <a:buFont typeface="Wingdings" pitchFamily="2" charset="2"/>
              <a:buChar char="Ø"/>
              <a:tabLst>
                <a:tab pos="3541713" algn="r"/>
              </a:tabLst>
            </a:pPr>
            <a:r>
              <a:rPr lang="en-US" sz="2400" dirty="0" smtClean="0">
                <a:solidFill>
                  <a:srgbClr val="002060"/>
                </a:solidFill>
              </a:rPr>
              <a:t>Incorporated in the state of Washington in </a:t>
            </a:r>
            <a:r>
              <a:rPr lang="en-US" sz="2400" b="1" dirty="0" smtClean="0">
                <a:solidFill>
                  <a:srgbClr val="002060"/>
                </a:solidFill>
              </a:rPr>
              <a:t>1889</a:t>
            </a:r>
          </a:p>
          <a:p>
            <a:pPr marL="404813" indent="-404813">
              <a:spcAft>
                <a:spcPts val="2400"/>
              </a:spcAft>
              <a:buFont typeface="Wingdings" pitchFamily="2" charset="2"/>
              <a:buChar char="Ø"/>
              <a:tabLst>
                <a:tab pos="3541713" algn="r"/>
              </a:tabLst>
            </a:pPr>
            <a:r>
              <a:rPr lang="en-US" sz="2400" b="1" dirty="0" smtClean="0">
                <a:solidFill>
                  <a:srgbClr val="002060"/>
                </a:solidFill>
              </a:rPr>
              <a:t>Headquartered</a:t>
            </a:r>
            <a:r>
              <a:rPr lang="en-US" sz="2400" dirty="0" smtClean="0">
                <a:solidFill>
                  <a:srgbClr val="002060"/>
                </a:solidFill>
              </a:rPr>
              <a:t> in Spokane, Wash.</a:t>
            </a:r>
          </a:p>
          <a:p>
            <a:pPr marL="404813" indent="-404813">
              <a:spcAft>
                <a:spcPts val="2400"/>
              </a:spcAft>
              <a:buFont typeface="Wingdings" pitchFamily="2" charset="2"/>
              <a:buChar char="Ø"/>
              <a:tabLst>
                <a:tab pos="3541713" algn="r"/>
              </a:tabLst>
            </a:pPr>
            <a:r>
              <a:rPr lang="en-US" sz="2400" dirty="0" smtClean="0">
                <a:solidFill>
                  <a:srgbClr val="002060"/>
                </a:solidFill>
              </a:rPr>
              <a:t>Primary business is the </a:t>
            </a:r>
            <a:r>
              <a:rPr lang="en-US" sz="2400" b="1" dirty="0" smtClean="0">
                <a:solidFill>
                  <a:srgbClr val="002060"/>
                </a:solidFill>
              </a:rPr>
              <a:t>regulated utility</a:t>
            </a:r>
          </a:p>
          <a:p>
            <a:pPr marL="404813" indent="-404813">
              <a:spcAft>
                <a:spcPts val="2400"/>
              </a:spcAft>
              <a:buFont typeface="Wingdings" pitchFamily="2" charset="2"/>
              <a:buChar char="Ø"/>
              <a:tabLst>
                <a:tab pos="3541713" algn="r"/>
              </a:tabLst>
            </a:pPr>
            <a:r>
              <a:rPr lang="en-US" sz="2400" dirty="0" smtClean="0">
                <a:solidFill>
                  <a:srgbClr val="002060"/>
                </a:solidFill>
              </a:rPr>
              <a:t>Over 1,700 employees</a:t>
            </a:r>
          </a:p>
          <a:p>
            <a:pPr marL="404813" indent="-404813">
              <a:spcAft>
                <a:spcPts val="600"/>
              </a:spcAft>
              <a:buFont typeface="Wingdings" pitchFamily="2" charset="2"/>
              <a:buChar char="Ø"/>
              <a:tabLst>
                <a:tab pos="3541713" algn="r"/>
              </a:tabLst>
            </a:pPr>
            <a:r>
              <a:rPr lang="en-US" sz="2400" b="1" dirty="0" smtClean="0">
                <a:solidFill>
                  <a:srgbClr val="002060"/>
                </a:solidFill>
              </a:rPr>
              <a:t>Electric and natural gas service</a:t>
            </a:r>
          </a:p>
          <a:p>
            <a:pPr marL="404813" lvl="1" indent="-404813">
              <a:tabLst>
                <a:tab pos="854075" algn="l"/>
                <a:tab pos="3541713" algn="r"/>
              </a:tabLst>
            </a:pPr>
            <a:r>
              <a:rPr lang="en-US" sz="2400" dirty="0" smtClean="0">
                <a:solidFill>
                  <a:srgbClr val="002060"/>
                </a:solidFill>
              </a:rPr>
              <a:t>		375,000 electric customers</a:t>
            </a:r>
          </a:p>
          <a:p>
            <a:pPr marL="404813" lvl="1" indent="-404813">
              <a:spcAft>
                <a:spcPts val="1800"/>
              </a:spcAft>
              <a:tabLst>
                <a:tab pos="854075" algn="l"/>
                <a:tab pos="3541713" algn="r"/>
              </a:tabLst>
            </a:pPr>
            <a:r>
              <a:rPr lang="en-US" sz="2400" dirty="0" smtClean="0">
                <a:solidFill>
                  <a:srgbClr val="002060"/>
                </a:solidFill>
              </a:rPr>
              <a:t>		335,000 natural gas customers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7738" y="382425"/>
            <a:ext cx="8229600" cy="760575"/>
          </a:xfrm>
        </p:spPr>
        <p:txBody>
          <a:bodyPr/>
          <a:lstStyle/>
          <a:p>
            <a:r>
              <a:rPr lang="en-US" dirty="0" smtClean="0"/>
              <a:t>Avista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6581001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pic>
        <p:nvPicPr>
          <p:cNvPr id="8" name="Picture 7" descr="Avista summer_103 with trees.t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480154" y="588170"/>
            <a:ext cx="3452628" cy="526093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-1_Avista_Service-Territory_DM_0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7620"/>
            <a:ext cx="9144000" cy="6842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1977" y="862885"/>
            <a:ext cx="57697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INSERT ALASKA SERVICE TERRITORY HERE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Map-6_Avista_Alaska-PNW-Coast_DM_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083" y="228600"/>
            <a:ext cx="1031346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7BE"/>
                </a:solidFill>
                <a:latin typeface="Arial Bold"/>
                <a:cs typeface="Arial Bold"/>
              </a:rPr>
              <a:t>Avista Rates </a:t>
            </a:r>
            <a:r>
              <a:rPr lang="en-US" sz="2800" b="1" dirty="0" smtClean="0">
                <a:solidFill>
                  <a:srgbClr val="0077BE"/>
                </a:solidFill>
                <a:latin typeface="Arial Bold"/>
                <a:cs typeface="Arial Bold"/>
              </a:rPr>
              <a:t>are </a:t>
            </a:r>
            <a:r>
              <a:rPr lang="en-US" sz="2800" b="1" dirty="0">
                <a:solidFill>
                  <a:srgbClr val="0077BE"/>
                </a:solidFill>
                <a:latin typeface="Arial Bold"/>
                <a:cs typeface="Arial Bold"/>
              </a:rPr>
              <a:t>Among </a:t>
            </a:r>
            <a:r>
              <a:rPr lang="en-US" sz="2800" b="1" dirty="0" smtClean="0">
                <a:solidFill>
                  <a:srgbClr val="0077BE"/>
                </a:solidFill>
                <a:latin typeface="Arial Bold"/>
                <a:cs typeface="Arial Bold"/>
              </a:rPr>
              <a:t>the </a:t>
            </a:r>
            <a:r>
              <a:rPr lang="en-US" sz="2800" b="1" dirty="0">
                <a:solidFill>
                  <a:srgbClr val="0077BE"/>
                </a:solidFill>
                <a:latin typeface="Arial Bold"/>
                <a:cs typeface="Arial Bold"/>
              </a:rPr>
              <a:t>Lowest in the Country</a:t>
            </a:r>
          </a:p>
          <a:p>
            <a:r>
              <a:rPr lang="en-US" b="1" dirty="0">
                <a:solidFill>
                  <a:srgbClr val="0077BE"/>
                </a:solidFill>
                <a:latin typeface="Arial Bold"/>
                <a:cs typeface="Arial Bold"/>
              </a:rPr>
              <a:t>Average </a:t>
            </a:r>
            <a:r>
              <a:rPr lang="en-US" b="1" dirty="0" smtClean="0">
                <a:solidFill>
                  <a:srgbClr val="0077BE"/>
                </a:solidFill>
                <a:latin typeface="Arial Bold"/>
                <a:cs typeface="Arial Bold"/>
              </a:rPr>
              <a:t>monthly </a:t>
            </a:r>
            <a:r>
              <a:rPr lang="en-US" b="1" dirty="0">
                <a:solidFill>
                  <a:srgbClr val="0077BE"/>
                </a:solidFill>
                <a:latin typeface="Arial Bold"/>
                <a:cs typeface="Arial Bold"/>
              </a:rPr>
              <a:t>r</a:t>
            </a:r>
            <a:r>
              <a:rPr lang="en-US" b="1" dirty="0" smtClean="0">
                <a:solidFill>
                  <a:srgbClr val="0077BE"/>
                </a:solidFill>
                <a:latin typeface="Arial Bold"/>
                <a:cs typeface="Arial Bold"/>
              </a:rPr>
              <a:t>esidential </a:t>
            </a:r>
            <a:r>
              <a:rPr lang="en-US" b="1" dirty="0">
                <a:solidFill>
                  <a:srgbClr val="0077BE"/>
                </a:solidFill>
                <a:latin typeface="Arial Bold"/>
                <a:cs typeface="Arial Bold"/>
              </a:rPr>
              <a:t>b</a:t>
            </a:r>
            <a:r>
              <a:rPr lang="en-US" b="1" dirty="0" smtClean="0">
                <a:solidFill>
                  <a:srgbClr val="0077BE"/>
                </a:solidFill>
                <a:latin typeface="Arial Bold"/>
                <a:cs typeface="Arial Bold"/>
              </a:rPr>
              <a:t>ill</a:t>
            </a:r>
            <a:endParaRPr lang="en-US" b="1" dirty="0">
              <a:solidFill>
                <a:srgbClr val="0077BE"/>
              </a:solidFill>
              <a:latin typeface="Arial Bold"/>
              <a:cs typeface="Arial 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54699" y="1879600"/>
            <a:ext cx="30628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Hawaii………….….345.72</a:t>
            </a:r>
          </a:p>
          <a:p>
            <a:r>
              <a:rPr lang="en-US" dirty="0" smtClean="0"/>
              <a:t>USA Average……..137.29</a:t>
            </a:r>
          </a:p>
          <a:p>
            <a:r>
              <a:rPr lang="en-US" dirty="0" smtClean="0"/>
              <a:t>Idaho………………107.43</a:t>
            </a:r>
          </a:p>
          <a:p>
            <a:r>
              <a:rPr lang="en-US" dirty="0" smtClean="0"/>
              <a:t>Avista Idaho………..92.34</a:t>
            </a:r>
          </a:p>
          <a:p>
            <a:r>
              <a:rPr lang="en-US" dirty="0" smtClean="0"/>
              <a:t>Washington……..….94.64</a:t>
            </a:r>
          </a:p>
          <a:p>
            <a:r>
              <a:rPr lang="en-US" dirty="0" smtClean="0"/>
              <a:t>Avista Washington…86.57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2" y="967264"/>
            <a:ext cx="4811150" cy="57443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4819" y="193182"/>
            <a:ext cx="8460670" cy="949817"/>
          </a:xfrm>
        </p:spPr>
        <p:txBody>
          <a:bodyPr anchor="t"/>
          <a:lstStyle/>
          <a:p>
            <a:r>
              <a:rPr lang="en-US" dirty="0" smtClean="0">
                <a:latin typeface="Arial Bold" pitchFamily="34" charset="0"/>
                <a:cs typeface="Arial Bold" pitchFamily="34" charset="0"/>
              </a:rPr>
              <a:t>Avista </a:t>
            </a:r>
            <a:r>
              <a:rPr lang="en-US" dirty="0"/>
              <a:t>Emissions are Among the Lowest in the Country</a:t>
            </a:r>
            <a:endParaRPr lang="en-US" dirty="0">
              <a:latin typeface="Arial Bold" pitchFamily="34" charset="0"/>
              <a:cs typeface="Arial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6200" y="5512158"/>
            <a:ext cx="57021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/>
              <a:t>Carbon </a:t>
            </a:r>
            <a:r>
              <a:rPr lang="en-US" sz="1000" b="1" i="1" dirty="0" smtClean="0"/>
              <a:t>Footprint</a:t>
            </a:r>
          </a:p>
          <a:p>
            <a:r>
              <a:rPr lang="en-US" sz="1000" b="1" i="1" dirty="0" smtClean="0"/>
              <a:t>Rate </a:t>
            </a:r>
            <a:r>
              <a:rPr lang="en-US" sz="1000" b="1" i="1" dirty="0"/>
              <a:t>of CO2 Emissions of Company-Owned Generation</a:t>
            </a:r>
          </a:p>
          <a:p>
            <a:r>
              <a:rPr lang="en-US" sz="1000" i="1" dirty="0"/>
              <a:t>Source: Natural Resources Defense Council</a:t>
            </a:r>
          </a:p>
          <a:p>
            <a:r>
              <a:rPr lang="en-US" sz="1000" i="1" dirty="0" smtClean="0"/>
              <a:t>“</a:t>
            </a:r>
            <a:r>
              <a:rPr lang="en-US" sz="1000" i="1" dirty="0"/>
              <a:t>Benchmarking Air Emissions of the </a:t>
            </a:r>
            <a:r>
              <a:rPr lang="en-US" sz="1000" b="1" i="1" dirty="0"/>
              <a:t>100 Largest Electric Power Producers in the U.S.” </a:t>
            </a:r>
            <a:r>
              <a:rPr lang="en-US" sz="1000" i="1" dirty="0" smtClean="0"/>
              <a:t>2015</a:t>
            </a:r>
          </a:p>
          <a:p>
            <a:r>
              <a:rPr lang="en-US" sz="1000" i="1" dirty="0" smtClean="0"/>
              <a:t>	based on 2013 data</a:t>
            </a:r>
            <a:endParaRPr lang="en-US" sz="1000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2093" y="1530350"/>
            <a:ext cx="8563396" cy="3620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5" name="Straight Connector 64"/>
          <p:cNvCxnSpPr/>
          <p:nvPr/>
        </p:nvCxnSpPr>
        <p:spPr>
          <a:xfrm>
            <a:off x="242093" y="1530350"/>
            <a:ext cx="0" cy="3620148"/>
          </a:xfrm>
          <a:prstGeom prst="line">
            <a:avLst/>
          </a:prstGeom>
          <a:ln w="3175">
            <a:solidFill>
              <a:srgbClr val="0077B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42093" y="1530350"/>
            <a:ext cx="8407385" cy="0"/>
          </a:xfrm>
          <a:prstGeom prst="line">
            <a:avLst/>
          </a:prstGeom>
          <a:ln w="6350">
            <a:solidFill>
              <a:srgbClr val="0077B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8649478" y="1530350"/>
            <a:ext cx="0" cy="3620148"/>
          </a:xfrm>
          <a:prstGeom prst="line">
            <a:avLst/>
          </a:prstGeom>
          <a:ln w="6350">
            <a:solidFill>
              <a:srgbClr val="0077B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42093" y="5150498"/>
            <a:ext cx="8407385" cy="0"/>
          </a:xfrm>
          <a:prstGeom prst="line">
            <a:avLst/>
          </a:prstGeom>
          <a:ln w="6350">
            <a:solidFill>
              <a:srgbClr val="0077B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77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151" y="475129"/>
            <a:ext cx="8035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7BE"/>
                </a:solidFill>
                <a:latin typeface="Arial Bold" pitchFamily="34" charset="0"/>
                <a:cs typeface="Arial Bold" pitchFamily="34" charset="0"/>
              </a:rPr>
              <a:t>The Utility Generation Balancing Act</a:t>
            </a:r>
            <a:endParaRPr lang="en-US" sz="3200" b="1" dirty="0">
              <a:solidFill>
                <a:srgbClr val="0077BE"/>
              </a:solidFill>
              <a:latin typeface="Arial Bold" pitchFamily="34" charset="0"/>
              <a:cs typeface="Arial Bold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256590" y="2970632"/>
            <a:ext cx="3409495" cy="3370520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Environment</a:t>
            </a:r>
            <a:endParaRPr lang="en-US" sz="3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525717" y="2967095"/>
            <a:ext cx="3373970" cy="3374057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Reliability</a:t>
            </a:r>
            <a:endParaRPr lang="en-US" sz="3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98200" y="1539648"/>
            <a:ext cx="3384686" cy="3313803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Cost</a:t>
            </a:r>
            <a:endParaRPr lang="en-US" sz="3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59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ing our Future 2013 presentation">
  <a:themeElements>
    <a:clrScheme name="Avista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2A5F"/>
      </a:accent1>
      <a:accent2>
        <a:srgbClr val="0076BE"/>
      </a:accent2>
      <a:accent3>
        <a:srgbClr val="96D1F2"/>
      </a:accent3>
      <a:accent4>
        <a:srgbClr val="2CB34A"/>
      </a:accent4>
      <a:accent5>
        <a:srgbClr val="82C341"/>
      </a:accent5>
      <a:accent6>
        <a:srgbClr val="C4D82E"/>
      </a:accent6>
      <a:hlink>
        <a:srgbClr val="F58021"/>
      </a:hlink>
      <a:folHlink>
        <a:srgbClr val="FDB51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owering our Future 2013 presentation">
  <a:themeElements>
    <a:clrScheme name="Avista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2A5F"/>
      </a:accent1>
      <a:accent2>
        <a:srgbClr val="0076BE"/>
      </a:accent2>
      <a:accent3>
        <a:srgbClr val="96D1F2"/>
      </a:accent3>
      <a:accent4>
        <a:srgbClr val="2CB34A"/>
      </a:accent4>
      <a:accent5>
        <a:srgbClr val="82C341"/>
      </a:accent5>
      <a:accent6>
        <a:srgbClr val="C4D82E"/>
      </a:accent6>
      <a:hlink>
        <a:srgbClr val="F58021"/>
      </a:hlink>
      <a:folHlink>
        <a:srgbClr val="FDB51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range Template Revised">
  <a:themeElements>
    <a:clrScheme name="Avista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2A5F"/>
      </a:accent1>
      <a:accent2>
        <a:srgbClr val="0076BE"/>
      </a:accent2>
      <a:accent3>
        <a:srgbClr val="96D1F2"/>
      </a:accent3>
      <a:accent4>
        <a:srgbClr val="2CB34A"/>
      </a:accent4>
      <a:accent5>
        <a:srgbClr val="82C341"/>
      </a:accent5>
      <a:accent6>
        <a:srgbClr val="C4D82E"/>
      </a:accent6>
      <a:hlink>
        <a:srgbClr val="F58021"/>
      </a:hlink>
      <a:folHlink>
        <a:srgbClr val="FDB51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160F8EAF4431479ED8866FE08EB5A2" ma:contentTypeVersion="0" ma:contentTypeDescription="Create a new document." ma:contentTypeScope="" ma:versionID="884be224d68664f8df8396bd8614258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D45696-7487-4D35-80D0-D4A04A4670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E6ACBB2-CDDA-43A5-A410-1428CBE9601A}">
  <ds:schemaRefs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8252B2D-A8C2-472E-8C3B-3E20B270D2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3468</TotalTime>
  <Words>1346</Words>
  <Application>Microsoft Office PowerPoint</Application>
  <PresentationFormat>On-screen Show (4:3)</PresentationFormat>
  <Paragraphs>288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ＭＳ Ｐゴシック</vt:lpstr>
      <vt:lpstr>Arial</vt:lpstr>
      <vt:lpstr>Arial Bold</vt:lpstr>
      <vt:lpstr>Calibri</vt:lpstr>
      <vt:lpstr>Comic Sans MS</vt:lpstr>
      <vt:lpstr>Times New Roman</vt:lpstr>
      <vt:lpstr>Wingdings</vt:lpstr>
      <vt:lpstr>Powering our Future 2013 presentation</vt:lpstr>
      <vt:lpstr>1_Powering our Future 2013 presentation</vt:lpstr>
      <vt:lpstr>Orange Template Revised</vt:lpstr>
      <vt:lpstr>Powering Our Future    </vt:lpstr>
      <vt:lpstr>Agenda</vt:lpstr>
      <vt:lpstr>Facilitators</vt:lpstr>
      <vt:lpstr>Avista</vt:lpstr>
      <vt:lpstr>PowerPoint Presentation</vt:lpstr>
      <vt:lpstr>PowerPoint Presentation</vt:lpstr>
      <vt:lpstr>PowerPoint Presentation</vt:lpstr>
      <vt:lpstr>Avista Emissions are Among the Lowest in the Country</vt:lpstr>
      <vt:lpstr>PowerPoint Presentation</vt:lpstr>
      <vt:lpstr>PowerPoint Presentation</vt:lpstr>
      <vt:lpstr>Integrated Resource Plan</vt:lpstr>
      <vt:lpstr>You’re the Power Planner</vt:lpstr>
      <vt:lpstr>PowerPoint Presentation</vt:lpstr>
      <vt:lpstr>PowerPoint Presentation</vt:lpstr>
      <vt:lpstr>Ready?</vt:lpstr>
      <vt:lpstr>Round 1:  Choosing your resource mix</vt:lpstr>
      <vt:lpstr>Group discussion</vt:lpstr>
      <vt:lpstr>PowerPoint Presentation</vt:lpstr>
      <vt:lpstr>PowerPoint Presentation</vt:lpstr>
      <vt:lpstr>Round 2:  A few changes</vt:lpstr>
      <vt:lpstr>Round 2:  Choosing your resource mix</vt:lpstr>
      <vt:lpstr>Avista’s Preferred Resource Mix 2011 IRP</vt:lpstr>
      <vt:lpstr>Avista 2016 Resource Mix</vt:lpstr>
      <vt:lpstr>Conclusion</vt:lpstr>
    </vt:vector>
  </TitlesOfParts>
  <Company>Corp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dsimock</dc:creator>
  <cp:lastModifiedBy>Shea, Patty</cp:lastModifiedBy>
  <cp:revision>227</cp:revision>
  <cp:lastPrinted>2017-05-31T20:34:46Z</cp:lastPrinted>
  <dcterms:created xsi:type="dcterms:W3CDTF">2014-03-07T23:49:32Z</dcterms:created>
  <dcterms:modified xsi:type="dcterms:W3CDTF">2017-06-08T15:27:01Z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0x010100D3160F8EAF4431479ED8866FE08EB5A2</vt:lpwstr>
  </property>
</Properties>
</file>